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9"/>
  </p:notesMasterIdLst>
  <p:sldIdLst>
    <p:sldId id="278" r:id="rId2"/>
    <p:sldId id="287" r:id="rId3"/>
    <p:sldId id="288" r:id="rId4"/>
    <p:sldId id="364" r:id="rId5"/>
    <p:sldId id="256" r:id="rId6"/>
    <p:sldId id="279" r:id="rId7"/>
    <p:sldId id="289" r:id="rId8"/>
    <p:sldId id="257" r:id="rId9"/>
    <p:sldId id="307" r:id="rId10"/>
    <p:sldId id="363" r:id="rId11"/>
    <p:sldId id="290" r:id="rId12"/>
    <p:sldId id="291" r:id="rId13"/>
    <p:sldId id="292" r:id="rId14"/>
    <p:sldId id="293" r:id="rId15"/>
    <p:sldId id="346" r:id="rId16"/>
    <p:sldId id="258" r:id="rId17"/>
    <p:sldId id="294" r:id="rId18"/>
    <p:sldId id="259" r:id="rId19"/>
    <p:sldId id="295" r:id="rId20"/>
    <p:sldId id="260" r:id="rId21"/>
    <p:sldId id="280" r:id="rId22"/>
    <p:sldId id="261" r:id="rId23"/>
    <p:sldId id="296" r:id="rId24"/>
    <p:sldId id="297" r:id="rId25"/>
    <p:sldId id="298" r:id="rId26"/>
    <p:sldId id="262" r:id="rId27"/>
    <p:sldId id="299" r:id="rId28"/>
    <p:sldId id="300" r:id="rId29"/>
    <p:sldId id="301" r:id="rId30"/>
    <p:sldId id="302" r:id="rId31"/>
    <p:sldId id="303" r:id="rId32"/>
    <p:sldId id="347" r:id="rId33"/>
    <p:sldId id="313" r:id="rId34"/>
    <p:sldId id="359" r:id="rId35"/>
    <p:sldId id="360" r:id="rId36"/>
    <p:sldId id="361" r:id="rId37"/>
    <p:sldId id="362" r:id="rId38"/>
    <p:sldId id="304" r:id="rId39"/>
    <p:sldId id="305" r:id="rId40"/>
    <p:sldId id="306" r:id="rId41"/>
    <p:sldId id="365" r:id="rId42"/>
    <p:sldId id="308" r:id="rId43"/>
    <p:sldId id="309" r:id="rId44"/>
    <p:sldId id="349" r:id="rId45"/>
    <p:sldId id="356" r:id="rId46"/>
    <p:sldId id="350" r:id="rId47"/>
    <p:sldId id="351" r:id="rId48"/>
    <p:sldId id="366" r:id="rId49"/>
    <p:sldId id="357" r:id="rId50"/>
    <p:sldId id="352" r:id="rId51"/>
    <p:sldId id="353" r:id="rId52"/>
    <p:sldId id="354" r:id="rId53"/>
    <p:sldId id="355" r:id="rId54"/>
    <p:sldId id="310" r:id="rId55"/>
    <p:sldId id="311" r:id="rId56"/>
    <p:sldId id="315" r:id="rId57"/>
    <p:sldId id="316" r:id="rId58"/>
    <p:sldId id="378" r:id="rId59"/>
    <p:sldId id="379" r:id="rId60"/>
    <p:sldId id="380" r:id="rId61"/>
    <p:sldId id="381" r:id="rId62"/>
    <p:sldId id="317" r:id="rId63"/>
    <p:sldId id="318" r:id="rId64"/>
    <p:sldId id="319" r:id="rId65"/>
    <p:sldId id="320" r:id="rId66"/>
    <p:sldId id="321" r:id="rId67"/>
    <p:sldId id="358" r:id="rId68"/>
    <p:sldId id="367" r:id="rId69"/>
    <p:sldId id="322" r:id="rId70"/>
    <p:sldId id="323" r:id="rId71"/>
    <p:sldId id="324" r:id="rId72"/>
    <p:sldId id="382" r:id="rId73"/>
    <p:sldId id="325" r:id="rId74"/>
    <p:sldId id="326" r:id="rId75"/>
    <p:sldId id="327" r:id="rId76"/>
    <p:sldId id="328" r:id="rId77"/>
    <p:sldId id="329" r:id="rId78"/>
    <p:sldId id="330" r:id="rId79"/>
    <p:sldId id="331" r:id="rId80"/>
    <p:sldId id="332" r:id="rId81"/>
    <p:sldId id="348"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282" r:id="rId96"/>
    <p:sldId id="265" r:id="rId97"/>
    <p:sldId id="283" r:id="rId98"/>
    <p:sldId id="284" r:id="rId99"/>
    <p:sldId id="286" r:id="rId100"/>
    <p:sldId id="273" r:id="rId101"/>
    <p:sldId id="274" r:id="rId102"/>
    <p:sldId id="275" r:id="rId103"/>
    <p:sldId id="276" r:id="rId104"/>
    <p:sldId id="277" r:id="rId105"/>
    <p:sldId id="383" r:id="rId106"/>
    <p:sldId id="384" r:id="rId107"/>
    <p:sldId id="385" r:id="rId10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4" autoAdjust="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D85460E-F392-46CA-B36C-A63D1329B169}" type="datetimeFigureOut">
              <a:rPr lang="fa-IR" smtClean="0"/>
              <a:t>29/03/1441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895D05F-89CA-4CE4-9C7E-14670F40EC3F}" type="slidenum">
              <a:rPr lang="fa-IR" smtClean="0"/>
              <a:t>‹#›</a:t>
            </a:fld>
            <a:endParaRPr lang="fa-IR"/>
          </a:p>
        </p:txBody>
      </p:sp>
    </p:spTree>
    <p:extLst>
      <p:ext uri="{BB962C8B-B14F-4D97-AF65-F5344CB8AC3E}">
        <p14:creationId xmlns:p14="http://schemas.microsoft.com/office/powerpoint/2010/main" val="14915721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Arial" panose="020B0604020202020204" pitchFamily="34" charset="0"/>
              </a:defRPr>
            </a:lvl9pPr>
          </a:lstStyle>
          <a:p>
            <a:fld id="{D79B2DC0-8E6A-4E97-A816-71CFE32D2849}" type="slidenum">
              <a:rPr lang="en-US" altLang="en-US"/>
              <a:pPr/>
              <a:t>27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5585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Arial" panose="020B0604020202020204" pitchFamily="34" charset="0"/>
              </a:defRPr>
            </a:lvl9pPr>
          </a:lstStyle>
          <a:p>
            <a:fld id="{509F0FFB-E3DA-42B0-9F33-BCAEEF1E7C91}" type="slidenum">
              <a:rPr lang="en-US" altLang="en-US"/>
              <a:pPr/>
              <a:t>33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7480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Arial" panose="020B0604020202020204" pitchFamily="34" charset="0"/>
              </a:defRPr>
            </a:lvl9pPr>
          </a:lstStyle>
          <a:p>
            <a:fld id="{A60AE424-8D7D-4CFA-8578-6311038F4048}" type="slidenum">
              <a:rPr lang="en-US" altLang="en-US"/>
              <a:pPr/>
              <a:t>39</a:t>
            </a:fld>
            <a:endParaRPr lang="en-US" altLang="en-US"/>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137607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Arial" panose="020B0604020202020204" pitchFamily="34" charset="0"/>
              </a:defRPr>
            </a:lvl9pPr>
          </a:lstStyle>
          <a:p>
            <a:fld id="{04455504-4274-42A5-88BF-54A538B4DD5D}" type="slidenum">
              <a:rPr lang="en-US" altLang="en-US"/>
              <a:pPr/>
              <a:t>40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628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Arial" panose="020B0604020202020204" pitchFamily="34" charset="0"/>
              </a:defRPr>
            </a:lvl9pPr>
          </a:lstStyle>
          <a:p>
            <a:fld id="{BBF08085-2F16-4E60-8FBF-8355736CC091}" type="slidenum">
              <a:rPr lang="en-US" altLang="en-US"/>
              <a:pPr/>
              <a:t>49</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6847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Arial" panose="020B0604020202020204" pitchFamily="34" charset="0"/>
              </a:defRPr>
            </a:lvl9pPr>
          </a:lstStyle>
          <a:p>
            <a:fld id="{A81EDB87-FA5B-4B3A-AABF-60F6DAD419FC}" type="slidenum">
              <a:rPr lang="en-US" altLang="en-US"/>
              <a:pPr/>
              <a:t>54</a:t>
            </a:fld>
            <a:endParaRPr lang="en-US" altLang="en-US"/>
          </a:p>
        </p:txBody>
      </p:sp>
      <p:sp>
        <p:nvSpPr>
          <p:cNvPr id="34819" name="Rectangle 2"/>
          <p:cNvSpPr>
            <a:spLocks noGrp="1" noRot="1" noChangeAspect="1" noChangeArrowheads="1" noTextEdit="1"/>
          </p:cNvSpPr>
          <p:nvPr>
            <p:ph type="sldImg"/>
          </p:nvPr>
        </p:nvSpPr>
        <p:spPr>
          <a:xfrm>
            <a:off x="419100" y="706438"/>
            <a:ext cx="6173788" cy="3473450"/>
          </a:xfrm>
          <a:ln w="12700" cap="flat">
            <a:solidFill>
              <a:schemeClr val="tx1"/>
            </a:solidFill>
          </a:ln>
        </p:spPr>
      </p:sp>
      <p:sp>
        <p:nvSpPr>
          <p:cNvPr id="34820" name="Rectangle 3"/>
          <p:cNvSpPr>
            <a:spLocks noGrp="1" noChangeArrowheads="1"/>
          </p:cNvSpPr>
          <p:nvPr>
            <p:ph type="body" idx="1"/>
          </p:nvPr>
        </p:nvSpPr>
        <p:spPr>
          <a:xfrm>
            <a:off x="933450"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816" rIns="94038" bIns="47816"/>
          <a:lstStyle/>
          <a:p>
            <a:pPr eaLnBrk="1" hangingPunct="1"/>
            <a:endParaRPr lang="en-US" altLang="en-US" smtClean="0"/>
          </a:p>
        </p:txBody>
      </p:sp>
    </p:spTree>
    <p:extLst>
      <p:ext uri="{BB962C8B-B14F-4D97-AF65-F5344CB8AC3E}">
        <p14:creationId xmlns:p14="http://schemas.microsoft.com/office/powerpoint/2010/main" val="203336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4A1DC45A-283B-4817-8B34-361411CC1FB8}" type="slidenum">
              <a:rPr lang="en-US" altLang="en-US"/>
              <a:pPr/>
              <a:t>56</a:t>
            </a:fld>
            <a:endParaRPr lang="en-US" altLang="en-US"/>
          </a:p>
        </p:txBody>
      </p:sp>
      <p:sp>
        <p:nvSpPr>
          <p:cNvPr id="43011" name="Rectangle 2"/>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2206" tIns="45295" rIns="92206" bIns="45295"/>
          <a:lstStyle/>
          <a:p>
            <a:r>
              <a:rPr lang="en-US" altLang="en-US" sz="1400" dirty="0" smtClean="0"/>
              <a:t>Set PMT voltages for all fluorochromes so that cells are contained inside the 10</a:t>
            </a:r>
            <a:r>
              <a:rPr lang="en-US" altLang="en-US" sz="1400" baseline="30000" dirty="0" smtClean="0"/>
              <a:t>1</a:t>
            </a:r>
            <a:r>
              <a:rPr lang="en-US" altLang="en-US" sz="1400" dirty="0" smtClean="0"/>
              <a:t> x 10</a:t>
            </a:r>
            <a:r>
              <a:rPr lang="en-US" altLang="en-US" sz="1400" baseline="30000" dirty="0" smtClean="0"/>
              <a:t>1 </a:t>
            </a:r>
            <a:r>
              <a:rPr lang="en-US" altLang="en-US" sz="1400" dirty="0" smtClean="0"/>
              <a:t> quadrant of each bivariate plot but make sure FL3 is 15 volts higher than FL4.</a:t>
            </a:r>
          </a:p>
        </p:txBody>
      </p:sp>
      <p:sp>
        <p:nvSpPr>
          <p:cNvPr id="43012" name="Rectangle 3"/>
          <p:cNvSpPr>
            <a:spLocks noGrp="1" noRot="1" noChangeAspect="1" noChangeArrowheads="1" noTextEdit="1"/>
          </p:cNvSpPr>
          <p:nvPr>
            <p:ph type="sldImg"/>
          </p:nvPr>
        </p:nvSpPr>
        <p:spPr>
          <a:xfrm>
            <a:off x="698500" y="860425"/>
            <a:ext cx="5614988" cy="3159125"/>
          </a:xfrm>
          <a:ln w="12700" cap="flat">
            <a:solidFill>
              <a:schemeClr val="tx1"/>
            </a:solidFill>
          </a:ln>
        </p:spPr>
      </p:sp>
    </p:spTree>
    <p:extLst>
      <p:ext uri="{BB962C8B-B14F-4D97-AF65-F5344CB8AC3E}">
        <p14:creationId xmlns:p14="http://schemas.microsoft.com/office/powerpoint/2010/main" val="280215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92E91089-B7EB-4370-A727-D9F7B64C8531}" type="slidenum">
              <a:rPr lang="en-US" altLang="en-US"/>
              <a:pPr/>
              <a:t>86</a:t>
            </a:fld>
            <a:endParaRPr lang="en-US" altLang="en-US"/>
          </a:p>
        </p:txBody>
      </p:sp>
      <p:sp>
        <p:nvSpPr>
          <p:cNvPr id="67587" name="Rectangle 2"/>
          <p:cNvSpPr>
            <a:spLocks noGrp="1" noRot="1" noChangeAspect="1" noChangeArrowheads="1" noTextEdit="1"/>
          </p:cNvSpPr>
          <p:nvPr>
            <p:ph type="sldImg"/>
          </p:nvPr>
        </p:nvSpPr>
        <p:spPr>
          <a:xfrm>
            <a:off x="419100" y="703263"/>
            <a:ext cx="6173788" cy="3473450"/>
          </a:xfrm>
          <a:ln w="12700" cap="flat">
            <a:solidFill>
              <a:schemeClr val="tx1"/>
            </a:solidFill>
          </a:ln>
        </p:spPr>
      </p:sp>
      <p:sp>
        <p:nvSpPr>
          <p:cNvPr id="67588" name="Rectangle 3"/>
          <p:cNvSpPr>
            <a:spLocks noGrp="1" noChangeArrowheads="1"/>
          </p:cNvSpPr>
          <p:nvPr>
            <p:ph type="body" idx="1"/>
          </p:nvPr>
        </p:nvSpPr>
        <p:spPr>
          <a:xfrm>
            <a:off x="933450" y="4414838"/>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33" tIns="49410" rIns="95633" bIns="49410"/>
          <a:lstStyle/>
          <a:p>
            <a:endParaRPr lang="en-US" altLang="en-US" smtClean="0"/>
          </a:p>
        </p:txBody>
      </p:sp>
    </p:spTree>
    <p:extLst>
      <p:ext uri="{BB962C8B-B14F-4D97-AF65-F5344CB8AC3E}">
        <p14:creationId xmlns:p14="http://schemas.microsoft.com/office/powerpoint/2010/main" val="332499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D909B8E-213D-4298-A43C-C4A8CDB47BAD}" type="datetimeFigureOut">
              <a:rPr lang="fa-IR" smtClean="0"/>
              <a:t>29/03/1441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29750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909B8E-213D-4298-A43C-C4A8CDB47BAD}" type="datetimeFigureOut">
              <a:rPr lang="fa-IR" smtClean="0"/>
              <a:t>29/03/1441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226542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909B8E-213D-4298-A43C-C4A8CDB47BAD}" type="datetimeFigureOut">
              <a:rPr lang="fa-IR" smtClean="0"/>
              <a:t>29/03/1441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170678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pPr>
              <a:defRPr/>
            </a:pPr>
            <a:fld id="{5D7C23DD-813E-47BD-B8B5-51A901CDBC72}" type="slidenum">
              <a:rPr lang="en-US" altLang="fa-IR"/>
              <a:pPr>
                <a:defRPr/>
              </a:pPr>
              <a:t>‹#›</a:t>
            </a:fld>
            <a:endParaRPr lang="en-US" altLang="fa-IR"/>
          </a:p>
        </p:txBody>
      </p:sp>
    </p:spTree>
    <p:extLst>
      <p:ext uri="{BB962C8B-B14F-4D97-AF65-F5344CB8AC3E}">
        <p14:creationId xmlns:p14="http://schemas.microsoft.com/office/powerpoint/2010/main" val="255920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909B8E-213D-4298-A43C-C4A8CDB47BAD}" type="datetimeFigureOut">
              <a:rPr lang="fa-IR" smtClean="0"/>
              <a:t>29/03/1441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80459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09B8E-213D-4298-A43C-C4A8CDB47BAD}" type="datetimeFigureOut">
              <a:rPr lang="fa-IR" smtClean="0"/>
              <a:t>29/03/1441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256699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D909B8E-213D-4298-A43C-C4A8CDB47BAD}" type="datetimeFigureOut">
              <a:rPr lang="fa-IR" smtClean="0"/>
              <a:t>29/03/1441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259891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D909B8E-213D-4298-A43C-C4A8CDB47BAD}" type="datetimeFigureOut">
              <a:rPr lang="fa-IR" smtClean="0"/>
              <a:t>29/03/1441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396399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D909B8E-213D-4298-A43C-C4A8CDB47BAD}" type="datetimeFigureOut">
              <a:rPr lang="fa-IR" smtClean="0"/>
              <a:t>29/03/1441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25664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09B8E-213D-4298-A43C-C4A8CDB47BAD}" type="datetimeFigureOut">
              <a:rPr lang="fa-IR" smtClean="0"/>
              <a:t>29/03/1441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369642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09B8E-213D-4298-A43C-C4A8CDB47BAD}" type="datetimeFigureOut">
              <a:rPr lang="fa-IR" smtClean="0"/>
              <a:t>29/03/1441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268862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09B8E-213D-4298-A43C-C4A8CDB47BAD}" type="datetimeFigureOut">
              <a:rPr lang="fa-IR" smtClean="0"/>
              <a:t>29/03/1441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BF8C7C-9771-47AA-8AFA-657A28B63AE3}" type="slidenum">
              <a:rPr lang="fa-IR" smtClean="0"/>
              <a:t>‹#›</a:t>
            </a:fld>
            <a:endParaRPr lang="fa-IR"/>
          </a:p>
        </p:txBody>
      </p:sp>
    </p:spTree>
    <p:extLst>
      <p:ext uri="{BB962C8B-B14F-4D97-AF65-F5344CB8AC3E}">
        <p14:creationId xmlns:p14="http://schemas.microsoft.com/office/powerpoint/2010/main" val="91132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909B8E-213D-4298-A43C-C4A8CDB47BAD}" type="datetimeFigureOut">
              <a:rPr lang="fa-IR" smtClean="0"/>
              <a:t>29/03/1441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9BF8C7C-9771-47AA-8AFA-657A28B63AE3}" type="slidenum">
              <a:rPr lang="fa-IR" smtClean="0"/>
              <a:t>‹#›</a:t>
            </a:fld>
            <a:endParaRPr lang="fa-IR"/>
          </a:p>
        </p:txBody>
      </p:sp>
    </p:spTree>
    <p:extLst>
      <p:ext uri="{BB962C8B-B14F-4D97-AF65-F5344CB8AC3E}">
        <p14:creationId xmlns:p14="http://schemas.microsoft.com/office/powerpoint/2010/main" val="2013892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hyperlink" Target="http://www.ncbi.nlm.nih.gov/pubmed/1781705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partec.com/" TargetMode="External"/><Relationship Id="rId2" Type="http://schemas.openxmlformats.org/officeDocument/2006/relationships/hyperlink" Target="http://dx.doi.org/10.1063/1.1719502" TargetMode="External"/><Relationship Id="rId1" Type="http://schemas.openxmlformats.org/officeDocument/2006/relationships/slideLayout" Target="../slideLayouts/slideLayout2.xml"/><Relationship Id="rId4" Type="http://schemas.openxmlformats.org/officeDocument/2006/relationships/hyperlink" Target="http://www.clinchem.org/content/19/8/813.lon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6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png"/><Relationship Id="rId7" Type="http://schemas.openxmlformats.org/officeDocument/2006/relationships/hyperlink" Target="http://www.clker.com/clipart-26081.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www.clker.com/clipart-26079.htm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7.png"/><Relationship Id="rId7" Type="http://schemas.openxmlformats.org/officeDocument/2006/relationships/image" Target="../media/image69.wmf"/><Relationship Id="rId12"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0" Type="http://schemas.openxmlformats.org/officeDocument/2006/relationships/image" Target="../media/image72.wmf"/><Relationship Id="rId4" Type="http://schemas.openxmlformats.org/officeDocument/2006/relationships/image" Target="../media/image8.png"/><Relationship Id="rId9" Type="http://schemas.openxmlformats.org/officeDocument/2006/relationships/image" Target="../media/image7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130426"/>
            <a:ext cx="7772400" cy="2531381"/>
          </a:xfr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eaLnBrk="1" hangingPunct="1"/>
            <a:r>
              <a:rPr lang="en-US" altLang="fa-IR" sz="4400" dirty="0">
                <a:latin typeface="Times New Roman" panose="02020603050405020304" pitchFamily="18" charset="0"/>
              </a:rPr>
              <a:t>Flow </a:t>
            </a:r>
            <a:r>
              <a:rPr lang="en-US" altLang="fa-IR" sz="4400" dirty="0" err="1" smtClean="0">
                <a:latin typeface="Times New Roman" panose="02020603050405020304" pitchFamily="18" charset="0"/>
              </a:rPr>
              <a:t>Cytometry</a:t>
            </a:r>
            <a:r>
              <a:rPr lang="en-US" altLang="fa-IR" sz="4400" dirty="0" smtClean="0">
                <a:latin typeface="Times New Roman" panose="02020603050405020304" pitchFamily="18" charset="0"/>
              </a:rPr>
              <a:t/>
            </a:r>
            <a:br>
              <a:rPr lang="en-US" altLang="fa-IR" sz="4400" dirty="0" smtClean="0">
                <a:latin typeface="Times New Roman" panose="02020603050405020304" pitchFamily="18" charset="0"/>
              </a:rPr>
            </a:br>
            <a:r>
              <a:rPr lang="en-US" altLang="fa-IR" sz="3200" dirty="0" err="1" smtClean="0">
                <a:latin typeface="Times New Roman" panose="02020603050405020304" pitchFamily="18" charset="0"/>
              </a:rPr>
              <a:t>presentrd</a:t>
            </a:r>
            <a:r>
              <a:rPr lang="en-US" altLang="fa-IR" sz="3200" dirty="0" smtClean="0">
                <a:latin typeface="Times New Roman" panose="02020603050405020304" pitchFamily="18" charset="0"/>
              </a:rPr>
              <a:t> by </a:t>
            </a:r>
            <a:r>
              <a:rPr lang="en-US" altLang="fa-IR" sz="3200" dirty="0" err="1" smtClean="0">
                <a:latin typeface="Times New Roman" panose="02020603050405020304" pitchFamily="18" charset="0"/>
              </a:rPr>
              <a:t>Dr</a:t>
            </a:r>
            <a:r>
              <a:rPr lang="en-US" altLang="fa-IR" sz="3200" dirty="0" smtClean="0">
                <a:latin typeface="Times New Roman" panose="02020603050405020304" pitchFamily="18" charset="0"/>
              </a:rPr>
              <a:t> </a:t>
            </a:r>
            <a:r>
              <a:rPr lang="en-US" altLang="fa-IR" sz="3200" dirty="0" err="1" smtClean="0">
                <a:latin typeface="Times New Roman" panose="02020603050405020304" pitchFamily="18" charset="0"/>
              </a:rPr>
              <a:t>Niloofar</a:t>
            </a:r>
            <a:r>
              <a:rPr lang="en-US" altLang="fa-IR" sz="3200" dirty="0" smtClean="0">
                <a:latin typeface="Times New Roman" panose="02020603050405020304" pitchFamily="18" charset="0"/>
              </a:rPr>
              <a:t> </a:t>
            </a:r>
            <a:r>
              <a:rPr lang="en-US" altLang="fa-IR" sz="3200" dirty="0" err="1" smtClean="0">
                <a:latin typeface="Times New Roman" panose="02020603050405020304" pitchFamily="18" charset="0"/>
              </a:rPr>
              <a:t>Neisi</a:t>
            </a:r>
            <a:r>
              <a:rPr lang="en-US" altLang="fa-IR" sz="3200" dirty="0" smtClean="0">
                <a:latin typeface="Times New Roman" panose="02020603050405020304" pitchFamily="18" charset="0"/>
              </a:rPr>
              <a:t/>
            </a:r>
            <a:br>
              <a:rPr lang="en-US" altLang="fa-IR" sz="3200" dirty="0" smtClean="0">
                <a:latin typeface="Times New Roman" panose="02020603050405020304" pitchFamily="18" charset="0"/>
              </a:rPr>
            </a:br>
            <a:r>
              <a:rPr lang="en-US" altLang="fa-IR" sz="3200" dirty="0" smtClean="0">
                <a:latin typeface="Times New Roman" panose="02020603050405020304" pitchFamily="18" charset="0"/>
              </a:rPr>
              <a:t>associated professor in  medical virology</a:t>
            </a:r>
            <a:endParaRPr lang="en-US" altLang="fa-IR" sz="3200" dirty="0">
              <a:latin typeface="Times New Roman" panose="02020603050405020304" pitchFamily="18" charset="0"/>
            </a:endParaRPr>
          </a:p>
        </p:txBody>
      </p:sp>
    </p:spTree>
    <p:extLst>
      <p:ext uri="{BB962C8B-B14F-4D97-AF65-F5344CB8AC3E}">
        <p14:creationId xmlns:p14="http://schemas.microsoft.com/office/powerpoint/2010/main" val="3746662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528" y="747937"/>
            <a:ext cx="10515600" cy="6281511"/>
          </a:xfrm>
        </p:spPr>
        <p:txBody>
          <a:bodyPr/>
          <a:lstStyle/>
          <a:p>
            <a:pPr algn="l" rtl="0"/>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ligands</a:t>
            </a:r>
            <a:r>
              <a:rPr lang="en-US" dirty="0">
                <a:latin typeface="Times New Roman" panose="02020603050405020304" pitchFamily="18" charset="0"/>
                <a:cs typeface="Times New Roman" panose="02020603050405020304" pitchFamily="18" charset="0"/>
              </a:rPr>
              <a:t> that bind to </a:t>
            </a:r>
            <a:r>
              <a:rPr lang="en-US" dirty="0">
                <a:solidFill>
                  <a:srgbClr val="FF0000"/>
                </a:solidFill>
                <a:latin typeface="Times New Roman" panose="02020603050405020304" pitchFamily="18" charset="0"/>
                <a:cs typeface="Times New Roman" panose="02020603050405020304" pitchFamily="18" charset="0"/>
              </a:rPr>
              <a:t>specific cell-associated molecules </a:t>
            </a:r>
            <a:r>
              <a:rPr lang="en-US" dirty="0">
                <a:latin typeface="Times New Roman" panose="02020603050405020304" pitchFamily="18" charset="0"/>
                <a:cs typeface="Times New Roman" panose="02020603050405020304" pitchFamily="18" charset="0"/>
              </a:rPr>
              <a:t>such as </a:t>
            </a:r>
            <a:r>
              <a:rPr lang="en-US" dirty="0" err="1">
                <a:solidFill>
                  <a:srgbClr val="FF0000"/>
                </a:solidFill>
                <a:latin typeface="Times New Roman" panose="02020603050405020304" pitchFamily="18" charset="0"/>
                <a:cs typeface="Times New Roman" panose="02020603050405020304" pitchFamily="18" charset="0"/>
              </a:rPr>
              <a:t>propidium</a:t>
            </a:r>
            <a:r>
              <a:rPr lang="en-US" dirty="0">
                <a:solidFill>
                  <a:srgbClr val="FF0000"/>
                </a:solidFill>
                <a:latin typeface="Times New Roman" panose="02020603050405020304" pitchFamily="18" charset="0"/>
                <a:cs typeface="Times New Roman" panose="02020603050405020304" pitchFamily="18" charset="0"/>
              </a:rPr>
              <a:t> iodide binding to DNA</a:t>
            </a:r>
            <a:r>
              <a:rPr lang="en-US" dirty="0" smtClean="0">
                <a:solidFill>
                  <a:srgbClr val="FF0000"/>
                </a:solidFill>
                <a:latin typeface="Times New Roman" panose="02020603050405020304" pitchFamily="18" charset="0"/>
                <a:cs typeface="Times New Roman" panose="02020603050405020304" pitchFamily="18" charset="0"/>
              </a:rPr>
              <a:t>.</a:t>
            </a:r>
          </a:p>
          <a:p>
            <a:pPr marL="0" indent="0" algn="l" rtl="0">
              <a:buNone/>
            </a:pPr>
            <a:endParaRPr lang="en-US" dirty="0">
              <a:solidFill>
                <a:srgbClr val="FF0000"/>
              </a:solidFill>
              <a:latin typeface="Times New Roman" panose="02020603050405020304" pitchFamily="18" charset="0"/>
              <a:cs typeface="Times New Roman" panose="02020603050405020304" pitchFamily="18" charset="0"/>
            </a:endParaRPr>
          </a:p>
          <a:p>
            <a:pPr algn="l" rtl="0"/>
            <a:r>
              <a:rPr lang="en-US" dirty="0">
                <a:solidFill>
                  <a:srgbClr val="FF0000"/>
                </a:solidFill>
                <a:latin typeface="Times New Roman" panose="02020603050405020304" pitchFamily="18" charset="0"/>
              </a:rPr>
              <a:t>DNA probes </a:t>
            </a:r>
            <a:r>
              <a:rPr lang="en-US" dirty="0">
                <a:latin typeface="Times New Roman" panose="02020603050405020304" pitchFamily="18" charset="0"/>
              </a:rPr>
              <a:t>provide DNA content for </a:t>
            </a:r>
            <a:r>
              <a:rPr lang="en-US" dirty="0">
                <a:solidFill>
                  <a:srgbClr val="FF0000"/>
                </a:solidFill>
                <a:latin typeface="Times New Roman" panose="02020603050405020304" pitchFamily="18" charset="0"/>
              </a:rPr>
              <a:t>cell cycle determinations</a:t>
            </a:r>
            <a:r>
              <a:rPr lang="en-US" dirty="0" smtClean="0">
                <a:latin typeface="Times New Roman" panose="02020603050405020304" pitchFamily="18" charset="0"/>
              </a:rPr>
              <a:t>.</a:t>
            </a:r>
          </a:p>
          <a:p>
            <a:pPr algn="l" rtl="0">
              <a:lnSpc>
                <a:spcPct val="80000"/>
              </a:lnSpc>
              <a:defRPr/>
            </a:pPr>
            <a:endParaRPr lang="en-US" dirty="0">
              <a:latin typeface="Times New Roman" panose="02020603050405020304" pitchFamily="18" charset="0"/>
            </a:endParaRPr>
          </a:p>
          <a:p>
            <a:pPr algn="l" rtl="0">
              <a:lnSpc>
                <a:spcPct val="80000"/>
              </a:lnSpc>
              <a:defRPr/>
            </a:pPr>
            <a:r>
              <a:rPr lang="en-US" dirty="0" smtClean="0">
                <a:latin typeface="Times New Roman" panose="02020603050405020304" pitchFamily="18" charset="0"/>
              </a:rPr>
              <a:t>Monoclonal </a:t>
            </a:r>
            <a:r>
              <a:rPr lang="en-US" dirty="0">
                <a:solidFill>
                  <a:srgbClr val="FF0000"/>
                </a:solidFill>
                <a:latin typeface="Times New Roman" panose="02020603050405020304" pitchFamily="18" charset="0"/>
              </a:rPr>
              <a:t>antibodies</a:t>
            </a:r>
            <a:r>
              <a:rPr lang="en-US" dirty="0">
                <a:latin typeface="Times New Roman" panose="02020603050405020304" pitchFamily="18" charset="0"/>
              </a:rPr>
              <a:t> are </a:t>
            </a:r>
            <a:r>
              <a:rPr lang="en-US" dirty="0">
                <a:solidFill>
                  <a:srgbClr val="FF0000"/>
                </a:solidFill>
                <a:latin typeface="Times New Roman" panose="02020603050405020304" pitchFamily="18" charset="0"/>
              </a:rPr>
              <a:t>homogeneous</a:t>
            </a:r>
            <a:r>
              <a:rPr lang="en-US" dirty="0">
                <a:latin typeface="Times New Roman" panose="02020603050405020304" pitchFamily="18" charset="0"/>
              </a:rPr>
              <a:t> populations of antibody molecules which are </a:t>
            </a:r>
            <a:r>
              <a:rPr lang="en-US" dirty="0">
                <a:solidFill>
                  <a:srgbClr val="FF0000"/>
                </a:solidFill>
                <a:latin typeface="Times New Roman" panose="02020603050405020304" pitchFamily="18" charset="0"/>
              </a:rPr>
              <a:t>identical and specific </a:t>
            </a:r>
            <a:r>
              <a:rPr lang="en-US" dirty="0">
                <a:latin typeface="Times New Roman" panose="02020603050405020304" pitchFamily="18" charset="0"/>
              </a:rPr>
              <a:t>for a given receptor</a:t>
            </a:r>
            <a:r>
              <a:rPr lang="en-US" dirty="0" smtClean="0">
                <a:latin typeface="Times New Roman" panose="02020603050405020304" pitchFamily="18" charset="0"/>
              </a:rPr>
              <a:t>.</a:t>
            </a:r>
          </a:p>
          <a:p>
            <a:pPr algn="l" rtl="0">
              <a:lnSpc>
                <a:spcPct val="80000"/>
              </a:lnSpc>
              <a:defRPr/>
            </a:pPr>
            <a:r>
              <a:rPr lang="en-US" dirty="0" smtClean="0">
                <a:latin typeface="Times New Roman" panose="02020603050405020304" pitchFamily="18" charset="0"/>
              </a:rPr>
              <a:t> </a:t>
            </a:r>
            <a:r>
              <a:rPr lang="en-US" dirty="0">
                <a:solidFill>
                  <a:srgbClr val="FF0000"/>
                </a:solidFill>
                <a:latin typeface="Times New Roman" panose="02020603050405020304" pitchFamily="18" charset="0"/>
              </a:rPr>
              <a:t>Fluorescent labeled monoclonal antibodies</a:t>
            </a:r>
            <a:r>
              <a:rPr lang="en-US" dirty="0">
                <a:latin typeface="Times New Roman" panose="02020603050405020304" pitchFamily="18" charset="0"/>
              </a:rPr>
              <a:t> are often used to identify populations of cells. </a:t>
            </a:r>
          </a:p>
          <a:p>
            <a:pPr algn="l" rtl="0">
              <a:lnSpc>
                <a:spcPct val="80000"/>
              </a:lnSpc>
              <a:defRPr/>
            </a:pPr>
            <a:endParaRPr lang="en-US" dirty="0">
              <a:latin typeface="Times New Roman" panose="02020603050405020304" pitchFamily="18" charset="0"/>
            </a:endParaRPr>
          </a:p>
          <a:p>
            <a:pPr marL="0" indent="0" algn="l" rtl="0">
              <a:lnSpc>
                <a:spcPct val="80000"/>
              </a:lnSpc>
              <a:buNone/>
              <a:defRPr/>
            </a:pPr>
            <a:endParaRPr lang="en-US" dirty="0">
              <a:latin typeface="Times New Roman" panose="02020603050405020304" pitchFamily="18" charset="0"/>
            </a:endParaRPr>
          </a:p>
          <a:p>
            <a:pPr algn="l" rtl="0">
              <a:lnSpc>
                <a:spcPct val="80000"/>
              </a:lnSpc>
              <a:defRPr/>
            </a:pPr>
            <a:r>
              <a:rPr lang="en-US" dirty="0">
                <a:latin typeface="Times New Roman" panose="02020603050405020304" pitchFamily="18" charset="0"/>
              </a:rPr>
              <a:t>The </a:t>
            </a:r>
            <a:r>
              <a:rPr lang="en-US" dirty="0">
                <a:solidFill>
                  <a:srgbClr val="FF0000"/>
                </a:solidFill>
                <a:latin typeface="Times New Roman" panose="02020603050405020304" pitchFamily="18" charset="0"/>
              </a:rPr>
              <a:t>physiological properties of living cells </a:t>
            </a:r>
            <a:r>
              <a:rPr lang="en-US" dirty="0">
                <a:latin typeface="Times New Roman" panose="02020603050405020304" pitchFamily="18" charset="0"/>
              </a:rPr>
              <a:t>can also be analyzed using a number of </a:t>
            </a:r>
            <a:r>
              <a:rPr lang="en-US" dirty="0">
                <a:solidFill>
                  <a:srgbClr val="FF0000"/>
                </a:solidFill>
                <a:latin typeface="Times New Roman" panose="02020603050405020304" pitchFamily="18" charset="0"/>
              </a:rPr>
              <a:t>specific </a:t>
            </a:r>
            <a:r>
              <a:rPr lang="en-US" sz="2600" b="1" dirty="0">
                <a:solidFill>
                  <a:srgbClr val="FF0000"/>
                </a:solidFill>
                <a:latin typeface="Times New Roman" panose="02020603050405020304" pitchFamily="18" charset="0"/>
              </a:rPr>
              <a:t>probes</a:t>
            </a:r>
            <a:r>
              <a:rPr lang="en-US" sz="2600" b="1" dirty="0">
                <a:latin typeface="Times New Roman" panose="02020603050405020304" pitchFamily="18" charset="0"/>
              </a:rPr>
              <a:t>.</a:t>
            </a:r>
          </a:p>
          <a:p>
            <a:endParaRPr lang="en-US" dirty="0"/>
          </a:p>
        </p:txBody>
      </p:sp>
    </p:spTree>
    <p:extLst>
      <p:ext uri="{BB962C8B-B14F-4D97-AF65-F5344CB8AC3E}">
        <p14:creationId xmlns:p14="http://schemas.microsoft.com/office/powerpoint/2010/main" val="8453991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06" y="370311"/>
            <a:ext cx="11242183" cy="6210793"/>
          </a:xfrm>
        </p:spPr>
        <p:txBody>
          <a:bodyPr/>
          <a:lstStyle/>
          <a:p>
            <a:pPr algn="l" rtl="0"/>
            <a:r>
              <a:rPr lang="en-US" b="1" dirty="0">
                <a:latin typeface="Times New Roman" panose="02020603050405020304" pitchFamily="18" charset="0"/>
                <a:cs typeface="Times New Roman" panose="02020603050405020304" pitchFamily="18" charset="0"/>
              </a:rPr>
              <a:t>Antibody </a:t>
            </a:r>
            <a:r>
              <a:rPr lang="en-US" b="1" dirty="0" smtClean="0">
                <a:latin typeface="Times New Roman" panose="02020603050405020304" pitchFamily="18" charset="0"/>
                <a:cs typeface="Times New Roman" panose="02020603050405020304" pitchFamily="18" charset="0"/>
              </a:rPr>
              <a:t>staining</a:t>
            </a:r>
          </a:p>
          <a:p>
            <a:pPr algn="l" rtl="0"/>
            <a:r>
              <a:rPr lang="en-US" b="1" dirty="0">
                <a:latin typeface="Times New Roman" panose="02020603050405020304" pitchFamily="18" charset="0"/>
                <a:cs typeface="Times New Roman" panose="02020603050405020304" pitchFamily="18" charset="0"/>
              </a:rPr>
              <a:t>Direct staining:</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direct immunofluorescence staining, cells are incubated with an antibody directly conjugated to a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 (e.g. FITC). This has the advantage of requiring only one antibody incubation step and eliminates the possibility of non-specific binding from a secondary antibody.</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approach is particularly useful for intracellular staining, where large antibody-</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 complexes including secondary antibodies can become trapped causing non-specific binding, or fail to enter the cell preventing primary antibody detection.</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1278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2" y="215766"/>
            <a:ext cx="10967434" cy="6532764"/>
          </a:xfrm>
        </p:spPr>
        <p:txBody>
          <a:bodyPr>
            <a:normAutofit/>
          </a:bodyPr>
          <a:lstStyle/>
          <a:p>
            <a:pPr algn="l" rtl="0" fontAlgn="base"/>
            <a:r>
              <a:rPr lang="en-US" b="1" dirty="0">
                <a:latin typeface="Times New Roman" panose="02020603050405020304" pitchFamily="18" charset="0"/>
                <a:cs typeface="Times New Roman" panose="02020603050405020304" pitchFamily="18" charset="0"/>
              </a:rPr>
              <a:t>Indirect staining: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indirect staining, the primary antibody is not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-labeled, but is detected by a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-labeled secondary antibody. This second reagent may be an antibody with specificity for the first antibody. Alternatively, the </a:t>
            </a:r>
            <a:r>
              <a:rPr lang="en-US" dirty="0" err="1">
                <a:latin typeface="Times New Roman" panose="02020603050405020304" pitchFamily="18" charset="0"/>
                <a:cs typeface="Times New Roman" panose="02020603050405020304" pitchFamily="18" charset="0"/>
              </a:rPr>
              <a:t>avidin</a:t>
            </a:r>
            <a:r>
              <a:rPr lang="en-US" dirty="0">
                <a:latin typeface="Times New Roman" panose="02020603050405020304" pitchFamily="18" charset="0"/>
                <a:cs typeface="Times New Roman" panose="02020603050405020304" pitchFamily="18" charset="0"/>
              </a:rPr>
              <a:t>-biotin system can be used, whereby an antibody is conjugated to biotin and detected with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-labeled </a:t>
            </a:r>
            <a:r>
              <a:rPr lang="en-US" dirty="0" err="1">
                <a:latin typeface="Times New Roman" panose="02020603050405020304" pitchFamily="18" charset="0"/>
                <a:cs typeface="Times New Roman" panose="02020603050405020304" pitchFamily="18" charset="0"/>
              </a:rPr>
              <a:t>avidin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the wide range of conjugated antibodies now available, this method means that unconjugated primary antibodies raised against many different targets can be used in conjunction with a labeled secondary antibody for FACS analysis. This widens the choice of target proteins for the researcher.</a:t>
            </a:r>
            <a:br>
              <a:rPr lang="en-US" dirty="0">
                <a:latin typeface="Times New Roman" panose="02020603050405020304" pitchFamily="18" charset="0"/>
                <a:cs typeface="Times New Roman" panose="02020603050405020304" pitchFamily="18" charset="0"/>
              </a:rPr>
            </a:br>
            <a:r>
              <a:rPr lang="en-US" dirty="0"/>
              <a:t/>
            </a:r>
            <a:br>
              <a:rPr lang="en-US" dirty="0"/>
            </a:br>
            <a:endParaRPr lang="en-US" dirty="0"/>
          </a:p>
          <a:p>
            <a:pPr marL="0" indent="0">
              <a:buNone/>
            </a:pPr>
            <a:endParaRPr lang="fa-IR" dirty="0"/>
          </a:p>
        </p:txBody>
      </p:sp>
    </p:spTree>
    <p:extLst>
      <p:ext uri="{BB962C8B-B14F-4D97-AF65-F5344CB8AC3E}">
        <p14:creationId xmlns:p14="http://schemas.microsoft.com/office/powerpoint/2010/main" val="1687536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8" y="254402"/>
            <a:ext cx="11267941" cy="6603597"/>
          </a:xfrm>
        </p:spPr>
        <p:txBody>
          <a:bodyPr/>
          <a:lstStyle/>
          <a:p>
            <a:pPr algn="l" rtl="0"/>
            <a:r>
              <a:rPr lang="en-US" b="1" dirty="0">
                <a:latin typeface="Times New Roman" panose="02020603050405020304" pitchFamily="18" charset="0"/>
                <a:cs typeface="Times New Roman" panose="02020603050405020304" pitchFamily="18" charset="0"/>
              </a:rPr>
              <a:t>Intracellular staining:</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Staining of intracellular antigens for flow </a:t>
            </a:r>
            <a:r>
              <a:rPr lang="en-US" dirty="0" err="1">
                <a:latin typeface="Times New Roman" panose="02020603050405020304" pitchFamily="18" charset="0"/>
                <a:cs typeface="Times New Roman" panose="02020603050405020304" pitchFamily="18" charset="0"/>
              </a:rPr>
              <a:t>cytometry</a:t>
            </a:r>
            <a:r>
              <a:rPr lang="en-US" dirty="0">
                <a:latin typeface="Times New Roman" panose="02020603050405020304" pitchFamily="18" charset="0"/>
                <a:cs typeface="Times New Roman" panose="02020603050405020304" pitchFamily="18" charset="0"/>
              </a:rPr>
              <a:t> protocols depends on various fixation and </a:t>
            </a:r>
            <a:r>
              <a:rPr lang="en-US" dirty="0" err="1">
                <a:latin typeface="Times New Roman" panose="02020603050405020304" pitchFamily="18" charset="0"/>
                <a:cs typeface="Times New Roman" panose="02020603050405020304" pitchFamily="18" charset="0"/>
              </a:rPr>
              <a:t>permeabilization</a:t>
            </a:r>
            <a:r>
              <a:rPr lang="en-US" dirty="0">
                <a:latin typeface="Times New Roman" panose="02020603050405020304" pitchFamily="18" charset="0"/>
                <a:cs typeface="Times New Roman" panose="02020603050405020304" pitchFamily="18" charset="0"/>
              </a:rPr>
              <a:t> methods to allow access of antibodies to internal cellular proteins. A successful staining procedure in all cases is dependent on optimization of experimental conditions through </a:t>
            </a:r>
            <a:r>
              <a:rPr lang="en-US" dirty="0" err="1">
                <a:latin typeface="Times New Roman" panose="02020603050405020304" pitchFamily="18" charset="0"/>
                <a:cs typeface="Times New Roman" panose="02020603050405020304" pitchFamily="18" charset="0"/>
              </a:rPr>
              <a:t>titering</a:t>
            </a:r>
            <a:r>
              <a:rPr lang="en-US" dirty="0">
                <a:latin typeface="Times New Roman" panose="02020603050405020304" pitchFamily="18" charset="0"/>
                <a:cs typeface="Times New Roman" panose="02020603050405020304" pitchFamily="18" charset="0"/>
              </a:rPr>
              <a:t> of antibodies, use of appropriate controls to set up the flow cytometer correctly and optimized fixation and </a:t>
            </a:r>
            <a:r>
              <a:rPr lang="en-US" dirty="0" err="1">
                <a:latin typeface="Times New Roman" panose="02020603050405020304" pitchFamily="18" charset="0"/>
                <a:cs typeface="Times New Roman" panose="02020603050405020304" pitchFamily="18" charset="0"/>
              </a:rPr>
              <a:t>permeabilization</a:t>
            </a:r>
            <a:r>
              <a:rPr lang="en-US" dirty="0">
                <a:latin typeface="Times New Roman" panose="02020603050405020304" pitchFamily="18" charset="0"/>
                <a:cs typeface="Times New Roman" panose="02020603050405020304" pitchFamily="18" charset="0"/>
              </a:rPr>
              <a:t> procedures.</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5021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682" y="202886"/>
            <a:ext cx="11461124" cy="6468369"/>
          </a:xfrm>
        </p:spPr>
        <p:txBody>
          <a:bodyPr/>
          <a:lstStyle/>
          <a:p>
            <a:pPr algn="l" rtl="0"/>
            <a:r>
              <a:rPr lang="en-US" b="1" dirty="0">
                <a:latin typeface="Times New Roman" panose="02020603050405020304" pitchFamily="18" charset="0"/>
                <a:cs typeface="Times New Roman" panose="02020603050405020304" pitchFamily="18" charset="0"/>
              </a:rPr>
              <a:t>Detection of secreted proteins: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Detection of secreted proteins is difficult as the protein will be released from the cell before detection, or may degrade rapidly. A Golgi block such as </a:t>
            </a:r>
            <a:r>
              <a:rPr lang="en-US" dirty="0" err="1">
                <a:latin typeface="Times New Roman" panose="02020603050405020304" pitchFamily="18" charset="0"/>
                <a:cs typeface="Times New Roman" panose="02020603050405020304" pitchFamily="18" charset="0"/>
              </a:rPr>
              <a:t>Brefeldin</a:t>
            </a:r>
            <a:r>
              <a:rPr lang="en-US" dirty="0">
                <a:latin typeface="Times New Roman" panose="02020603050405020304" pitchFamily="18" charset="0"/>
                <a:cs typeface="Times New Roman" panose="02020603050405020304" pitchFamily="18" charset="0"/>
              </a:rPr>
              <a:t> A can be used to inhibit secretion of expressed proteins, retaining them in the Golgi apparatus. The intracellular staining method can then be used for detection of the target protein.</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8438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6" y="402510"/>
            <a:ext cx="11173496" cy="6455490"/>
          </a:xfrm>
        </p:spPr>
        <p:txBody>
          <a:bodyPr>
            <a:normAutofit fontScale="92500" lnSpcReduction="10000"/>
          </a:bodyPr>
          <a:lstStyle/>
          <a:p>
            <a:pPr algn="l" rtl="0" fontAlgn="base"/>
            <a:r>
              <a:rPr lang="en-US" b="1" dirty="0">
                <a:latin typeface="Times New Roman" panose="02020603050405020304" pitchFamily="18" charset="0"/>
                <a:cs typeface="Times New Roman" panose="02020603050405020304" pitchFamily="18" charset="0"/>
              </a:rPr>
              <a:t>Selecting a </a:t>
            </a:r>
            <a:r>
              <a:rPr lang="en-US" b="1" dirty="0" err="1">
                <a:latin typeface="Times New Roman" panose="02020603050405020304" pitchFamily="18" charset="0"/>
                <a:cs typeface="Times New Roman" panose="02020603050405020304" pitchFamily="18" charset="0"/>
              </a:rPr>
              <a:t>fluorochrome</a:t>
            </a:r>
            <a:r>
              <a:rPr lang="en-US" b="1" dirty="0">
                <a:latin typeface="Times New Roman" panose="02020603050405020304" pitchFamily="18" charset="0"/>
                <a:cs typeface="Times New Roman" panose="02020603050405020304" pitchFamily="18" charset="0"/>
              </a:rPr>
              <a:t> conjugate</a:t>
            </a:r>
            <a:endParaRPr lang="en-US" dirty="0">
              <a:latin typeface="Times New Roman" panose="02020603050405020304" pitchFamily="18" charset="0"/>
              <a:cs typeface="Times New Roman" panose="02020603050405020304" pitchFamily="18" charset="0"/>
            </a:endParaRPr>
          </a:p>
          <a:p>
            <a:pPr algn="l" rtl="0" fontAlgn="base"/>
            <a:r>
              <a:rPr lang="en-US" dirty="0">
                <a:latin typeface="Times New Roman" panose="02020603050405020304" pitchFamily="18" charset="0"/>
                <a:cs typeface="Times New Roman" panose="02020603050405020304" pitchFamily="18" charset="0"/>
              </a:rPr>
              <a:t>The ability of a given antibody to resolve a positive signal from a negative signal often depends on which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 conjugate is used.</a:t>
            </a:r>
          </a:p>
          <a:p>
            <a:pPr algn="l" rtl="0" fontAlgn="base"/>
            <a:r>
              <a:rPr lang="en-US" dirty="0">
                <a:latin typeface="Times New Roman" panose="02020603050405020304" pitchFamily="18" charset="0"/>
                <a:cs typeface="Times New Roman" panose="02020603050405020304" pitchFamily="18" charset="0"/>
              </a:rPr>
              <a:t>A general guideline for the relative intensities of the various fluorochromes is, from brightest to dimmest, PE, PE-Cy 7, PE-Cy5, APC, APC-Cy7, Alexa Fluor 647®, Alexa Fluor 700®, FITC, Pacific Blue, Alexa Fluor 488®. This is a general pattern; some differences in the relative intensities are seen for individual antibodies.</a:t>
            </a:r>
          </a:p>
          <a:p>
            <a:pPr algn="l" rtl="0" fontAlgn="base"/>
            <a:r>
              <a:rPr lang="en-US" dirty="0">
                <a:latin typeface="Times New Roman" panose="02020603050405020304" pitchFamily="18" charset="0"/>
                <a:cs typeface="Times New Roman" panose="02020603050405020304" pitchFamily="18" charset="0"/>
              </a:rPr>
              <a:t>A highly expressed antigen will usually be detected and resolved from the negative control with almost any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 An antigen expressed at lower density might require the higher signal to background ratio provided by a brighter PE or APC conjugate to separate the positive cells adequately from the unstained cells.</a:t>
            </a:r>
          </a:p>
          <a:p>
            <a:pPr algn="l" rtl="0" fontAlgn="base"/>
            <a:r>
              <a:rPr lang="en-US" dirty="0">
                <a:latin typeface="Times New Roman" panose="02020603050405020304" pitchFamily="18" charset="0"/>
                <a:cs typeface="Times New Roman" panose="02020603050405020304" pitchFamily="18" charset="0"/>
              </a:rPr>
              <a:t>The relative </a:t>
            </a:r>
            <a:r>
              <a:rPr lang="en-US" dirty="0" err="1">
                <a:latin typeface="Times New Roman" panose="02020603050405020304" pitchFamily="18" charset="0"/>
                <a:cs typeface="Times New Roman" panose="02020603050405020304" pitchFamily="18" charset="0"/>
              </a:rPr>
              <a:t>fluorochrome</a:t>
            </a:r>
            <a:r>
              <a:rPr lang="en-US" dirty="0">
                <a:latin typeface="Times New Roman" panose="02020603050405020304" pitchFamily="18" charset="0"/>
                <a:cs typeface="Times New Roman" panose="02020603050405020304" pitchFamily="18" charset="0"/>
              </a:rPr>
              <a:t> intensity depends on the instrument. This is because of differences in the laser and filter combinations used on the different instruments. Be sure to use the appropriate FACS instrument.</a:t>
            </a:r>
          </a:p>
          <a:p>
            <a:pPr algn="l" rtl="0"/>
            <a:r>
              <a:rPr lang="en-US" dirty="0"/>
              <a:t/>
            </a:r>
            <a:br>
              <a:rPr lang="en-US" dirty="0"/>
            </a:br>
            <a:endParaRPr lang="fa-IR" dirty="0"/>
          </a:p>
        </p:txBody>
      </p:sp>
    </p:spTree>
    <p:extLst>
      <p:ext uri="{BB962C8B-B14F-4D97-AF65-F5344CB8AC3E}">
        <p14:creationId xmlns:p14="http://schemas.microsoft.com/office/powerpoint/2010/main" val="39064288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FITC </a:t>
            </a:r>
            <a:r>
              <a:rPr lang="en-US" sz="3600" dirty="0" err="1" smtClean="0">
                <a:latin typeface="Times New Roman" panose="02020603050405020304" pitchFamily="18" charset="0"/>
                <a:cs typeface="Times New Roman" panose="02020603050405020304" pitchFamily="18" charset="0"/>
              </a:rPr>
              <a:t>Annexin</a:t>
            </a:r>
            <a:r>
              <a:rPr lang="en-US" sz="3600" dirty="0" smtClean="0">
                <a:latin typeface="Times New Roman" panose="02020603050405020304" pitchFamily="18" charset="0"/>
                <a:cs typeface="Times New Roman" panose="02020603050405020304" pitchFamily="18" charset="0"/>
              </a:rPr>
              <a:t> V/Dead Cell Apoptosis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smtClean="0">
                <a:latin typeface="Times New Roman" panose="02020603050405020304" pitchFamily="18" charset="0"/>
                <a:cs typeface="Times New Roman" panose="02020603050405020304" pitchFamily="18" charset="0"/>
              </a:rPr>
              <a:t>Apoptosis </a:t>
            </a:r>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Regulated process of cell death as normal part of development</a:t>
            </a:r>
          </a:p>
          <a:p>
            <a:pPr algn="l" rtl="0"/>
            <a:r>
              <a:rPr lang="en-US" dirty="0" smtClean="0">
                <a:latin typeface="Times New Roman" panose="02020603050405020304" pitchFamily="18" charset="0"/>
                <a:cs typeface="Times New Roman" panose="02020603050405020304" pitchFamily="18" charset="0"/>
              </a:rPr>
              <a:t>Regulated apoptosis is implicated in disease such as Alzheimer and cancer </a:t>
            </a:r>
          </a:p>
          <a:p>
            <a:pPr algn="l" rtl="0"/>
            <a:r>
              <a:rPr lang="en-US" dirty="0" smtClean="0">
                <a:latin typeface="Times New Roman" panose="02020603050405020304" pitchFamily="18" charset="0"/>
                <a:cs typeface="Times New Roman" panose="02020603050405020304" pitchFamily="18" charset="0"/>
              </a:rPr>
              <a:t>Characteristic morphological and biochemical changes</a:t>
            </a:r>
          </a:p>
          <a:p>
            <a:pPr algn="l" rtl="0"/>
            <a:r>
              <a:rPr lang="en-US" dirty="0" smtClean="0">
                <a:latin typeface="Times New Roman" panose="02020603050405020304" pitchFamily="18" charset="0"/>
                <a:cs typeface="Times New Roman" panose="02020603050405020304" pitchFamily="18" charset="0"/>
              </a:rPr>
              <a:t>Compaction and fragmentation of the nuclear chromatin, shrinkage of the cytoplasm, loss of membrane asymmetry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2194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447" y="271145"/>
            <a:ext cx="10979727" cy="6370724"/>
          </a:xfrm>
        </p:spPr>
        <p:txBody>
          <a:bodyPr>
            <a:normAutofit/>
          </a:bodyPr>
          <a:lstStyle/>
          <a:p>
            <a:pPr algn="l" rtl="0"/>
            <a:r>
              <a:rPr lang="en-US" dirty="0" smtClean="0">
                <a:latin typeface="Times New Roman" panose="02020603050405020304" pitchFamily="18" charset="0"/>
                <a:cs typeface="Times New Roman" panose="02020603050405020304" pitchFamily="18" charset="0"/>
              </a:rPr>
              <a:t>In normal cells </a:t>
            </a:r>
            <a:r>
              <a:rPr lang="en-US" dirty="0" err="1" smtClean="0">
                <a:latin typeface="Times New Roman" panose="02020603050405020304" pitchFamily="18" charset="0"/>
                <a:cs typeface="Times New Roman" panose="02020603050405020304" pitchFamily="18" charset="0"/>
              </a:rPr>
              <a:t>phosphatidylserine</a:t>
            </a:r>
            <a:r>
              <a:rPr lang="en-US" dirty="0" smtClean="0">
                <a:latin typeface="Times New Roman" panose="02020603050405020304" pitchFamily="18" charset="0"/>
                <a:cs typeface="Times New Roman" panose="02020603050405020304" pitchFamily="18" charset="0"/>
              </a:rPr>
              <a:t> (PS) is located on the cytoplasmic surface of the cell membrane.</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In apoptotic cells PS is </a:t>
            </a:r>
            <a:r>
              <a:rPr lang="en-US" dirty="0" err="1" smtClean="0">
                <a:latin typeface="Times New Roman" panose="02020603050405020304" pitchFamily="18" charset="0"/>
                <a:cs typeface="Times New Roman" panose="02020603050405020304" pitchFamily="18" charset="0"/>
              </a:rPr>
              <a:t>translocated</a:t>
            </a:r>
            <a:r>
              <a:rPr lang="en-US" dirty="0" smtClean="0">
                <a:latin typeface="Times New Roman" panose="02020603050405020304" pitchFamily="18" charset="0"/>
                <a:cs typeface="Times New Roman" panose="02020603050405020304" pitchFamily="18" charset="0"/>
              </a:rPr>
              <a:t> from the inner to the outer leaflet of the plasma membrane</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The human anticoagulant, </a:t>
            </a:r>
            <a:r>
              <a:rPr lang="en-US" dirty="0" err="1" smtClean="0">
                <a:latin typeface="Times New Roman" panose="02020603050405020304" pitchFamily="18" charset="0"/>
                <a:cs typeface="Times New Roman" panose="02020603050405020304" pitchFamily="18" charset="0"/>
              </a:rPr>
              <a:t>annexin</a:t>
            </a:r>
            <a:r>
              <a:rPr lang="en-US" dirty="0" smtClean="0">
                <a:latin typeface="Times New Roman" panose="02020603050405020304" pitchFamily="18" charset="0"/>
                <a:cs typeface="Times New Roman" panose="02020603050405020304" pitchFamily="18" charset="0"/>
              </a:rPr>
              <a:t> V is 35-36 </a:t>
            </a:r>
            <a:r>
              <a:rPr lang="en-US" dirty="0" err="1" smtClean="0">
                <a:latin typeface="Times New Roman" panose="02020603050405020304" pitchFamily="18" charset="0"/>
                <a:cs typeface="Times New Roman" panose="02020603050405020304" pitchFamily="18" charset="0"/>
              </a:rPr>
              <a:t>KDa</a:t>
            </a:r>
            <a:r>
              <a:rPr lang="en-US" dirty="0" smtClean="0">
                <a:latin typeface="Times New Roman" panose="02020603050405020304" pitchFamily="18" charset="0"/>
                <a:cs typeface="Times New Roman" panose="02020603050405020304" pitchFamily="18" charset="0"/>
              </a:rPr>
              <a:t> Ca 2+ - dependent phospholipid –binding protein that has a high affinity for PS</a:t>
            </a:r>
          </a:p>
          <a:p>
            <a:pPr algn="l" rtl="0"/>
            <a:endParaRPr lang="en-US" dirty="0">
              <a:latin typeface="Times New Roman" panose="02020603050405020304" pitchFamily="18" charset="0"/>
              <a:cs typeface="Times New Roman" panose="02020603050405020304" pitchFamily="18" charset="0"/>
            </a:endParaRPr>
          </a:p>
          <a:p>
            <a:pPr algn="l" rtl="0"/>
            <a:r>
              <a:rPr lang="en-US" dirty="0" err="1" smtClean="0">
                <a:latin typeface="Times New Roman" panose="02020603050405020304" pitchFamily="18" charset="0"/>
                <a:cs typeface="Times New Roman" panose="02020603050405020304" pitchFamily="18" charset="0"/>
              </a:rPr>
              <a:t>Annexin</a:t>
            </a:r>
            <a:r>
              <a:rPr lang="en-US" dirty="0" smtClean="0">
                <a:latin typeface="Times New Roman" panose="02020603050405020304" pitchFamily="18" charset="0"/>
                <a:cs typeface="Times New Roman" panose="02020603050405020304" pitchFamily="18" charset="0"/>
              </a:rPr>
              <a:t> V labeled with a </a:t>
            </a:r>
            <a:r>
              <a:rPr lang="en-US" dirty="0" err="1" smtClean="0">
                <a:latin typeface="Times New Roman" panose="02020603050405020304" pitchFamily="18" charset="0"/>
                <a:cs typeface="Times New Roman" panose="02020603050405020304" pitchFamily="18" charset="0"/>
              </a:rPr>
              <a:t>fluorophore</a:t>
            </a:r>
            <a:r>
              <a:rPr lang="en-US" dirty="0" smtClean="0">
                <a:latin typeface="Times New Roman" panose="02020603050405020304" pitchFamily="18" charset="0"/>
                <a:cs typeface="Times New Roman" panose="02020603050405020304" pitchFamily="18" charset="0"/>
              </a:rPr>
              <a:t> ( fluorescein, FITC)</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PI  is </a:t>
            </a:r>
            <a:r>
              <a:rPr lang="en-US" dirty="0" err="1" smtClean="0">
                <a:latin typeface="Times New Roman" panose="02020603050405020304" pitchFamily="18" charset="0"/>
                <a:cs typeface="Times New Roman" panose="02020603050405020304" pitchFamily="18" charset="0"/>
              </a:rPr>
              <a:t>impermeant</a:t>
            </a:r>
            <a:r>
              <a:rPr lang="en-US" dirty="0" smtClean="0">
                <a:latin typeface="Times New Roman" panose="02020603050405020304" pitchFamily="18" charset="0"/>
                <a:cs typeface="Times New Roman" panose="02020603050405020304" pitchFamily="18" charset="0"/>
              </a:rPr>
              <a:t> to live cells and apoptotic cells </a:t>
            </a:r>
          </a:p>
          <a:p>
            <a:pPr algn="l" rt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2699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876" y="146454"/>
            <a:ext cx="11497888" cy="6553604"/>
          </a:xfrm>
        </p:spPr>
        <p:txBody>
          <a:bodyPr/>
          <a:lstStyle/>
          <a:p>
            <a:pPr algn="l" rtl="0"/>
            <a:r>
              <a:rPr lang="en-US" sz="4000" dirty="0" smtClean="0">
                <a:latin typeface="Times New Roman" panose="02020603050405020304" pitchFamily="18" charset="0"/>
                <a:cs typeface="Times New Roman" panose="02020603050405020304" pitchFamily="18" charset="0"/>
              </a:rPr>
              <a:t>Experimental protocol</a:t>
            </a:r>
            <a:r>
              <a:rPr lang="en-US" dirty="0" smtClean="0">
                <a:latin typeface="Times New Roman" panose="02020603050405020304" pitchFamily="18" charset="0"/>
                <a:cs typeface="Times New Roman" panose="02020603050405020304" pitchFamily="18" charset="0"/>
              </a:rPr>
              <a:t> </a:t>
            </a:r>
          </a:p>
          <a:p>
            <a:pPr algn="l" rtl="0"/>
            <a:r>
              <a:rPr lang="en-US" dirty="0" smtClean="0">
                <a:latin typeface="Times New Roman" panose="02020603050405020304" pitchFamily="18" charset="0"/>
                <a:cs typeface="Times New Roman" panose="02020603050405020304" pitchFamily="18" charset="0"/>
              </a:rPr>
              <a:t>Harvest the cells </a:t>
            </a:r>
          </a:p>
          <a:p>
            <a:pPr algn="l" rtl="0"/>
            <a:r>
              <a:rPr lang="en-US" dirty="0" smtClean="0">
                <a:latin typeface="Times New Roman" panose="02020603050405020304" pitchFamily="18" charset="0"/>
                <a:cs typeface="Times New Roman" panose="02020603050405020304" pitchFamily="18" charset="0"/>
              </a:rPr>
              <a:t>Washing with cold phosphate- buffered saline</a:t>
            </a:r>
          </a:p>
          <a:p>
            <a:pPr algn="l" rtl="0"/>
            <a:r>
              <a:rPr lang="en-US" dirty="0" smtClean="0">
                <a:latin typeface="Times New Roman" panose="02020603050405020304" pitchFamily="18" charset="0"/>
                <a:cs typeface="Times New Roman" panose="02020603050405020304" pitchFamily="18" charset="0"/>
              </a:rPr>
              <a:t>Prepare 1X </a:t>
            </a:r>
            <a:r>
              <a:rPr lang="en-US" dirty="0" err="1" smtClean="0">
                <a:latin typeface="Times New Roman" panose="02020603050405020304" pitchFamily="18" charset="0"/>
                <a:cs typeface="Times New Roman" panose="02020603050405020304" pitchFamily="18" charset="0"/>
              </a:rPr>
              <a:t>annexin</a:t>
            </a:r>
            <a:r>
              <a:rPr lang="en-US" dirty="0" smtClean="0">
                <a:latin typeface="Times New Roman" panose="02020603050405020304" pitchFamily="18" charset="0"/>
                <a:cs typeface="Times New Roman" panose="02020603050405020304" pitchFamily="18" charset="0"/>
              </a:rPr>
              <a:t> V- binding buffer </a:t>
            </a:r>
          </a:p>
          <a:p>
            <a:pPr algn="l" rtl="0"/>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suspend the cells in binding buffer in 1* 10 6 cell dilution</a:t>
            </a:r>
          </a:p>
          <a:p>
            <a:pPr algn="l" rtl="0"/>
            <a:r>
              <a:rPr lang="en-US" dirty="0" smtClean="0">
                <a:latin typeface="Times New Roman" panose="02020603050405020304" pitchFamily="18" charset="0"/>
                <a:cs typeface="Times New Roman" panose="02020603050405020304" pitchFamily="18" charset="0"/>
              </a:rPr>
              <a:t>Add 5 µl FITC  and PI</a:t>
            </a:r>
          </a:p>
          <a:p>
            <a:pPr algn="l" rtl="0"/>
            <a:r>
              <a:rPr lang="en-US" dirty="0" smtClean="0">
                <a:latin typeface="Times New Roman" panose="02020603050405020304" pitchFamily="18" charset="0"/>
                <a:cs typeface="Times New Roman" panose="02020603050405020304" pitchFamily="18" charset="0"/>
              </a:rPr>
              <a:t>Incubate for 15 min </a:t>
            </a:r>
          </a:p>
          <a:p>
            <a:pPr algn="l" rtl="0"/>
            <a:r>
              <a:rPr lang="en-US" dirty="0" smtClean="0">
                <a:latin typeface="Times New Roman" panose="02020603050405020304" pitchFamily="18" charset="0"/>
                <a:cs typeface="Times New Roman" panose="02020603050405020304" pitchFamily="18" charset="0"/>
              </a:rPr>
              <a:t>Add 400 µl </a:t>
            </a:r>
            <a:r>
              <a:rPr lang="en-US" dirty="0" err="1" smtClean="0">
                <a:latin typeface="Times New Roman" panose="02020603050405020304" pitchFamily="18" charset="0"/>
                <a:cs typeface="Times New Roman" panose="02020603050405020304" pitchFamily="18" charset="0"/>
              </a:rPr>
              <a:t>annexin</a:t>
            </a:r>
            <a:r>
              <a:rPr lang="en-US" dirty="0" smtClean="0">
                <a:latin typeface="Times New Roman" panose="02020603050405020304" pitchFamily="18" charset="0"/>
                <a:cs typeface="Times New Roman" panose="02020603050405020304" pitchFamily="18" charset="0"/>
              </a:rPr>
              <a:t> V – binding buffer </a:t>
            </a:r>
          </a:p>
          <a:p>
            <a:pPr algn="l" rtl="0"/>
            <a:r>
              <a:rPr lang="en-US" dirty="0" smtClean="0">
                <a:latin typeface="Times New Roman" panose="02020603050405020304" pitchFamily="18" charset="0"/>
                <a:cs typeface="Times New Roman" panose="02020603050405020304" pitchFamily="18" charset="0"/>
              </a:rPr>
              <a:t>Keep on ice </a:t>
            </a:r>
          </a:p>
          <a:p>
            <a:pPr algn="l" rtl="0"/>
            <a:r>
              <a:rPr lang="en-US" dirty="0" smtClean="0">
                <a:latin typeface="Times New Roman" panose="02020603050405020304" pitchFamily="18" charset="0"/>
                <a:cs typeface="Times New Roman" panose="02020603050405020304" pitchFamily="18" charset="0"/>
              </a:rPr>
              <a:t>Measuring the fluorescence emission at 530nm</a:t>
            </a:r>
          </a:p>
          <a:p>
            <a:pPr algn="l" rtl="0"/>
            <a:endParaRPr lang="en-US" dirty="0" smtClean="0">
              <a:latin typeface="Times New Roman" panose="02020603050405020304" pitchFamily="18" charset="0"/>
              <a:cs typeface="Times New Roman" panose="02020603050405020304" pitchFamily="18" charset="0"/>
            </a:endParaRPr>
          </a:p>
          <a:p>
            <a:pPr algn="l" rtl="0"/>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56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976"/>
            <a:ext cx="10515600" cy="1325563"/>
          </a:xfrm>
        </p:spPr>
        <p:txBody>
          <a:bodyPr/>
          <a:lstStyle/>
          <a:p>
            <a:pPr algn="ctr">
              <a:defRPr/>
            </a:pPr>
            <a:r>
              <a:rPr lang="en-US" dirty="0" smtClean="0">
                <a:solidFill>
                  <a:srgbClr val="FF0066"/>
                </a:solidFill>
              </a:rPr>
              <a:t>Antibody Staining Factors</a:t>
            </a:r>
            <a:endParaRPr lang="en-US" dirty="0">
              <a:solidFill>
                <a:srgbClr val="FF0066"/>
              </a:solidFill>
            </a:endParaRPr>
          </a:p>
        </p:txBody>
      </p:sp>
      <p:sp>
        <p:nvSpPr>
          <p:cNvPr id="3" name="Content Placeholder 2"/>
          <p:cNvSpPr>
            <a:spLocks noGrp="1"/>
          </p:cNvSpPr>
          <p:nvPr>
            <p:ph idx="1"/>
          </p:nvPr>
        </p:nvSpPr>
        <p:spPr>
          <a:xfrm>
            <a:off x="838200" y="833734"/>
            <a:ext cx="10515600" cy="6024265"/>
          </a:xfrm>
        </p:spPr>
        <p:txBody>
          <a:bodyPr>
            <a:noAutofit/>
          </a:bodyPr>
          <a:lstStyle/>
          <a:p>
            <a:pPr algn="l" rtl="0">
              <a:defRPr/>
            </a:pPr>
            <a:r>
              <a:rPr lang="en-US" sz="2000" dirty="0"/>
              <a:t>Know instrument configuration </a:t>
            </a:r>
          </a:p>
          <a:p>
            <a:pPr lvl="1" algn="l" rtl="0">
              <a:defRPr/>
            </a:pPr>
            <a:r>
              <a:rPr lang="en-US" sz="2000" dirty="0"/>
              <a:t>What lasers and detectors are available</a:t>
            </a:r>
          </a:p>
          <a:p>
            <a:pPr marL="0" indent="0" algn="l" rtl="0">
              <a:buNone/>
              <a:defRPr/>
            </a:pPr>
            <a:endParaRPr lang="en-US" sz="1600" dirty="0"/>
          </a:p>
          <a:p>
            <a:pPr marL="342900" lvl="1" indent="-342900" algn="l" rtl="0">
              <a:buClr>
                <a:schemeClr val="hlink"/>
              </a:buClr>
              <a:buSzPct val="90000"/>
              <a:buBlip>
                <a:blip r:embed="rId2"/>
              </a:buBlip>
              <a:defRPr/>
            </a:pPr>
            <a:r>
              <a:rPr lang="en-US" sz="1800" dirty="0"/>
              <a:t>Select monoclonal antibodies specific for cells of interest (CD stands for Cluster of Differentiation)</a:t>
            </a:r>
          </a:p>
          <a:p>
            <a:pPr lvl="1" algn="l" rtl="0">
              <a:defRPr/>
            </a:pPr>
            <a:r>
              <a:rPr lang="en-US" sz="1800" dirty="0"/>
              <a:t>CD20 for B Lymphocytes</a:t>
            </a:r>
          </a:p>
          <a:p>
            <a:pPr lvl="1" algn="l" rtl="0">
              <a:defRPr/>
            </a:pPr>
            <a:r>
              <a:rPr lang="en-US" sz="1800" dirty="0"/>
              <a:t>CD3 for T Lymphocytes</a:t>
            </a:r>
          </a:p>
          <a:p>
            <a:pPr marL="0" indent="0" algn="l" rtl="0">
              <a:buNone/>
              <a:defRPr/>
            </a:pPr>
            <a:r>
              <a:rPr lang="en-US" sz="1600" dirty="0"/>
              <a:t>	</a:t>
            </a:r>
          </a:p>
          <a:p>
            <a:pPr algn="l" rtl="0">
              <a:defRPr/>
            </a:pPr>
            <a:r>
              <a:rPr lang="en-US" sz="2000" dirty="0"/>
              <a:t>Identify antigen density of membrane and intracellular epitopes </a:t>
            </a:r>
          </a:p>
          <a:p>
            <a:pPr lvl="1" algn="l" rtl="0">
              <a:defRPr/>
            </a:pPr>
            <a:r>
              <a:rPr lang="en-US" sz="2000" dirty="0"/>
              <a:t>Reference charts are available to show molecules of antigen per cell </a:t>
            </a:r>
          </a:p>
          <a:p>
            <a:pPr lvl="1" algn="l" rtl="0">
              <a:defRPr/>
            </a:pPr>
            <a:r>
              <a:rPr lang="en-US" sz="2000" dirty="0"/>
              <a:t>Density may differ due to activation level and functional differences</a:t>
            </a:r>
          </a:p>
          <a:p>
            <a:pPr marL="0" indent="0" algn="l" rtl="0">
              <a:buNone/>
              <a:defRPr/>
            </a:pPr>
            <a:endParaRPr lang="en-US" sz="2000" dirty="0"/>
          </a:p>
          <a:p>
            <a:pPr algn="l" rtl="0">
              <a:defRPr/>
            </a:pPr>
            <a:r>
              <a:rPr lang="en-US" sz="2000" dirty="0"/>
              <a:t>Select fluorochromes based on antigen density </a:t>
            </a:r>
          </a:p>
          <a:p>
            <a:pPr lvl="1" algn="l" rtl="0">
              <a:defRPr/>
            </a:pPr>
            <a:r>
              <a:rPr lang="en-US" sz="2000" dirty="0"/>
              <a:t>Low epitope density use bright </a:t>
            </a:r>
            <a:r>
              <a:rPr lang="en-US" sz="2000" dirty="0" err="1"/>
              <a:t>fluorochrome</a:t>
            </a:r>
            <a:r>
              <a:rPr lang="en-US" sz="2000" dirty="0"/>
              <a:t> like PE (</a:t>
            </a:r>
            <a:r>
              <a:rPr lang="en-US" sz="2000" dirty="0" err="1"/>
              <a:t>Phycoerythrin</a:t>
            </a:r>
            <a:r>
              <a:rPr lang="en-US" sz="2000" dirty="0"/>
              <a:t>) or New Brilliant Violet 421 which is 3-4 times brighter than PE</a:t>
            </a:r>
          </a:p>
          <a:p>
            <a:pPr lvl="1" algn="l" rtl="0">
              <a:defRPr/>
            </a:pPr>
            <a:r>
              <a:rPr lang="en-US" sz="2000" dirty="0"/>
              <a:t>High epitope density use dim </a:t>
            </a:r>
            <a:r>
              <a:rPr lang="en-US" sz="2000" dirty="0" err="1"/>
              <a:t>fluorochrome</a:t>
            </a:r>
            <a:r>
              <a:rPr lang="en-US" sz="2000" dirty="0"/>
              <a:t> like FITC (fluorescein</a:t>
            </a:r>
            <a:r>
              <a:rPr lang="en-US" sz="2000" dirty="0" smtClean="0"/>
              <a:t>)</a:t>
            </a:r>
            <a:endParaRPr lang="en-US" sz="2000" dirty="0"/>
          </a:p>
          <a:p>
            <a:pPr algn="l" rtl="0">
              <a:defRPr/>
            </a:pPr>
            <a:r>
              <a:rPr lang="en-US" sz="2000" dirty="0"/>
              <a:t>Titrate antibodies for optimal signal</a:t>
            </a:r>
          </a:p>
        </p:txBody>
      </p:sp>
      <p:pic>
        <p:nvPicPr>
          <p:cNvPr id="10244" name="Picture 3" descr="C:\Users\wolcottkm\Pictures\milstein-clinical-m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408" y="2312285"/>
            <a:ext cx="2811550" cy="267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7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599"/>
            <a:ext cx="10515600" cy="1325563"/>
          </a:xfrm>
        </p:spPr>
        <p:txBody>
          <a:bodyPr/>
          <a:lstStyle/>
          <a:p>
            <a:pPr algn="ctr">
              <a:defRPr/>
            </a:pPr>
            <a:r>
              <a:rPr lang="en-US" dirty="0" smtClean="0">
                <a:solidFill>
                  <a:srgbClr val="FF0066"/>
                </a:solidFill>
              </a:rPr>
              <a:t>Stain Index</a:t>
            </a:r>
            <a:endParaRPr lang="en-US" dirty="0"/>
          </a:p>
        </p:txBody>
      </p:sp>
      <p:sp>
        <p:nvSpPr>
          <p:cNvPr id="3" name="Content Placeholder 2"/>
          <p:cNvSpPr>
            <a:spLocks noGrp="1"/>
          </p:cNvSpPr>
          <p:nvPr>
            <p:ph idx="1"/>
          </p:nvPr>
        </p:nvSpPr>
        <p:spPr>
          <a:xfrm>
            <a:off x="941231" y="1310469"/>
            <a:ext cx="10515600" cy="4897147"/>
          </a:xfrm>
        </p:spPr>
        <p:txBody>
          <a:bodyPr/>
          <a:lstStyle/>
          <a:p>
            <a:pPr algn="l" rtl="0">
              <a:defRPr/>
            </a:pPr>
            <a:r>
              <a:rPr lang="en-US" sz="1800" dirty="0"/>
              <a:t>Stain Index (SI) = D/W</a:t>
            </a:r>
          </a:p>
          <a:p>
            <a:pPr lvl="1" algn="l" rtl="0">
              <a:defRPr/>
            </a:pPr>
            <a:r>
              <a:rPr lang="en-US" sz="1800" b="1" dirty="0"/>
              <a:t>D </a:t>
            </a:r>
            <a:r>
              <a:rPr lang="en-US" sz="1800" dirty="0"/>
              <a:t>= difference between positive and negative peak medians</a:t>
            </a:r>
          </a:p>
          <a:p>
            <a:pPr lvl="1" algn="l" rtl="0">
              <a:defRPr/>
            </a:pPr>
            <a:r>
              <a:rPr lang="en-US" sz="1800" b="1" dirty="0"/>
              <a:t>W </a:t>
            </a:r>
            <a:r>
              <a:rPr lang="en-US" sz="1800" dirty="0"/>
              <a:t>= the spread of the background peak (= 2X </a:t>
            </a:r>
            <a:r>
              <a:rPr lang="en-US" sz="1800" dirty="0" err="1"/>
              <a:t>rSD</a:t>
            </a:r>
            <a:r>
              <a:rPr lang="en-US" sz="1800" baseline="-25000" dirty="0" err="1"/>
              <a:t>negative</a:t>
            </a:r>
            <a:r>
              <a:rPr lang="en-US" sz="1800" dirty="0"/>
              <a:t>)</a:t>
            </a:r>
          </a:p>
          <a:p>
            <a:pPr lvl="1" algn="l" rtl="0">
              <a:defRPr/>
            </a:pPr>
            <a:r>
              <a:rPr lang="en-US" sz="1800" dirty="0"/>
              <a:t>Resolution sensitivity is the ability to resolve a dim positive signal from background </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121" y="2626216"/>
            <a:ext cx="21367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3" descr="C:\Users\wolcottkm\Pictures\stain ind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3625313"/>
            <a:ext cx="317658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32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defRPr/>
            </a:pPr>
            <a:r>
              <a:rPr lang="en-US" dirty="0" smtClean="0">
                <a:solidFill>
                  <a:srgbClr val="FF0066"/>
                </a:solidFill>
              </a:rPr>
              <a:t>Three Major Components</a:t>
            </a:r>
            <a:r>
              <a:rPr lang="en-US" dirty="0" smtClean="0"/>
              <a:t> </a:t>
            </a:r>
          </a:p>
        </p:txBody>
      </p:sp>
      <p:sp>
        <p:nvSpPr>
          <p:cNvPr id="11267" name="Rectangle 3"/>
          <p:cNvSpPr>
            <a:spLocks noGrp="1" noChangeArrowheads="1"/>
          </p:cNvSpPr>
          <p:nvPr>
            <p:ph type="body" idx="1"/>
          </p:nvPr>
        </p:nvSpPr>
        <p:spPr/>
        <p:txBody>
          <a:bodyPr/>
          <a:lstStyle/>
          <a:p>
            <a:pPr algn="l" rtl="0" eaLnBrk="1" hangingPunct="1">
              <a:lnSpc>
                <a:spcPct val="90000"/>
              </a:lnSpc>
              <a:defRPr/>
            </a:pPr>
            <a:r>
              <a:rPr lang="en-US" u="sng" dirty="0" smtClean="0">
                <a:solidFill>
                  <a:srgbClr val="C00000"/>
                </a:solidFill>
              </a:rPr>
              <a:t>Fluidics</a:t>
            </a:r>
            <a:r>
              <a:rPr lang="en-US" dirty="0" smtClean="0">
                <a:solidFill>
                  <a:srgbClr val="C00000"/>
                </a:solidFill>
              </a:rPr>
              <a:t>: Transports the cells to the laser interrogation point  </a:t>
            </a:r>
          </a:p>
          <a:p>
            <a:pPr algn="l" rtl="0" eaLnBrk="1" hangingPunct="1">
              <a:lnSpc>
                <a:spcPct val="90000"/>
              </a:lnSpc>
              <a:buFont typeface="Wingdings" panose="05000000000000000000" pitchFamily="2" charset="2"/>
              <a:buNone/>
              <a:defRPr/>
            </a:pPr>
            <a:endParaRPr lang="en-US" dirty="0" smtClean="0"/>
          </a:p>
          <a:p>
            <a:pPr algn="l" rtl="0" eaLnBrk="1" hangingPunct="1">
              <a:lnSpc>
                <a:spcPct val="90000"/>
              </a:lnSpc>
              <a:defRPr/>
            </a:pPr>
            <a:r>
              <a:rPr lang="en-US" u="sng" dirty="0" smtClean="0">
                <a:solidFill>
                  <a:srgbClr val="00B050"/>
                </a:solidFill>
              </a:rPr>
              <a:t>Optics</a:t>
            </a:r>
            <a:r>
              <a:rPr lang="en-US" dirty="0" smtClean="0">
                <a:solidFill>
                  <a:srgbClr val="00B050"/>
                </a:solidFill>
              </a:rPr>
              <a:t>: Collects light signal generated by scatter and fluorescence emission</a:t>
            </a:r>
          </a:p>
          <a:p>
            <a:pPr algn="l" rtl="0" eaLnBrk="1" hangingPunct="1">
              <a:lnSpc>
                <a:spcPct val="90000"/>
              </a:lnSpc>
              <a:buFont typeface="Wingdings" panose="05000000000000000000" pitchFamily="2" charset="2"/>
              <a:buNone/>
              <a:defRPr/>
            </a:pPr>
            <a:endParaRPr lang="en-US" dirty="0" smtClean="0"/>
          </a:p>
          <a:p>
            <a:pPr algn="l" rtl="0" eaLnBrk="1" hangingPunct="1">
              <a:lnSpc>
                <a:spcPct val="90000"/>
              </a:lnSpc>
              <a:defRPr/>
            </a:pPr>
            <a:r>
              <a:rPr lang="en-US" u="sng" dirty="0" smtClean="0">
                <a:solidFill>
                  <a:srgbClr val="0070C0"/>
                </a:solidFill>
              </a:rPr>
              <a:t>Electronics</a:t>
            </a:r>
            <a:r>
              <a:rPr lang="en-US" dirty="0" smtClean="0">
                <a:solidFill>
                  <a:srgbClr val="0070C0"/>
                </a:solidFill>
              </a:rPr>
              <a:t>: Converts optical signals into digital signals that can be processed by a computer</a:t>
            </a:r>
          </a:p>
        </p:txBody>
      </p:sp>
    </p:spTree>
    <p:extLst>
      <p:ext uri="{BB962C8B-B14F-4D97-AF65-F5344CB8AC3E}">
        <p14:creationId xmlns:p14="http://schemas.microsoft.com/office/powerpoint/2010/main" val="229711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86685" y="0"/>
            <a:ext cx="10515600" cy="1325563"/>
          </a:xfrm>
        </p:spPr>
        <p:txBody>
          <a:bodyPr/>
          <a:lstStyle/>
          <a:p>
            <a:pPr algn="ctr" rtl="0" eaLnBrk="1" hangingPunct="1">
              <a:defRPr/>
            </a:pPr>
            <a:r>
              <a:rPr lang="en-US" dirty="0" smtClean="0">
                <a:solidFill>
                  <a:srgbClr val="FF0066"/>
                </a:solidFill>
                <a:latin typeface="Times New Roman" panose="02020603050405020304" pitchFamily="18" charset="0"/>
              </a:rPr>
              <a:t>Fluidics</a:t>
            </a:r>
          </a:p>
        </p:txBody>
      </p:sp>
      <p:sp>
        <p:nvSpPr>
          <p:cNvPr id="12291" name="Rectangle 3"/>
          <p:cNvSpPr>
            <a:spLocks noGrp="1" noChangeArrowheads="1"/>
          </p:cNvSpPr>
          <p:nvPr>
            <p:ph type="body" idx="1"/>
          </p:nvPr>
        </p:nvSpPr>
        <p:spPr>
          <a:xfrm>
            <a:off x="356315" y="1325563"/>
            <a:ext cx="11835685" cy="5109692"/>
          </a:xfrm>
        </p:spPr>
        <p:txBody>
          <a:bodyPr>
            <a:normAutofit/>
          </a:bodyPr>
          <a:lstStyle/>
          <a:p>
            <a:pPr algn="l" rtl="0" eaLnBrk="1" hangingPunct="1">
              <a:lnSpc>
                <a:spcPct val="80000"/>
              </a:lnSpc>
              <a:defRPr/>
            </a:pPr>
            <a:r>
              <a:rPr lang="en-US" sz="3200" dirty="0">
                <a:latin typeface="Times New Roman" panose="02020603050405020304" pitchFamily="18" charset="0"/>
              </a:rPr>
              <a:t>A normal physiological saline liquid, known as </a:t>
            </a:r>
            <a:r>
              <a:rPr lang="en-US" sz="3200" dirty="0">
                <a:solidFill>
                  <a:srgbClr val="FF0000"/>
                </a:solidFill>
                <a:latin typeface="Times New Roman" panose="02020603050405020304" pitchFamily="18" charset="0"/>
              </a:rPr>
              <a:t>sheath fluid</a:t>
            </a:r>
            <a:r>
              <a:rPr lang="en-US" sz="3200" dirty="0">
                <a:latin typeface="Times New Roman" panose="02020603050405020304" pitchFamily="18" charset="0"/>
              </a:rPr>
              <a:t>, is used to move the cells through the flow cell, to the sensing area. </a:t>
            </a:r>
          </a:p>
          <a:p>
            <a:pPr marL="0" indent="0" eaLnBrk="1" hangingPunct="1">
              <a:lnSpc>
                <a:spcPct val="80000"/>
              </a:lnSpc>
              <a:buNone/>
              <a:defRPr/>
            </a:pPr>
            <a:endParaRPr lang="en-US" sz="3200" dirty="0">
              <a:latin typeface="Times New Roman" panose="02020603050405020304" pitchFamily="18" charset="0"/>
            </a:endParaRPr>
          </a:p>
          <a:p>
            <a:pPr algn="l" rtl="0" eaLnBrk="1" hangingPunct="1">
              <a:lnSpc>
                <a:spcPct val="80000"/>
              </a:lnSpc>
              <a:defRPr/>
            </a:pPr>
            <a:r>
              <a:rPr lang="en-US" sz="3200" dirty="0">
                <a:latin typeface="Times New Roman" panose="02020603050405020304" pitchFamily="18" charset="0"/>
              </a:rPr>
              <a:t>The </a:t>
            </a:r>
            <a:r>
              <a:rPr lang="en-US" sz="3200" dirty="0">
                <a:solidFill>
                  <a:srgbClr val="FF0000"/>
                </a:solidFill>
                <a:latin typeface="Times New Roman" panose="02020603050405020304" pitchFamily="18" charset="0"/>
              </a:rPr>
              <a:t>sensing area </a:t>
            </a:r>
            <a:r>
              <a:rPr lang="en-US" sz="3200" dirty="0">
                <a:latin typeface="Times New Roman" panose="02020603050405020304" pitchFamily="18" charset="0"/>
              </a:rPr>
              <a:t>is the point at which the cells are interrogated by the laser beam. The cells or particles to be analyzed are suspended in a </a:t>
            </a:r>
            <a:r>
              <a:rPr lang="en-US" sz="3200" dirty="0">
                <a:solidFill>
                  <a:srgbClr val="FF0000"/>
                </a:solidFill>
                <a:latin typeface="Times New Roman" panose="02020603050405020304" pitchFamily="18" charset="0"/>
              </a:rPr>
              <a:t>sample fluid</a:t>
            </a:r>
            <a:r>
              <a:rPr lang="en-US" sz="3200" dirty="0">
                <a:latin typeface="Times New Roman" panose="02020603050405020304" pitchFamily="18" charset="0"/>
              </a:rPr>
              <a:t>. </a:t>
            </a:r>
          </a:p>
          <a:p>
            <a:pPr eaLnBrk="1" hangingPunct="1">
              <a:lnSpc>
                <a:spcPct val="80000"/>
              </a:lnSpc>
              <a:defRPr/>
            </a:pPr>
            <a:endParaRPr lang="en-US" sz="3200" dirty="0">
              <a:latin typeface="Times New Roman" panose="02020603050405020304" pitchFamily="18" charset="0"/>
            </a:endParaRPr>
          </a:p>
          <a:p>
            <a:pPr algn="l" rtl="0" eaLnBrk="1" hangingPunct="1">
              <a:lnSpc>
                <a:spcPct val="80000"/>
              </a:lnSpc>
              <a:defRPr/>
            </a:pPr>
            <a:r>
              <a:rPr lang="en-US" sz="3200" dirty="0">
                <a:latin typeface="Times New Roman" panose="02020603050405020304" pitchFamily="18" charset="0"/>
              </a:rPr>
              <a:t>The sheath fluid has a higher flow rate than the </a:t>
            </a:r>
            <a:r>
              <a:rPr lang="en-US" sz="3200" dirty="0">
                <a:solidFill>
                  <a:srgbClr val="FF0000"/>
                </a:solidFill>
                <a:latin typeface="Times New Roman" panose="02020603050405020304" pitchFamily="18" charset="0"/>
              </a:rPr>
              <a:t>sample fluid. </a:t>
            </a:r>
            <a:r>
              <a:rPr lang="en-US" sz="3200" dirty="0">
                <a:latin typeface="Times New Roman" panose="02020603050405020304" pitchFamily="18" charset="0"/>
              </a:rPr>
              <a:t>This difference serves to constrict the sample stream to the center of the flow cell. </a:t>
            </a:r>
          </a:p>
          <a:p>
            <a:pPr eaLnBrk="1" hangingPunct="1">
              <a:lnSpc>
                <a:spcPct val="80000"/>
              </a:lnSpc>
              <a:defRPr/>
            </a:pPr>
            <a:endParaRPr lang="en-US" sz="2400" dirty="0"/>
          </a:p>
        </p:txBody>
      </p:sp>
    </p:spTree>
    <p:extLst>
      <p:ext uri="{BB962C8B-B14F-4D97-AF65-F5344CB8AC3E}">
        <p14:creationId xmlns:p14="http://schemas.microsoft.com/office/powerpoint/2010/main" val="3781161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13" y="138494"/>
            <a:ext cx="10515600" cy="6339580"/>
          </a:xfrm>
        </p:spPr>
        <p:txBody>
          <a:bodyPr/>
          <a:lstStyle/>
          <a:p>
            <a:pPr algn="l" rtl="0">
              <a:lnSpc>
                <a:spcPct val="80000"/>
              </a:lnSpc>
              <a:defRPr/>
            </a:pPr>
            <a:r>
              <a:rPr lang="en-US" dirty="0">
                <a:latin typeface="Times New Roman" panose="02020603050405020304" pitchFamily="18" charset="0"/>
              </a:rPr>
              <a:t>This method, known as </a:t>
            </a:r>
            <a:r>
              <a:rPr lang="en-US" dirty="0">
                <a:solidFill>
                  <a:srgbClr val="FF0000"/>
                </a:solidFill>
                <a:latin typeface="Times New Roman" panose="02020603050405020304" pitchFamily="18" charset="0"/>
              </a:rPr>
              <a:t>hydrodynamic focusing</a:t>
            </a:r>
            <a:r>
              <a:rPr lang="en-US" dirty="0">
                <a:latin typeface="Times New Roman" panose="02020603050405020304" pitchFamily="18" charset="0"/>
              </a:rPr>
              <a:t>, aligns the cells in a single file in the center of the stream and laminar flow allows these two fluids to move in the same direction through a flow cell without mixing. </a:t>
            </a:r>
            <a:endParaRPr lang="en-US" dirty="0" smtClean="0">
              <a:latin typeface="Times New Roman" panose="02020603050405020304" pitchFamily="18" charset="0"/>
            </a:endParaRPr>
          </a:p>
          <a:p>
            <a:pPr marL="0" indent="0" algn="l" rtl="0">
              <a:lnSpc>
                <a:spcPct val="80000"/>
              </a:lnSpc>
              <a:buNone/>
              <a:defRPr/>
            </a:pPr>
            <a:endParaRPr lang="en-US" dirty="0">
              <a:latin typeface="Times New Roman" panose="02020603050405020304" pitchFamily="18" charset="0"/>
            </a:endParaRPr>
          </a:p>
          <a:p>
            <a:pPr marL="0" indent="0" algn="l" rtl="0">
              <a:lnSpc>
                <a:spcPct val="80000"/>
              </a:lnSpc>
              <a:buNone/>
              <a:defRPr/>
            </a:pPr>
            <a:endParaRPr lang="en-US" dirty="0">
              <a:latin typeface="Times New Roman" panose="02020603050405020304" pitchFamily="18" charset="0"/>
            </a:endParaRPr>
          </a:p>
          <a:p>
            <a:pPr algn="l" rtl="0">
              <a:lnSpc>
                <a:spcPct val="80000"/>
              </a:lnSpc>
              <a:defRPr/>
            </a:pPr>
            <a:r>
              <a:rPr lang="en-US" dirty="0">
                <a:latin typeface="Times New Roman" panose="02020603050405020304" pitchFamily="18" charset="0"/>
              </a:rPr>
              <a:t>This design insures that the cells in the sample are contained in a central core surrounded by sheath fluid and are illuminated optimally by the light source</a:t>
            </a:r>
            <a:r>
              <a:rPr lang="en-US" dirty="0" smtClean="0">
                <a:latin typeface="Times New Roman" panose="02020603050405020304" pitchFamily="18" charset="0"/>
              </a:rPr>
              <a:t>.</a:t>
            </a:r>
          </a:p>
          <a:p>
            <a:pPr algn="l" rtl="0">
              <a:lnSpc>
                <a:spcPct val="80000"/>
              </a:lnSpc>
              <a:defRPr/>
            </a:pPr>
            <a:endParaRPr lang="en-US" dirty="0">
              <a:latin typeface="Times New Roman" panose="02020603050405020304" pitchFamily="18" charset="0"/>
            </a:endParaRPr>
          </a:p>
          <a:p>
            <a:pPr algn="l" rtl="0">
              <a:lnSpc>
                <a:spcPct val="80000"/>
              </a:lnSpc>
              <a:defRPr/>
            </a:pPr>
            <a:endParaRPr lang="en-US" dirty="0" smtClean="0">
              <a:latin typeface="Times New Roman" panose="02020603050405020304" pitchFamily="18" charset="0"/>
            </a:endParaRPr>
          </a:p>
          <a:p>
            <a:pPr algn="l" rtl="0">
              <a:lnSpc>
                <a:spcPct val="80000"/>
              </a:lnSpc>
              <a:defRPr/>
            </a:pPr>
            <a:r>
              <a:rPr lang="en-US" dirty="0">
                <a:solidFill>
                  <a:srgbClr val="FF0000"/>
                </a:solidFill>
                <a:latin typeface="Times New Roman" panose="02020603050405020304" pitchFamily="18" charset="0"/>
                <a:cs typeface="Times New Roman" panose="02020603050405020304" pitchFamily="18" charset="0"/>
              </a:rPr>
              <a:t>When a cell suspension is run through the cytometer, sheath fluid is used to </a:t>
            </a:r>
            <a:r>
              <a:rPr lang="en-US" dirty="0" err="1">
                <a:solidFill>
                  <a:srgbClr val="FF0000"/>
                </a:solidFill>
                <a:latin typeface="Times New Roman" panose="02020603050405020304" pitchFamily="18" charset="0"/>
                <a:cs typeface="Times New Roman" panose="02020603050405020304" pitchFamily="18" charset="0"/>
              </a:rPr>
              <a:t>hydrodynamically</a:t>
            </a:r>
            <a:r>
              <a:rPr lang="en-US" dirty="0">
                <a:solidFill>
                  <a:srgbClr val="FF0000"/>
                </a:solidFill>
                <a:latin typeface="Times New Roman" panose="02020603050405020304" pitchFamily="18" charset="0"/>
                <a:cs typeface="Times New Roman" panose="02020603050405020304" pitchFamily="18" charset="0"/>
              </a:rPr>
              <a:t> focus the cell suspension through a small nozzle. The tiny stream of fluid takes the cells past the laser light one cell at a time </a:t>
            </a:r>
          </a:p>
          <a:p>
            <a:pPr algn="l" rtl="0">
              <a:lnSpc>
                <a:spcPct val="80000"/>
              </a:lnSpc>
              <a:defRPr/>
            </a:pPr>
            <a:endParaRPr lang="en-US" dirty="0" smtClean="0">
              <a:latin typeface="Times New Roman" panose="02020603050405020304" pitchFamily="18" charset="0"/>
            </a:endParaRPr>
          </a:p>
          <a:p>
            <a:pPr algn="l" rtl="0">
              <a:lnSpc>
                <a:spcPct val="80000"/>
              </a:lnSpc>
              <a:defRPr/>
            </a:pPr>
            <a:endParaRPr lang="en-US" dirty="0">
              <a:latin typeface="Times New Roman" panose="02020603050405020304" pitchFamily="18" charset="0"/>
            </a:endParaRPr>
          </a:p>
          <a:p>
            <a:pPr algn="l" rtl="0">
              <a:lnSpc>
                <a:spcPct val="80000"/>
              </a:lnSpc>
              <a:defRPr/>
            </a:pPr>
            <a:endParaRPr lang="en-US" dirty="0">
              <a:latin typeface="Times New Roman" panose="02020603050405020304" pitchFamily="18" charset="0"/>
            </a:endParaRPr>
          </a:p>
          <a:p>
            <a:pPr algn="l" rtl="0"/>
            <a:endParaRPr lang="fa-IR" dirty="0"/>
          </a:p>
        </p:txBody>
      </p:sp>
    </p:spTree>
    <p:extLst>
      <p:ext uri="{BB962C8B-B14F-4D97-AF65-F5344CB8AC3E}">
        <p14:creationId xmlns:p14="http://schemas.microsoft.com/office/powerpoint/2010/main" val="2190466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532" y="305918"/>
            <a:ext cx="11049000" cy="6326702"/>
          </a:xfrm>
        </p:spPr>
        <p:txBody>
          <a:bodyPr>
            <a:normAutofit/>
          </a:bodyPr>
          <a:lstStyle/>
          <a:p>
            <a:pPr algn="l" rtl="0" fontAlgn="base"/>
            <a:endParaRPr lang="en-US" dirty="0" smtClean="0">
              <a:solidFill>
                <a:srgbClr val="FF0000"/>
              </a:solidFill>
              <a:latin typeface="Times New Roman" panose="02020603050405020304" pitchFamily="18" charset="0"/>
              <a:cs typeface="Times New Roman" panose="02020603050405020304" pitchFamily="18" charset="0"/>
            </a:endParaRPr>
          </a:p>
          <a:p>
            <a:pPr algn="l" rtl="0" fontAlgn="base"/>
            <a:endParaRPr lang="en-US" dirty="0">
              <a:latin typeface="Times New Roman" panose="02020603050405020304" pitchFamily="18" charset="0"/>
              <a:cs typeface="Times New Roman" panose="02020603050405020304" pitchFamily="18" charset="0"/>
            </a:endParaRPr>
          </a:p>
          <a:p>
            <a:pPr algn="l" rtl="0" fontAlgn="base"/>
            <a:r>
              <a:rPr lang="en-US" dirty="0">
                <a:solidFill>
                  <a:srgbClr val="92D050"/>
                </a:solidFill>
                <a:latin typeface="Times New Roman" panose="02020603050405020304" pitchFamily="18" charset="0"/>
                <a:cs typeface="Times New Roman" panose="02020603050405020304" pitchFamily="18" charset="0"/>
              </a:rPr>
              <a:t>Light scattered from the cells or particles is detected as they go through the laser beam. </a:t>
            </a:r>
            <a:endParaRPr lang="en-US" dirty="0" smtClean="0">
              <a:solidFill>
                <a:srgbClr val="92D050"/>
              </a:solidFill>
              <a:latin typeface="Times New Roman" panose="02020603050405020304" pitchFamily="18" charset="0"/>
              <a:cs typeface="Times New Roman" panose="02020603050405020304" pitchFamily="18" charset="0"/>
            </a:endParaRPr>
          </a:p>
          <a:p>
            <a:pPr marL="0" indent="0" algn="l" rtl="0" fontAlgn="base">
              <a:buNone/>
            </a:pPr>
            <a:endParaRPr lang="en-US" dirty="0" smtClean="0">
              <a:solidFill>
                <a:srgbClr val="92D050"/>
              </a:solidFill>
              <a:latin typeface="Times New Roman" panose="02020603050405020304" pitchFamily="18" charset="0"/>
              <a:cs typeface="Times New Roman" panose="02020603050405020304" pitchFamily="18" charset="0"/>
            </a:endParaRPr>
          </a:p>
          <a:p>
            <a:pPr algn="l" rtl="0" fontAlgn="base"/>
            <a:r>
              <a:rPr lang="en-US" dirty="0" smtClean="0">
                <a:solidFill>
                  <a:srgbClr val="0070C0"/>
                </a:solidFill>
                <a:latin typeface="Times New Roman" panose="02020603050405020304" pitchFamily="18" charset="0"/>
                <a:cs typeface="Times New Roman" panose="02020603050405020304" pitchFamily="18" charset="0"/>
              </a:rPr>
              <a:t>A </a:t>
            </a:r>
            <a:r>
              <a:rPr lang="en-US" dirty="0">
                <a:solidFill>
                  <a:srgbClr val="0070C0"/>
                </a:solidFill>
                <a:latin typeface="Times New Roman" panose="02020603050405020304" pitchFamily="18" charset="0"/>
                <a:cs typeface="Times New Roman" panose="02020603050405020304" pitchFamily="18" charset="0"/>
              </a:rPr>
              <a:t>detector in front of the light beam measures forward scatter (FS</a:t>
            </a:r>
            <a:r>
              <a:rPr lang="en-US" dirty="0" smtClean="0">
                <a:solidFill>
                  <a:srgbClr val="0070C0"/>
                </a:solidFill>
                <a:latin typeface="Times New Roman" panose="02020603050405020304" pitchFamily="18" charset="0"/>
                <a:cs typeface="Times New Roman" panose="02020603050405020304" pitchFamily="18" charset="0"/>
              </a:rPr>
              <a:t>)</a:t>
            </a:r>
          </a:p>
          <a:p>
            <a:pPr marL="0" indent="0" algn="l" rtl="0" fontAlgn="base">
              <a:buNone/>
            </a:pPr>
            <a:r>
              <a:rPr lang="en-US" dirty="0" smtClean="0">
                <a:solidFill>
                  <a:srgbClr val="0070C0"/>
                </a:solidFill>
                <a:latin typeface="Times New Roman" panose="02020603050405020304" pitchFamily="18" charset="0"/>
                <a:cs typeface="Times New Roman" panose="02020603050405020304" pitchFamily="18" charset="0"/>
              </a:rPr>
              <a:t> </a:t>
            </a:r>
          </a:p>
          <a:p>
            <a:pPr algn="l" rtl="0" fontAlgn="base"/>
            <a:r>
              <a:rPr lang="en-US" dirty="0" smtClean="0">
                <a:solidFill>
                  <a:srgbClr val="00B050"/>
                </a:solidFill>
                <a:latin typeface="Times New Roman" panose="02020603050405020304" pitchFamily="18" charset="0"/>
                <a:cs typeface="Times New Roman" panose="02020603050405020304" pitchFamily="18" charset="0"/>
              </a:rPr>
              <a:t>several </a:t>
            </a:r>
            <a:r>
              <a:rPr lang="en-US" dirty="0">
                <a:solidFill>
                  <a:srgbClr val="00B050"/>
                </a:solidFill>
                <a:latin typeface="Times New Roman" panose="02020603050405020304" pitchFamily="18" charset="0"/>
                <a:cs typeface="Times New Roman" panose="02020603050405020304" pitchFamily="18" charset="0"/>
              </a:rPr>
              <a:t>detectors to the side measure side scatter (SS</a:t>
            </a:r>
            <a:r>
              <a:rPr lang="en-US" dirty="0" smtClean="0">
                <a:solidFill>
                  <a:srgbClr val="00B050"/>
                </a:solidFill>
                <a:latin typeface="Times New Roman" panose="02020603050405020304" pitchFamily="18" charset="0"/>
                <a:cs typeface="Times New Roman" panose="02020603050405020304" pitchFamily="18" charset="0"/>
              </a:rPr>
              <a:t>).</a:t>
            </a:r>
          </a:p>
          <a:p>
            <a:pPr marL="0" indent="0" algn="l" rtl="0" fontAlgn="base">
              <a:buNone/>
            </a:pPr>
            <a:endParaRPr lang="en-US" dirty="0" smtClean="0">
              <a:solidFill>
                <a:srgbClr val="00B050"/>
              </a:solidFill>
              <a:latin typeface="Times New Roman" panose="02020603050405020304" pitchFamily="18" charset="0"/>
              <a:cs typeface="Times New Roman" panose="02020603050405020304" pitchFamily="18" charset="0"/>
            </a:endParaRPr>
          </a:p>
          <a:p>
            <a:pPr algn="l" rtl="0" fontAlgn="base"/>
            <a:r>
              <a:rPr lang="en-US" dirty="0" smtClean="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Fluorescence detectors measure the fluorescence emitted from positively stained cells or particles.</a:t>
            </a:r>
          </a:p>
          <a:p>
            <a:pPr algn="l"/>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54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98475" y="362577"/>
            <a:ext cx="10515600" cy="1325563"/>
          </a:xfrm>
        </p:spPr>
        <p:txBody>
          <a:bodyPr/>
          <a:lstStyle/>
          <a:p>
            <a:pPr algn="ctr" eaLnBrk="1" hangingPunct="1">
              <a:defRPr/>
            </a:pPr>
            <a:r>
              <a:rPr lang="en-US" dirty="0" smtClean="0">
                <a:solidFill>
                  <a:srgbClr val="FF0066"/>
                </a:solidFill>
                <a:latin typeface="Times New Roman" panose="02020603050405020304" pitchFamily="18" charset="0"/>
              </a:rPr>
              <a:t>Basic Flow Cell</a:t>
            </a:r>
          </a:p>
        </p:txBody>
      </p:sp>
      <p:sp>
        <p:nvSpPr>
          <p:cNvPr id="14339" name="Text Box 19"/>
          <p:cNvSpPr txBox="1">
            <a:spLocks noChangeArrowheads="1"/>
          </p:cNvSpPr>
          <p:nvPr/>
        </p:nvSpPr>
        <p:spPr bwMode="auto">
          <a:xfrm>
            <a:off x="2057400" y="274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dirty="0">
                <a:latin typeface="Times New Roman" panose="02020603050405020304" pitchFamily="18" charset="0"/>
              </a:rPr>
              <a:t>Sheath Fluid: Outer Stream</a:t>
            </a:r>
          </a:p>
        </p:txBody>
      </p:sp>
      <p:sp>
        <p:nvSpPr>
          <p:cNvPr id="14340" name="Text Box 36"/>
          <p:cNvSpPr txBox="1">
            <a:spLocks noChangeArrowheads="1"/>
          </p:cNvSpPr>
          <p:nvPr/>
        </p:nvSpPr>
        <p:spPr bwMode="auto">
          <a:xfrm>
            <a:off x="4724400" y="1981200"/>
            <a:ext cx="4510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dirty="0">
                <a:latin typeface="Times New Roman" panose="02020603050405020304" pitchFamily="18" charset="0"/>
              </a:rPr>
              <a:t>Sample: Inner Stream containing a mixed population of cells</a:t>
            </a:r>
          </a:p>
        </p:txBody>
      </p:sp>
      <p:grpSp>
        <p:nvGrpSpPr>
          <p:cNvPr id="14341" name="Group 90"/>
          <p:cNvGrpSpPr>
            <a:grpSpLocks/>
          </p:cNvGrpSpPr>
          <p:nvPr/>
        </p:nvGrpSpPr>
        <p:grpSpPr bwMode="auto">
          <a:xfrm>
            <a:off x="4495800" y="2590800"/>
            <a:ext cx="914400" cy="2362200"/>
            <a:chOff x="1920" y="1584"/>
            <a:chExt cx="576" cy="1488"/>
          </a:xfrm>
        </p:grpSpPr>
        <p:sp>
          <p:nvSpPr>
            <p:cNvPr id="14357" name="AutoShape 4"/>
            <p:cNvSpPr>
              <a:spLocks noChangeArrowheads="1"/>
            </p:cNvSpPr>
            <p:nvPr/>
          </p:nvSpPr>
          <p:spPr bwMode="auto">
            <a:xfrm>
              <a:off x="2208" y="2640"/>
              <a:ext cx="48" cy="48"/>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58" name="AutoShape 5"/>
            <p:cNvSpPr>
              <a:spLocks noChangeArrowheads="1"/>
            </p:cNvSpPr>
            <p:nvPr/>
          </p:nvSpPr>
          <p:spPr bwMode="auto">
            <a:xfrm rot="3246174">
              <a:off x="2205" y="2742"/>
              <a:ext cx="48" cy="48"/>
            </a:xfrm>
            <a:prstGeom prst="irregularSeal2">
              <a:avLst/>
            </a:prstGeom>
            <a:solidFill>
              <a:srgbClr val="FF66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59" name="Line 6"/>
            <p:cNvSpPr>
              <a:spLocks noChangeShapeType="1"/>
            </p:cNvSpPr>
            <p:nvPr/>
          </p:nvSpPr>
          <p:spPr bwMode="auto">
            <a:xfrm>
              <a:off x="1920"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0" name="Line 7"/>
            <p:cNvSpPr>
              <a:spLocks noChangeShapeType="1"/>
            </p:cNvSpPr>
            <p:nvPr/>
          </p:nvSpPr>
          <p:spPr bwMode="auto">
            <a:xfrm>
              <a:off x="1920" y="2352"/>
              <a:ext cx="192"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1" name="Line 8"/>
            <p:cNvSpPr>
              <a:spLocks noChangeShapeType="1"/>
            </p:cNvSpPr>
            <p:nvPr/>
          </p:nvSpPr>
          <p:spPr bwMode="auto">
            <a:xfrm>
              <a:off x="211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2" name="Line 12"/>
            <p:cNvSpPr>
              <a:spLocks noChangeShapeType="1"/>
            </p:cNvSpPr>
            <p:nvPr/>
          </p:nvSpPr>
          <p:spPr bwMode="auto">
            <a:xfrm>
              <a:off x="2352"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3" name="Line 13"/>
            <p:cNvSpPr>
              <a:spLocks noChangeShapeType="1"/>
            </p:cNvSpPr>
            <p:nvPr/>
          </p:nvSpPr>
          <p:spPr bwMode="auto">
            <a:xfrm>
              <a:off x="2064" y="220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4" name="Line 14"/>
            <p:cNvSpPr>
              <a:spLocks noChangeShapeType="1"/>
            </p:cNvSpPr>
            <p:nvPr/>
          </p:nvSpPr>
          <p:spPr bwMode="auto">
            <a:xfrm>
              <a:off x="225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5" name="AutoShape 24"/>
            <p:cNvSpPr>
              <a:spLocks noChangeArrowheads="1"/>
            </p:cNvSpPr>
            <p:nvPr/>
          </p:nvSpPr>
          <p:spPr bwMode="auto">
            <a:xfrm>
              <a:off x="2208" y="2544"/>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66" name="Line 29"/>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7" name="Line 30"/>
            <p:cNvSpPr>
              <a:spLocks noChangeShapeType="1"/>
            </p:cNvSpPr>
            <p:nvPr/>
          </p:nvSpPr>
          <p:spPr bwMode="auto">
            <a:xfrm flipH="1">
              <a:off x="2256" y="2208"/>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8" name="Line 31"/>
            <p:cNvSpPr>
              <a:spLocks noChangeShapeType="1"/>
            </p:cNvSpPr>
            <p:nvPr/>
          </p:nvSpPr>
          <p:spPr bwMode="auto">
            <a:xfrm>
              <a:off x="2208"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69" name="AutoShape 32"/>
            <p:cNvSpPr>
              <a:spLocks noChangeArrowheads="1"/>
            </p:cNvSpPr>
            <p:nvPr/>
          </p:nvSpPr>
          <p:spPr bwMode="auto">
            <a:xfrm>
              <a:off x="2208" y="2832"/>
              <a:ext cx="48" cy="48"/>
            </a:xfrm>
            <a:prstGeom prst="sun">
              <a:avLst>
                <a:gd name="adj" fmla="val 25000"/>
              </a:avLst>
            </a:prstGeom>
            <a:solidFill>
              <a:srgbClr val="008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0" name="Line 37"/>
            <p:cNvSpPr>
              <a:spLocks noChangeShapeType="1"/>
            </p:cNvSpPr>
            <p:nvPr/>
          </p:nvSpPr>
          <p:spPr bwMode="auto">
            <a:xfrm>
              <a:off x="2496"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71" name="Line 38"/>
            <p:cNvSpPr>
              <a:spLocks noChangeShapeType="1"/>
            </p:cNvSpPr>
            <p:nvPr/>
          </p:nvSpPr>
          <p:spPr bwMode="auto">
            <a:xfrm flipH="1">
              <a:off x="2352" y="2352"/>
              <a:ext cx="144"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72" name="Line 39"/>
            <p:cNvSpPr>
              <a:spLocks noChangeShapeType="1"/>
            </p:cNvSpPr>
            <p:nvPr/>
          </p:nvSpPr>
          <p:spPr bwMode="auto">
            <a:xfrm>
              <a:off x="235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73" name="AutoShape 40"/>
            <p:cNvSpPr>
              <a:spLocks noChangeArrowheads="1"/>
            </p:cNvSpPr>
            <p:nvPr/>
          </p:nvSpPr>
          <p:spPr bwMode="auto">
            <a:xfrm>
              <a:off x="2160" y="1872"/>
              <a:ext cx="48" cy="48"/>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4" name="AutoShape 41"/>
            <p:cNvSpPr>
              <a:spLocks noChangeArrowheads="1"/>
            </p:cNvSpPr>
            <p:nvPr/>
          </p:nvSpPr>
          <p:spPr bwMode="auto">
            <a:xfrm>
              <a:off x="2160" y="2256"/>
              <a:ext cx="48" cy="48"/>
            </a:xfrm>
            <a:prstGeom prst="irregularSeal2">
              <a:avLst/>
            </a:prstGeom>
            <a:solidFill>
              <a:srgbClr val="FF99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5" name="AutoShape 42"/>
            <p:cNvSpPr>
              <a:spLocks noChangeArrowheads="1"/>
            </p:cNvSpPr>
            <p:nvPr/>
          </p:nvSpPr>
          <p:spPr bwMode="auto">
            <a:xfrm>
              <a:off x="2112" y="1728"/>
              <a:ext cx="48" cy="48"/>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6" name="AutoShape 44"/>
            <p:cNvSpPr>
              <a:spLocks noChangeArrowheads="1"/>
            </p:cNvSpPr>
            <p:nvPr/>
          </p:nvSpPr>
          <p:spPr bwMode="auto">
            <a:xfrm>
              <a:off x="2256" y="1872"/>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7" name="AutoShape 45"/>
            <p:cNvSpPr>
              <a:spLocks noChangeArrowheads="1"/>
            </p:cNvSpPr>
            <p:nvPr/>
          </p:nvSpPr>
          <p:spPr bwMode="auto">
            <a:xfrm>
              <a:off x="2208" y="1776"/>
              <a:ext cx="48" cy="48"/>
            </a:xfrm>
            <a:prstGeom prst="irregularSeal1">
              <a:avLst/>
            </a:prstGeom>
            <a:solidFill>
              <a:srgbClr val="FFCC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8" name="AutoShape 46"/>
            <p:cNvSpPr>
              <a:spLocks noChangeArrowheads="1"/>
            </p:cNvSpPr>
            <p:nvPr/>
          </p:nvSpPr>
          <p:spPr bwMode="auto">
            <a:xfrm>
              <a:off x="2160" y="2064"/>
              <a:ext cx="48" cy="48"/>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79" name="AutoShape 47"/>
            <p:cNvSpPr>
              <a:spLocks noChangeArrowheads="1"/>
            </p:cNvSpPr>
            <p:nvPr/>
          </p:nvSpPr>
          <p:spPr bwMode="auto">
            <a:xfrm>
              <a:off x="2208" y="2400"/>
              <a:ext cx="48" cy="48"/>
            </a:xfrm>
            <a:prstGeom prst="irregularSeal2">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0" name="AutoShape 48"/>
            <p:cNvSpPr>
              <a:spLocks noChangeArrowheads="1"/>
            </p:cNvSpPr>
            <p:nvPr/>
          </p:nvSpPr>
          <p:spPr bwMode="auto">
            <a:xfrm>
              <a:off x="2256" y="2208"/>
              <a:ext cx="48" cy="48"/>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1" name="AutoShape 49"/>
            <p:cNvSpPr>
              <a:spLocks noChangeArrowheads="1"/>
            </p:cNvSpPr>
            <p:nvPr/>
          </p:nvSpPr>
          <p:spPr bwMode="auto">
            <a:xfrm>
              <a:off x="2112" y="1968"/>
              <a:ext cx="48" cy="48"/>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2" name="AutoShape 50"/>
            <p:cNvSpPr>
              <a:spLocks noChangeArrowheads="1"/>
            </p:cNvSpPr>
            <p:nvPr/>
          </p:nvSpPr>
          <p:spPr bwMode="auto">
            <a:xfrm>
              <a:off x="2256" y="2112"/>
              <a:ext cx="48" cy="48"/>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3" name="AutoShape 51"/>
            <p:cNvSpPr>
              <a:spLocks noChangeArrowheads="1"/>
            </p:cNvSpPr>
            <p:nvPr/>
          </p:nvSpPr>
          <p:spPr bwMode="auto">
            <a:xfrm>
              <a:off x="2208" y="1680"/>
              <a:ext cx="48" cy="48"/>
            </a:xfrm>
            <a:prstGeom prst="sun">
              <a:avLst>
                <a:gd name="adj" fmla="val 25000"/>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4" name="AutoShape 52"/>
            <p:cNvSpPr>
              <a:spLocks noChangeArrowheads="1"/>
            </p:cNvSpPr>
            <p:nvPr/>
          </p:nvSpPr>
          <p:spPr bwMode="auto">
            <a:xfrm>
              <a:off x="2112" y="2160"/>
              <a:ext cx="48" cy="48"/>
            </a:xfrm>
            <a:prstGeom prst="sun">
              <a:avLst>
                <a:gd name="adj" fmla="val 25000"/>
              </a:avLst>
            </a:prstGeom>
            <a:solidFill>
              <a:srgbClr val="3399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5" name="AutoShape 53"/>
            <p:cNvSpPr>
              <a:spLocks noChangeArrowheads="1"/>
            </p:cNvSpPr>
            <p:nvPr/>
          </p:nvSpPr>
          <p:spPr bwMode="auto">
            <a:xfrm>
              <a:off x="2208" y="1968"/>
              <a:ext cx="48" cy="48"/>
            </a:xfrm>
            <a:prstGeom prst="sun">
              <a:avLst>
                <a:gd name="adj" fmla="val 25000"/>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6" name="AutoShape 54"/>
            <p:cNvSpPr>
              <a:spLocks noChangeArrowheads="1"/>
            </p:cNvSpPr>
            <p:nvPr/>
          </p:nvSpPr>
          <p:spPr bwMode="auto">
            <a:xfrm>
              <a:off x="2208" y="2304"/>
              <a:ext cx="48" cy="48"/>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87" name="Line 56"/>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4342" name="AutoShape 93"/>
          <p:cNvSpPr>
            <a:spLocks noChangeArrowheads="1"/>
          </p:cNvSpPr>
          <p:nvPr/>
        </p:nvSpPr>
        <p:spPr bwMode="auto">
          <a:xfrm rot="-1388484">
            <a:off x="3276600" y="4876800"/>
            <a:ext cx="1752600" cy="228600"/>
          </a:xfrm>
          <a:prstGeom prst="rightArrow">
            <a:avLst>
              <a:gd name="adj1" fmla="val 50000"/>
              <a:gd name="adj2" fmla="val 191667"/>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43" name="Text Box 94"/>
          <p:cNvSpPr txBox="1">
            <a:spLocks noChangeArrowheads="1"/>
          </p:cNvSpPr>
          <p:nvPr/>
        </p:nvSpPr>
        <p:spPr bwMode="auto">
          <a:xfrm rot="2257829">
            <a:off x="5410200" y="5486400"/>
            <a:ext cx="2355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a:t>Side Scatter Detector and Fluorescent Detectors</a:t>
            </a:r>
          </a:p>
        </p:txBody>
      </p:sp>
      <p:sp>
        <p:nvSpPr>
          <p:cNvPr id="14344" name="Text Box 95"/>
          <p:cNvSpPr txBox="1">
            <a:spLocks noChangeArrowheads="1"/>
          </p:cNvSpPr>
          <p:nvPr/>
        </p:nvSpPr>
        <p:spPr bwMode="auto">
          <a:xfrm rot="-1209105">
            <a:off x="6096000" y="3581401"/>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a:t>Forward Scatter Detector</a:t>
            </a:r>
          </a:p>
        </p:txBody>
      </p:sp>
      <p:sp>
        <p:nvSpPr>
          <p:cNvPr id="14345" name="Rectangle 98"/>
          <p:cNvSpPr>
            <a:spLocks noChangeArrowheads="1"/>
          </p:cNvSpPr>
          <p:nvPr/>
        </p:nvSpPr>
        <p:spPr bwMode="auto">
          <a:xfrm rot="-1386636">
            <a:off x="2449513" y="5316538"/>
            <a:ext cx="9144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1800"/>
              <a:t>Lasers</a:t>
            </a:r>
          </a:p>
        </p:txBody>
      </p:sp>
      <p:sp>
        <p:nvSpPr>
          <p:cNvPr id="14346" name="Oval 100"/>
          <p:cNvSpPr>
            <a:spLocks noChangeArrowheads="1"/>
          </p:cNvSpPr>
          <p:nvPr/>
        </p:nvSpPr>
        <p:spPr bwMode="auto">
          <a:xfrm rot="-1649732">
            <a:off x="5565775" y="4130676"/>
            <a:ext cx="381000" cy="461963"/>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47" name="AutoShape 101"/>
          <p:cNvSpPr>
            <a:spLocks noChangeArrowheads="1"/>
          </p:cNvSpPr>
          <p:nvPr/>
        </p:nvSpPr>
        <p:spPr bwMode="auto">
          <a:xfrm rot="-1388484">
            <a:off x="5257800" y="4343400"/>
            <a:ext cx="609600" cy="228600"/>
          </a:xfrm>
          <a:prstGeom prst="rightArrow">
            <a:avLst>
              <a:gd name="adj1" fmla="val 50000"/>
              <a:gd name="adj2" fmla="val 66667"/>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48" name="Oval 102"/>
          <p:cNvSpPr>
            <a:spLocks noChangeArrowheads="1"/>
          </p:cNvSpPr>
          <p:nvPr/>
        </p:nvSpPr>
        <p:spPr bwMode="auto">
          <a:xfrm rot="2172392">
            <a:off x="5232401" y="4802188"/>
            <a:ext cx="409575" cy="449262"/>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49" name="AutoShape 103"/>
          <p:cNvSpPr>
            <a:spLocks noChangeArrowheads="1"/>
          </p:cNvSpPr>
          <p:nvPr/>
        </p:nvSpPr>
        <p:spPr bwMode="auto">
          <a:xfrm rot="2417613">
            <a:off x="4953000" y="4800600"/>
            <a:ext cx="609600" cy="228600"/>
          </a:xfrm>
          <a:prstGeom prst="rightArrow">
            <a:avLst>
              <a:gd name="adj1" fmla="val 50000"/>
              <a:gd name="adj2" fmla="val 66667"/>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4350" name="Line 104"/>
          <p:cNvSpPr>
            <a:spLocks noChangeShapeType="1"/>
          </p:cNvSpPr>
          <p:nvPr/>
        </p:nvSpPr>
        <p:spPr bwMode="auto">
          <a:xfrm>
            <a:off x="49530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4351" name="Line 105"/>
          <p:cNvSpPr>
            <a:spLocks noChangeShapeType="1"/>
          </p:cNvSpPr>
          <p:nvPr/>
        </p:nvSpPr>
        <p:spPr bwMode="auto">
          <a:xfrm>
            <a:off x="3505200" y="31242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4352" name="Text Box 106"/>
          <p:cNvSpPr txBox="1">
            <a:spLocks noChangeArrowheads="1"/>
          </p:cNvSpPr>
          <p:nvPr/>
        </p:nvSpPr>
        <p:spPr bwMode="auto">
          <a:xfrm>
            <a:off x="2667000" y="4419600"/>
            <a:ext cx="1138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dirty="0">
                <a:latin typeface="Times New Roman" panose="02020603050405020304" pitchFamily="18" charset="0"/>
              </a:rPr>
              <a:t>Sensing Area</a:t>
            </a:r>
          </a:p>
        </p:txBody>
      </p:sp>
      <p:sp>
        <p:nvSpPr>
          <p:cNvPr id="14353" name="Line 107"/>
          <p:cNvSpPr>
            <a:spLocks noChangeShapeType="1"/>
          </p:cNvSpPr>
          <p:nvPr/>
        </p:nvSpPr>
        <p:spPr bwMode="auto">
          <a:xfrm>
            <a:off x="3810000" y="457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4354" name="Line 108"/>
          <p:cNvSpPr>
            <a:spLocks noChangeShapeType="1"/>
          </p:cNvSpPr>
          <p:nvPr/>
        </p:nvSpPr>
        <p:spPr bwMode="auto">
          <a:xfrm flipV="1">
            <a:off x="3352800" y="4724400"/>
            <a:ext cx="1371600" cy="609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55" name="Line 109"/>
          <p:cNvSpPr>
            <a:spLocks noChangeShapeType="1"/>
          </p:cNvSpPr>
          <p:nvPr/>
        </p:nvSpPr>
        <p:spPr bwMode="auto">
          <a:xfrm flipV="1">
            <a:off x="3352800" y="4724400"/>
            <a:ext cx="1371600" cy="60960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56" name="Line 110"/>
          <p:cNvSpPr>
            <a:spLocks noChangeShapeType="1"/>
          </p:cNvSpPr>
          <p:nvPr/>
        </p:nvSpPr>
        <p:spPr bwMode="auto">
          <a:xfrm flipV="1">
            <a:off x="3352800" y="4724400"/>
            <a:ext cx="1371600" cy="609600"/>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61746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2147" y="1078649"/>
            <a:ext cx="4713668" cy="5103209"/>
          </a:xfrm>
          <a:prstGeom prst="rect">
            <a:avLst/>
          </a:prstGeom>
        </p:spPr>
      </p:pic>
    </p:spTree>
    <p:extLst>
      <p:ext uri="{BB962C8B-B14F-4D97-AF65-F5344CB8AC3E}">
        <p14:creationId xmlns:p14="http://schemas.microsoft.com/office/powerpoint/2010/main" val="4161186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Light Scatter Parameters</a:t>
            </a:r>
          </a:p>
        </p:txBody>
      </p:sp>
      <p:sp>
        <p:nvSpPr>
          <p:cNvPr id="3" name="Content Placeholder 2"/>
          <p:cNvSpPr>
            <a:spLocks noGrp="1"/>
          </p:cNvSpPr>
          <p:nvPr>
            <p:ph idx="1"/>
          </p:nvPr>
        </p:nvSpPr>
        <p:spPr/>
        <p:txBody>
          <a:bodyPr/>
          <a:lstStyle/>
          <a:p>
            <a:pPr algn="l" rtl="0" eaLnBrk="1" hangingPunct="1">
              <a:defRPr/>
            </a:pPr>
            <a:r>
              <a:rPr lang="en-US" dirty="0">
                <a:solidFill>
                  <a:srgbClr val="FF0000"/>
                </a:solidFill>
                <a:latin typeface="Times New Roman" panose="02020603050405020304" pitchFamily="18" charset="0"/>
              </a:rPr>
              <a:t>Forward Scatter (FCS) </a:t>
            </a:r>
            <a:r>
              <a:rPr lang="en-US" dirty="0">
                <a:latin typeface="Times New Roman" panose="02020603050405020304" pitchFamily="18" charset="0"/>
              </a:rPr>
              <a:t>is an indicator of </a:t>
            </a:r>
            <a:r>
              <a:rPr lang="en-US" dirty="0">
                <a:solidFill>
                  <a:srgbClr val="FF0000"/>
                </a:solidFill>
                <a:latin typeface="Times New Roman" panose="02020603050405020304" pitchFamily="18" charset="0"/>
              </a:rPr>
              <a:t>cell size</a:t>
            </a:r>
            <a:r>
              <a:rPr lang="en-US" dirty="0">
                <a:latin typeface="Times New Roman" panose="02020603050405020304" pitchFamily="18" charset="0"/>
              </a:rPr>
              <a:t>, </a:t>
            </a:r>
            <a:r>
              <a:rPr lang="en-US" dirty="0">
                <a:solidFill>
                  <a:srgbClr val="FF0000"/>
                </a:solidFill>
                <a:latin typeface="Times New Roman" panose="02020603050405020304" pitchFamily="18" charset="0"/>
              </a:rPr>
              <a:t>shape</a:t>
            </a:r>
            <a:r>
              <a:rPr lang="en-US" altLang="en-US" dirty="0">
                <a:latin typeface="Times New Roman" panose="02020603050405020304" pitchFamily="18" charset="0"/>
              </a:rPr>
              <a:t> and </a:t>
            </a:r>
            <a:r>
              <a:rPr lang="en-US" altLang="en-US" dirty="0">
                <a:solidFill>
                  <a:srgbClr val="FF0000"/>
                </a:solidFill>
                <a:latin typeface="Times New Roman" panose="02020603050405020304" pitchFamily="18" charset="0"/>
              </a:rPr>
              <a:t>refractive index</a:t>
            </a:r>
            <a:r>
              <a:rPr lang="en-US" altLang="en-US" dirty="0">
                <a:latin typeface="Times New Roman" panose="02020603050405020304" pitchFamily="18" charset="0"/>
              </a:rPr>
              <a:t> which is related to </a:t>
            </a:r>
            <a:r>
              <a:rPr lang="en-US" altLang="en-US" dirty="0">
                <a:solidFill>
                  <a:srgbClr val="FF0000"/>
                </a:solidFill>
                <a:latin typeface="Times New Roman" panose="02020603050405020304" pitchFamily="18" charset="0"/>
              </a:rPr>
              <a:t>cell membrane integrity</a:t>
            </a:r>
          </a:p>
          <a:p>
            <a:pPr marL="0" indent="0" algn="l" rtl="0">
              <a:buNone/>
              <a:defRPr/>
            </a:pPr>
            <a:endParaRPr lang="en-US" dirty="0">
              <a:latin typeface="Times New Roman" panose="02020603050405020304" pitchFamily="18" charset="0"/>
            </a:endParaRPr>
          </a:p>
          <a:p>
            <a:pPr algn="l" rtl="0" eaLnBrk="1" hangingPunct="1">
              <a:defRPr/>
            </a:pPr>
            <a:r>
              <a:rPr lang="en-US" dirty="0">
                <a:solidFill>
                  <a:srgbClr val="00B050"/>
                </a:solidFill>
                <a:latin typeface="Times New Roman" panose="02020603050405020304" pitchFamily="18" charset="0"/>
              </a:rPr>
              <a:t>Side Scatter (SSC) </a:t>
            </a:r>
            <a:r>
              <a:rPr lang="en-US" dirty="0">
                <a:latin typeface="Times New Roman" panose="02020603050405020304" pitchFamily="18" charset="0"/>
              </a:rPr>
              <a:t>is an indicator of </a:t>
            </a:r>
            <a:r>
              <a:rPr lang="en-US" dirty="0">
                <a:solidFill>
                  <a:srgbClr val="00B050"/>
                </a:solidFill>
                <a:latin typeface="Times New Roman" panose="02020603050405020304" pitchFamily="18" charset="0"/>
              </a:rPr>
              <a:t>cellular granularity </a:t>
            </a:r>
            <a:r>
              <a:rPr lang="en-US" dirty="0">
                <a:latin typeface="Times New Roman" panose="02020603050405020304" pitchFamily="18" charset="0"/>
              </a:rPr>
              <a:t>or</a:t>
            </a:r>
            <a:r>
              <a:rPr lang="en-US" dirty="0">
                <a:solidFill>
                  <a:srgbClr val="00B050"/>
                </a:solidFill>
                <a:latin typeface="Times New Roman" panose="02020603050405020304" pitchFamily="18" charset="0"/>
              </a:rPr>
              <a:t> cellular inclusions</a:t>
            </a:r>
          </a:p>
          <a:p>
            <a:pPr marL="0" indent="0" algn="l" rtl="0">
              <a:buNone/>
              <a:defRPr/>
            </a:pPr>
            <a:endParaRPr lang="en-US" dirty="0">
              <a:latin typeface="Times New Roman" panose="02020603050405020304" pitchFamily="18" charset="0"/>
            </a:endParaRPr>
          </a:p>
          <a:p>
            <a:pPr algn="l" rtl="0" eaLnBrk="1" hangingPunct="1">
              <a:defRPr/>
            </a:pPr>
            <a:r>
              <a:rPr lang="en-US" dirty="0">
                <a:latin typeface="Times New Roman" panose="02020603050405020304" pitchFamily="18" charset="0"/>
              </a:rPr>
              <a:t>A </a:t>
            </a:r>
            <a:r>
              <a:rPr lang="en-US" dirty="0">
                <a:solidFill>
                  <a:srgbClr val="7030A0"/>
                </a:solidFill>
                <a:latin typeface="Times New Roman" panose="02020603050405020304" pitchFamily="18" charset="0"/>
              </a:rPr>
              <a:t>three part differential </a:t>
            </a:r>
            <a:r>
              <a:rPr lang="en-US" dirty="0">
                <a:latin typeface="Times New Roman" panose="02020603050405020304" pitchFamily="18" charset="0"/>
              </a:rPr>
              <a:t>is possible by viewing </a:t>
            </a:r>
            <a:r>
              <a:rPr lang="en-US" dirty="0">
                <a:solidFill>
                  <a:srgbClr val="7030A0"/>
                </a:solidFill>
                <a:latin typeface="Times New Roman" panose="02020603050405020304" pitchFamily="18" charset="0"/>
              </a:rPr>
              <a:t>FSC</a:t>
            </a:r>
            <a:r>
              <a:rPr lang="en-US" dirty="0">
                <a:latin typeface="Times New Roman" panose="02020603050405020304" pitchFamily="18" charset="0"/>
              </a:rPr>
              <a:t> vs. </a:t>
            </a:r>
            <a:r>
              <a:rPr lang="en-US" dirty="0">
                <a:solidFill>
                  <a:srgbClr val="7030A0"/>
                </a:solidFill>
                <a:latin typeface="Times New Roman" panose="02020603050405020304" pitchFamily="18" charset="0"/>
              </a:rPr>
              <a:t>SSC</a:t>
            </a:r>
            <a:r>
              <a:rPr lang="en-US" dirty="0">
                <a:latin typeface="Times New Roman" panose="02020603050405020304" pitchFamily="18" charset="0"/>
              </a:rPr>
              <a:t> in peripheral blood</a:t>
            </a:r>
          </a:p>
        </p:txBody>
      </p:sp>
    </p:spTree>
    <p:extLst>
      <p:ext uri="{BB962C8B-B14F-4D97-AF65-F5344CB8AC3E}">
        <p14:creationId xmlns:p14="http://schemas.microsoft.com/office/powerpoint/2010/main" val="2615157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Grp="1" noChangeArrowheads="1"/>
          </p:cNvSpPr>
          <p:nvPr>
            <p:ph type="title"/>
          </p:nvPr>
        </p:nvSpPr>
        <p:spPr/>
        <p:txBody>
          <a:bodyPr/>
          <a:lstStyle/>
          <a:p>
            <a:pPr algn="ctr">
              <a:defRPr/>
            </a:pPr>
            <a:r>
              <a:rPr lang="en-US" altLang="en-US" dirty="0">
                <a:solidFill>
                  <a:srgbClr val="FF0066"/>
                </a:solidFill>
              </a:rPr>
              <a:t>Two Views of Flow </a:t>
            </a:r>
            <a:r>
              <a:rPr lang="en-US" altLang="en-US" dirty="0" err="1">
                <a:solidFill>
                  <a:srgbClr val="FF0066"/>
                </a:solidFill>
              </a:rPr>
              <a:t>Cytometry</a:t>
            </a:r>
            <a:endParaRPr lang="en-US" altLang="en-US" dirty="0">
              <a:solidFill>
                <a:srgbClr val="FF0066"/>
              </a:solidFill>
            </a:endParaRPr>
          </a:p>
        </p:txBody>
      </p:sp>
      <p:graphicFrame>
        <p:nvGraphicFramePr>
          <p:cNvPr id="7171" name="Object 4"/>
          <p:cNvGraphicFramePr>
            <a:graphicFrameLocks noGrp="1" noChangeAspect="1"/>
          </p:cNvGraphicFramePr>
          <p:nvPr>
            <p:ph sz="half" idx="1"/>
          </p:nvPr>
        </p:nvGraphicFramePr>
        <p:xfrm>
          <a:off x="1752600" y="1905000"/>
          <a:ext cx="4114800" cy="3398838"/>
        </p:xfrm>
        <a:graphic>
          <a:graphicData uri="http://schemas.openxmlformats.org/presentationml/2006/ole">
            <mc:AlternateContent xmlns:mc="http://schemas.openxmlformats.org/markup-compatibility/2006">
              <mc:Choice xmlns:v="urn:schemas-microsoft-com:vml" Requires="v">
                <p:oleObj spid="_x0000_s1330" name="Photo House" r:id="rId3" imgW="3941072" imgH="3255684" progId="Photohse.Document">
                  <p:embed/>
                </p:oleObj>
              </mc:Choice>
              <mc:Fallback>
                <p:oleObj name="Photo House" r:id="rId3" imgW="3941072" imgH="3255684" progId="Photohse.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05000"/>
                        <a:ext cx="4114800" cy="339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7"/>
          <p:cNvGraphicFramePr>
            <a:graphicFrameLocks noGrp="1" noChangeAspect="1"/>
          </p:cNvGraphicFramePr>
          <p:nvPr>
            <p:ph sz="half" idx="2"/>
          </p:nvPr>
        </p:nvGraphicFramePr>
        <p:xfrm>
          <a:off x="6096000" y="1905001"/>
          <a:ext cx="4419600" cy="3362325"/>
        </p:xfrm>
        <a:graphic>
          <a:graphicData uri="http://schemas.openxmlformats.org/presentationml/2006/ole">
            <mc:AlternateContent xmlns:mc="http://schemas.openxmlformats.org/markup-compatibility/2006">
              <mc:Choice xmlns:v="urn:schemas-microsoft-com:vml" Requires="v">
                <p:oleObj spid="_x0000_s1331" name="Photo House" r:id="rId5" imgW="5921504" imgH="4504001" progId="Photohse.Document">
                  <p:embed/>
                </p:oleObj>
              </mc:Choice>
              <mc:Fallback>
                <p:oleObj name="Photo House" r:id="rId5" imgW="5921504" imgH="4504001" progId="Photohse.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05001"/>
                        <a:ext cx="44196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502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low cytometry light scat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75" y="154548"/>
            <a:ext cx="6928555" cy="40954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24551" y="4796135"/>
            <a:ext cx="7378547" cy="923330"/>
          </a:xfrm>
          <a:prstGeom prst="rect">
            <a:avLst/>
          </a:prstGeom>
        </p:spPr>
        <p:txBody>
          <a:bodyPr wrap="square">
            <a:spAutoFit/>
          </a:bodyPr>
          <a:lstStyle/>
          <a:p>
            <a:pPr algn="l"/>
            <a:r>
              <a:rPr lang="en-US" b="1" i="1" dirty="0" smtClean="0">
                <a:solidFill>
                  <a:srgbClr val="333333"/>
                </a:solidFill>
                <a:effectLst/>
                <a:latin typeface="Century Gothic" panose="020B0502020202020204" pitchFamily="34" charset="0"/>
                <a:cs typeface="+mj-cs"/>
              </a:rPr>
              <a:t>Light scatter as the green laser interrogates the cell.</a:t>
            </a:r>
          </a:p>
          <a:p>
            <a:pPr algn="l"/>
            <a:r>
              <a:rPr lang="en-US" b="0" i="1" dirty="0" smtClean="0">
                <a:solidFill>
                  <a:srgbClr val="333333"/>
                </a:solidFill>
                <a:effectLst/>
                <a:latin typeface="Century Gothic" panose="020B0502020202020204" pitchFamily="34" charset="0"/>
                <a:cs typeface="+mj-cs"/>
              </a:rPr>
              <a:t> The direction of light scattered by the cell correlates to cell size and granularity.</a:t>
            </a:r>
            <a:endParaRPr lang="fa-IR" dirty="0">
              <a:cs typeface="+mj-cs"/>
            </a:endParaRPr>
          </a:p>
        </p:txBody>
      </p:sp>
    </p:spTree>
    <p:extLst>
      <p:ext uri="{BB962C8B-B14F-4D97-AF65-F5344CB8AC3E}">
        <p14:creationId xmlns:p14="http://schemas.microsoft.com/office/powerpoint/2010/main" val="1328419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1873250"/>
            <a:ext cx="8763000" cy="3811588"/>
          </a:xfrm>
          <a:noFill/>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90830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5" y="344555"/>
            <a:ext cx="11293699" cy="6365338"/>
          </a:xfrm>
        </p:spPr>
        <p:txBody>
          <a:bodyPr>
            <a:normAutofit/>
          </a:bodyPr>
          <a:lstStyle/>
          <a:p>
            <a:pPr algn="l" rtl="0" fontAlgn="base"/>
            <a:r>
              <a:rPr lang="en-US" sz="3200" dirty="0" smtClean="0">
                <a:solidFill>
                  <a:srgbClr val="7030A0"/>
                </a:solidFill>
                <a:cs typeface="+mj-cs"/>
              </a:rPr>
              <a:t> </a:t>
            </a:r>
            <a:r>
              <a:rPr lang="en-US" sz="3200" dirty="0">
                <a:solidFill>
                  <a:srgbClr val="7030A0"/>
                </a:solidFill>
                <a:latin typeface="Times New Roman" panose="02020603050405020304" pitchFamily="18" charset="0"/>
                <a:cs typeface="Times New Roman" panose="02020603050405020304" pitchFamily="18" charset="0"/>
              </a:rPr>
              <a:t>E</a:t>
            </a:r>
            <a:r>
              <a:rPr lang="en-US" sz="3200" dirty="0" smtClean="0">
                <a:solidFill>
                  <a:srgbClr val="7030A0"/>
                </a:solidFill>
                <a:latin typeface="Times New Roman" panose="02020603050405020304" pitchFamily="18" charset="0"/>
                <a:cs typeface="Times New Roman" panose="02020603050405020304" pitchFamily="18" charset="0"/>
              </a:rPr>
              <a:t>xample </a:t>
            </a:r>
            <a:r>
              <a:rPr lang="en-US" sz="3200" dirty="0">
                <a:solidFill>
                  <a:srgbClr val="7030A0"/>
                </a:solidFill>
                <a:latin typeface="Times New Roman" panose="02020603050405020304" pitchFamily="18" charset="0"/>
                <a:cs typeface="Times New Roman" panose="02020603050405020304" pitchFamily="18" charset="0"/>
              </a:rPr>
              <a:t>of this is </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blood samples on the flow </a:t>
            </a:r>
            <a:r>
              <a:rPr lang="en-US" sz="3200" dirty="0" smtClean="0">
                <a:solidFill>
                  <a:srgbClr val="7030A0"/>
                </a:solidFill>
                <a:latin typeface="Times New Roman" panose="02020603050405020304" pitchFamily="18" charset="0"/>
                <a:cs typeface="Times New Roman" panose="02020603050405020304" pitchFamily="18" charset="0"/>
              </a:rPr>
              <a:t>cytometer:</a:t>
            </a:r>
            <a:endParaRPr lang="en-US" sz="3200" dirty="0">
              <a:solidFill>
                <a:srgbClr val="7030A0"/>
              </a:solidFill>
              <a:latin typeface="Times New Roman" panose="02020603050405020304" pitchFamily="18" charset="0"/>
              <a:cs typeface="Times New Roman" panose="02020603050405020304" pitchFamily="18" charset="0"/>
            </a:endParaRPr>
          </a:p>
          <a:p>
            <a:pPr algn="l" rtl="0" fontAlgn="base"/>
            <a:r>
              <a:rPr lang="en-US" sz="3200" dirty="0">
                <a:solidFill>
                  <a:srgbClr val="FF0000"/>
                </a:solidFill>
                <a:latin typeface="Times New Roman" panose="02020603050405020304" pitchFamily="18" charset="0"/>
                <a:cs typeface="Times New Roman" panose="02020603050405020304" pitchFamily="18" charset="0"/>
              </a:rPr>
              <a:t>Larger and more granular granulocyte cells produce a large population with high SS and FS</a:t>
            </a:r>
            <a:r>
              <a:rPr lang="en-US" sz="3200" dirty="0" smtClean="0">
                <a:solidFill>
                  <a:srgbClr val="FF0000"/>
                </a:solidFill>
                <a:latin typeface="Times New Roman" panose="02020603050405020304" pitchFamily="18" charset="0"/>
                <a:cs typeface="Times New Roman" panose="02020603050405020304" pitchFamily="18" charset="0"/>
              </a:rPr>
              <a:t>.</a:t>
            </a:r>
          </a:p>
          <a:p>
            <a:pPr marL="0" indent="0" algn="l" rtl="0" fontAlgn="base">
              <a:buNone/>
            </a:pPr>
            <a:endParaRPr lang="en-US" sz="3200" dirty="0">
              <a:solidFill>
                <a:srgbClr val="FF0000"/>
              </a:solidFill>
              <a:latin typeface="Times New Roman" panose="02020603050405020304" pitchFamily="18" charset="0"/>
              <a:cs typeface="Times New Roman" panose="02020603050405020304" pitchFamily="18" charset="0"/>
            </a:endParaRPr>
          </a:p>
          <a:p>
            <a:pPr algn="l" rtl="0" fontAlgn="base"/>
            <a:r>
              <a:rPr lang="en-US" sz="3200" dirty="0">
                <a:solidFill>
                  <a:srgbClr val="92D050"/>
                </a:solidFill>
                <a:latin typeface="Times New Roman" panose="02020603050405020304" pitchFamily="18" charset="0"/>
                <a:cs typeface="Times New Roman" panose="02020603050405020304" pitchFamily="18" charset="0"/>
              </a:rPr>
              <a:t>Monocytes are large cells, but not so granular, so these produce a separate population with high FS but lower SS</a:t>
            </a:r>
            <a:r>
              <a:rPr lang="en-US" sz="3200" dirty="0" smtClean="0">
                <a:solidFill>
                  <a:srgbClr val="92D050"/>
                </a:solidFill>
                <a:latin typeface="Times New Roman" panose="02020603050405020304" pitchFamily="18" charset="0"/>
                <a:cs typeface="Times New Roman" panose="02020603050405020304" pitchFamily="18" charset="0"/>
              </a:rPr>
              <a:t>.</a:t>
            </a:r>
          </a:p>
          <a:p>
            <a:pPr marL="0" indent="0" algn="l" rtl="0" fontAlgn="base">
              <a:buNone/>
            </a:pPr>
            <a:endParaRPr lang="en-US" sz="3200" dirty="0">
              <a:solidFill>
                <a:srgbClr val="92D050"/>
              </a:solidFill>
              <a:latin typeface="Times New Roman" panose="02020603050405020304" pitchFamily="18" charset="0"/>
              <a:cs typeface="Times New Roman" panose="02020603050405020304" pitchFamily="18" charset="0"/>
            </a:endParaRPr>
          </a:p>
          <a:p>
            <a:pPr algn="l" rtl="0" fontAlgn="base"/>
            <a:r>
              <a:rPr lang="en-US" sz="3200" dirty="0">
                <a:solidFill>
                  <a:srgbClr val="0070C0"/>
                </a:solidFill>
                <a:latin typeface="Times New Roman" panose="02020603050405020304" pitchFamily="18" charset="0"/>
                <a:cs typeface="Times New Roman" panose="02020603050405020304" pitchFamily="18" charset="0"/>
              </a:rPr>
              <a:t>Smaller lymphocytes and </a:t>
            </a:r>
            <a:r>
              <a:rPr lang="en-US" sz="3200" dirty="0" err="1">
                <a:solidFill>
                  <a:srgbClr val="0070C0"/>
                </a:solidFill>
                <a:latin typeface="Times New Roman" panose="02020603050405020304" pitchFamily="18" charset="0"/>
                <a:cs typeface="Times New Roman" panose="02020603050405020304" pitchFamily="18" charset="0"/>
              </a:rPr>
              <a:t>lymphoblasts</a:t>
            </a:r>
            <a:r>
              <a:rPr lang="en-US" sz="3200" dirty="0">
                <a:solidFill>
                  <a:srgbClr val="0070C0"/>
                </a:solidFill>
                <a:latin typeface="Times New Roman" panose="02020603050405020304" pitchFamily="18" charset="0"/>
                <a:cs typeface="Times New Roman" panose="02020603050405020304" pitchFamily="18" charset="0"/>
              </a:rPr>
              <a:t> produce a separate population with less FS. They are not granular cells, so also have low SS.</a:t>
            </a:r>
          </a:p>
          <a:p>
            <a:pPr algn="l" rtl="0" fontAlgn="base"/>
            <a:r>
              <a:rPr lang="en-US" sz="3200" dirty="0">
                <a:solidFill>
                  <a:srgbClr val="002060"/>
                </a:solidFill>
                <a:latin typeface="Times New Roman" panose="02020603050405020304" pitchFamily="18" charset="0"/>
                <a:cs typeface="Times New Roman" panose="02020603050405020304" pitchFamily="18" charset="0"/>
              </a:rPr>
              <a:t>Therefore, these cells can be separated into different populations based on their FS and SS alone.</a:t>
            </a:r>
          </a:p>
          <a:p>
            <a:pPr algn="l"/>
            <a:endParaRPr lang="fa-IR" sz="3200" dirty="0">
              <a:cs typeface="+mj-cs"/>
            </a:endParaRPr>
          </a:p>
        </p:txBody>
      </p:sp>
    </p:spTree>
    <p:extLst>
      <p:ext uri="{BB962C8B-B14F-4D97-AF65-F5344CB8AC3E}">
        <p14:creationId xmlns:p14="http://schemas.microsoft.com/office/powerpoint/2010/main" val="2926536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Light Scatter Parameters</a:t>
            </a:r>
          </a:p>
        </p:txBody>
      </p:sp>
      <p:sp>
        <p:nvSpPr>
          <p:cNvPr id="3" name="Content Placeholder 2"/>
          <p:cNvSpPr>
            <a:spLocks noGrp="1"/>
          </p:cNvSpPr>
          <p:nvPr>
            <p:ph idx="1"/>
          </p:nvPr>
        </p:nvSpPr>
        <p:spPr>
          <a:xfrm>
            <a:off x="838200" y="1654159"/>
            <a:ext cx="10515600" cy="4351338"/>
          </a:xfrm>
        </p:spPr>
        <p:txBody>
          <a:bodyPr/>
          <a:lstStyle/>
          <a:p>
            <a:pPr marL="0" indent="0">
              <a:buNone/>
              <a:defRPr/>
            </a:pPr>
            <a:endParaRPr lang="en-US" dirty="0"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36690" t="24074" r="26273" b="18520"/>
          <a:stretch>
            <a:fillRect/>
          </a:stretch>
        </p:blipFill>
        <p:spPr bwMode="auto">
          <a:xfrm>
            <a:off x="3692525" y="1825625"/>
            <a:ext cx="46482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849318" y="4845050"/>
            <a:ext cx="1410321" cy="369332"/>
          </a:xfrm>
          <a:prstGeom prst="rect">
            <a:avLst/>
          </a:prstGeom>
        </p:spPr>
        <p:txBody>
          <a:bodyPr wrap="none">
            <a:spAutoFit/>
          </a:bodyPr>
          <a:lstStyle/>
          <a:p>
            <a:pPr>
              <a:defRPr/>
            </a:pPr>
            <a:r>
              <a:rPr lang="en-US" dirty="0"/>
              <a:t>Lymphocytes</a:t>
            </a:r>
          </a:p>
        </p:txBody>
      </p:sp>
      <p:sp>
        <p:nvSpPr>
          <p:cNvPr id="7" name="Rectangle 6"/>
          <p:cNvSpPr/>
          <p:nvPr/>
        </p:nvSpPr>
        <p:spPr>
          <a:xfrm>
            <a:off x="6484938" y="4146550"/>
            <a:ext cx="1263650" cy="369888"/>
          </a:xfrm>
          <a:prstGeom prst="rect">
            <a:avLst/>
          </a:prstGeom>
        </p:spPr>
        <p:txBody>
          <a:bodyPr wrap="none">
            <a:spAutoFit/>
          </a:bodyPr>
          <a:lstStyle/>
          <a:p>
            <a:pPr>
              <a:defRPr/>
            </a:pPr>
            <a:r>
              <a:rPr lang="en-US" dirty="0" err="1"/>
              <a:t>Monocytes</a:t>
            </a:r>
            <a:endParaRPr lang="en-US" dirty="0"/>
          </a:p>
        </p:txBody>
      </p:sp>
      <p:sp>
        <p:nvSpPr>
          <p:cNvPr id="6" name="TextBox 5"/>
          <p:cNvSpPr txBox="1"/>
          <p:nvPr/>
        </p:nvSpPr>
        <p:spPr>
          <a:xfrm>
            <a:off x="6663771" y="2835275"/>
            <a:ext cx="1468992" cy="369332"/>
          </a:xfrm>
          <a:prstGeom prst="rect">
            <a:avLst/>
          </a:prstGeom>
          <a:noFill/>
        </p:spPr>
        <p:txBody>
          <a:bodyPr wrap="none">
            <a:spAutoFit/>
          </a:bodyPr>
          <a:lstStyle/>
          <a:p>
            <a:pPr>
              <a:defRPr/>
            </a:pPr>
            <a:r>
              <a:rPr lang="en-US" dirty="0"/>
              <a:t>Granulocytes'</a:t>
            </a:r>
          </a:p>
        </p:txBody>
      </p:sp>
      <p:sp>
        <p:nvSpPr>
          <p:cNvPr id="16392" name="Oval 11"/>
          <p:cNvSpPr>
            <a:spLocks noChangeArrowheads="1"/>
          </p:cNvSpPr>
          <p:nvPr/>
        </p:nvSpPr>
        <p:spPr bwMode="auto">
          <a:xfrm>
            <a:off x="4735513" y="4516438"/>
            <a:ext cx="838200" cy="609600"/>
          </a:xfrm>
          <a:prstGeom prst="ellipse">
            <a:avLst/>
          </a:prstGeom>
          <a:solidFill>
            <a:schemeClr val="bg1">
              <a:alpha val="0"/>
            </a:schemeClr>
          </a:solidFill>
          <a:ln w="9525" algn="ctr">
            <a:solidFill>
              <a:schemeClr val="bg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16393" name="Oval 12"/>
          <p:cNvSpPr>
            <a:spLocks noChangeArrowheads="1"/>
          </p:cNvSpPr>
          <p:nvPr/>
        </p:nvSpPr>
        <p:spPr bwMode="auto">
          <a:xfrm>
            <a:off x="5562600" y="4005263"/>
            <a:ext cx="762000" cy="609600"/>
          </a:xfrm>
          <a:prstGeom prst="ellipse">
            <a:avLst/>
          </a:prstGeom>
          <a:solidFill>
            <a:schemeClr val="bg1">
              <a:alpha val="0"/>
            </a:schemeClr>
          </a:solidFill>
          <a:ln w="9525" algn="ctr">
            <a:solidFill>
              <a:schemeClr val="bg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16394" name="Oval 13"/>
          <p:cNvSpPr>
            <a:spLocks noChangeArrowheads="1"/>
          </p:cNvSpPr>
          <p:nvPr/>
        </p:nvSpPr>
        <p:spPr bwMode="auto">
          <a:xfrm rot="943679">
            <a:off x="5597525" y="2295525"/>
            <a:ext cx="838200" cy="1447800"/>
          </a:xfrm>
          <a:prstGeom prst="ellipse">
            <a:avLst/>
          </a:prstGeom>
          <a:solidFill>
            <a:schemeClr val="bg1">
              <a:alpha val="0"/>
            </a:schemeClr>
          </a:solidFill>
          <a:ln w="9525" algn="ctr">
            <a:solidFill>
              <a:schemeClr val="bg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Tree>
    <p:extLst>
      <p:ext uri="{BB962C8B-B14F-4D97-AF65-F5344CB8AC3E}">
        <p14:creationId xmlns:p14="http://schemas.microsoft.com/office/powerpoint/2010/main" val="2042122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6300" y="96095"/>
            <a:ext cx="10515600" cy="1325563"/>
          </a:xfrm>
        </p:spPr>
        <p:txBody>
          <a:bodyPr/>
          <a:lstStyle/>
          <a:p>
            <a:pPr algn="ctr" eaLnBrk="1" hangingPunct="1">
              <a:defRPr/>
            </a:pPr>
            <a:r>
              <a:rPr lang="en-US" dirty="0" smtClean="0">
                <a:solidFill>
                  <a:srgbClr val="FF0066"/>
                </a:solidFill>
              </a:rPr>
              <a:t>Forward Scatter </a:t>
            </a:r>
            <a:br>
              <a:rPr lang="en-US" dirty="0" smtClean="0">
                <a:solidFill>
                  <a:srgbClr val="FF0066"/>
                </a:solidFill>
              </a:rPr>
            </a:br>
            <a:r>
              <a:rPr lang="en-US" sz="2000" dirty="0">
                <a:solidFill>
                  <a:srgbClr val="FF0066"/>
                </a:solidFill>
              </a:rPr>
              <a:t>FSC or FALS (Forward Angle Light Scatter)</a:t>
            </a:r>
          </a:p>
        </p:txBody>
      </p:sp>
      <p:grpSp>
        <p:nvGrpSpPr>
          <p:cNvPr id="17411" name="Group 90"/>
          <p:cNvGrpSpPr>
            <a:grpSpLocks/>
          </p:cNvGrpSpPr>
          <p:nvPr/>
        </p:nvGrpSpPr>
        <p:grpSpPr bwMode="auto">
          <a:xfrm>
            <a:off x="4572000" y="1600200"/>
            <a:ext cx="3124200" cy="4343400"/>
            <a:chOff x="1920" y="1584"/>
            <a:chExt cx="576" cy="1488"/>
          </a:xfrm>
        </p:grpSpPr>
        <p:sp>
          <p:nvSpPr>
            <p:cNvPr id="17420" name="AutoShape 4"/>
            <p:cNvSpPr>
              <a:spLocks noChangeArrowheads="1"/>
            </p:cNvSpPr>
            <p:nvPr/>
          </p:nvSpPr>
          <p:spPr bwMode="auto">
            <a:xfrm>
              <a:off x="2208" y="2640"/>
              <a:ext cx="48" cy="48"/>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1" name="AutoShape 5"/>
            <p:cNvSpPr>
              <a:spLocks noChangeArrowheads="1"/>
            </p:cNvSpPr>
            <p:nvPr/>
          </p:nvSpPr>
          <p:spPr bwMode="auto">
            <a:xfrm rot="3246174">
              <a:off x="2205" y="2742"/>
              <a:ext cx="48" cy="48"/>
            </a:xfrm>
            <a:prstGeom prst="irregularSeal2">
              <a:avLst/>
            </a:prstGeom>
            <a:solidFill>
              <a:srgbClr val="FF66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2" name="Line 6"/>
            <p:cNvSpPr>
              <a:spLocks noChangeShapeType="1"/>
            </p:cNvSpPr>
            <p:nvPr/>
          </p:nvSpPr>
          <p:spPr bwMode="auto">
            <a:xfrm>
              <a:off x="1920"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23" name="Line 7"/>
            <p:cNvSpPr>
              <a:spLocks noChangeShapeType="1"/>
            </p:cNvSpPr>
            <p:nvPr/>
          </p:nvSpPr>
          <p:spPr bwMode="auto">
            <a:xfrm>
              <a:off x="1920" y="2352"/>
              <a:ext cx="192"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24" name="Line 8"/>
            <p:cNvSpPr>
              <a:spLocks noChangeShapeType="1"/>
            </p:cNvSpPr>
            <p:nvPr/>
          </p:nvSpPr>
          <p:spPr bwMode="auto">
            <a:xfrm>
              <a:off x="211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25" name="Line 12"/>
            <p:cNvSpPr>
              <a:spLocks noChangeShapeType="1"/>
            </p:cNvSpPr>
            <p:nvPr/>
          </p:nvSpPr>
          <p:spPr bwMode="auto">
            <a:xfrm>
              <a:off x="2352"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26" name="Line 13"/>
            <p:cNvSpPr>
              <a:spLocks noChangeShapeType="1"/>
            </p:cNvSpPr>
            <p:nvPr/>
          </p:nvSpPr>
          <p:spPr bwMode="auto">
            <a:xfrm>
              <a:off x="2064" y="220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27" name="Line 14"/>
            <p:cNvSpPr>
              <a:spLocks noChangeShapeType="1"/>
            </p:cNvSpPr>
            <p:nvPr/>
          </p:nvSpPr>
          <p:spPr bwMode="auto">
            <a:xfrm>
              <a:off x="225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28" name="AutoShape 24"/>
            <p:cNvSpPr>
              <a:spLocks noChangeArrowheads="1"/>
            </p:cNvSpPr>
            <p:nvPr/>
          </p:nvSpPr>
          <p:spPr bwMode="auto">
            <a:xfrm>
              <a:off x="2208" y="2544"/>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9" name="Line 29"/>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30" name="Line 30"/>
            <p:cNvSpPr>
              <a:spLocks noChangeShapeType="1"/>
            </p:cNvSpPr>
            <p:nvPr/>
          </p:nvSpPr>
          <p:spPr bwMode="auto">
            <a:xfrm flipH="1">
              <a:off x="2256" y="2208"/>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31" name="Line 31"/>
            <p:cNvSpPr>
              <a:spLocks noChangeShapeType="1"/>
            </p:cNvSpPr>
            <p:nvPr/>
          </p:nvSpPr>
          <p:spPr bwMode="auto">
            <a:xfrm>
              <a:off x="2208"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32" name="AutoShape 32"/>
            <p:cNvSpPr>
              <a:spLocks noChangeArrowheads="1"/>
            </p:cNvSpPr>
            <p:nvPr/>
          </p:nvSpPr>
          <p:spPr bwMode="auto">
            <a:xfrm>
              <a:off x="2208" y="2832"/>
              <a:ext cx="48" cy="48"/>
            </a:xfrm>
            <a:prstGeom prst="sun">
              <a:avLst>
                <a:gd name="adj" fmla="val 25000"/>
              </a:avLst>
            </a:prstGeom>
            <a:solidFill>
              <a:srgbClr val="008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33" name="Line 37"/>
            <p:cNvSpPr>
              <a:spLocks noChangeShapeType="1"/>
            </p:cNvSpPr>
            <p:nvPr/>
          </p:nvSpPr>
          <p:spPr bwMode="auto">
            <a:xfrm>
              <a:off x="2496"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34" name="Line 38"/>
            <p:cNvSpPr>
              <a:spLocks noChangeShapeType="1"/>
            </p:cNvSpPr>
            <p:nvPr/>
          </p:nvSpPr>
          <p:spPr bwMode="auto">
            <a:xfrm flipH="1">
              <a:off x="2352" y="2352"/>
              <a:ext cx="144"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35" name="Line 39"/>
            <p:cNvSpPr>
              <a:spLocks noChangeShapeType="1"/>
            </p:cNvSpPr>
            <p:nvPr/>
          </p:nvSpPr>
          <p:spPr bwMode="auto">
            <a:xfrm>
              <a:off x="235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436" name="AutoShape 40"/>
            <p:cNvSpPr>
              <a:spLocks noChangeArrowheads="1"/>
            </p:cNvSpPr>
            <p:nvPr/>
          </p:nvSpPr>
          <p:spPr bwMode="auto">
            <a:xfrm>
              <a:off x="2160" y="1872"/>
              <a:ext cx="48" cy="48"/>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37" name="AutoShape 41"/>
            <p:cNvSpPr>
              <a:spLocks noChangeArrowheads="1"/>
            </p:cNvSpPr>
            <p:nvPr/>
          </p:nvSpPr>
          <p:spPr bwMode="auto">
            <a:xfrm>
              <a:off x="2160" y="2256"/>
              <a:ext cx="48" cy="48"/>
            </a:xfrm>
            <a:prstGeom prst="irregularSeal2">
              <a:avLst/>
            </a:prstGeom>
            <a:solidFill>
              <a:srgbClr val="FF99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38" name="AutoShape 42"/>
            <p:cNvSpPr>
              <a:spLocks noChangeArrowheads="1"/>
            </p:cNvSpPr>
            <p:nvPr/>
          </p:nvSpPr>
          <p:spPr bwMode="auto">
            <a:xfrm>
              <a:off x="2112" y="1728"/>
              <a:ext cx="48" cy="48"/>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39" name="AutoShape 44"/>
            <p:cNvSpPr>
              <a:spLocks noChangeArrowheads="1"/>
            </p:cNvSpPr>
            <p:nvPr/>
          </p:nvSpPr>
          <p:spPr bwMode="auto">
            <a:xfrm>
              <a:off x="2256" y="1872"/>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0" name="AutoShape 45"/>
            <p:cNvSpPr>
              <a:spLocks noChangeArrowheads="1"/>
            </p:cNvSpPr>
            <p:nvPr/>
          </p:nvSpPr>
          <p:spPr bwMode="auto">
            <a:xfrm>
              <a:off x="2208" y="1776"/>
              <a:ext cx="48" cy="48"/>
            </a:xfrm>
            <a:prstGeom prst="irregularSeal1">
              <a:avLst/>
            </a:prstGeom>
            <a:solidFill>
              <a:srgbClr val="FFCC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1" name="AutoShape 46"/>
            <p:cNvSpPr>
              <a:spLocks noChangeArrowheads="1"/>
            </p:cNvSpPr>
            <p:nvPr/>
          </p:nvSpPr>
          <p:spPr bwMode="auto">
            <a:xfrm>
              <a:off x="2160" y="2064"/>
              <a:ext cx="48" cy="48"/>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2" name="AutoShape 47"/>
            <p:cNvSpPr>
              <a:spLocks noChangeArrowheads="1"/>
            </p:cNvSpPr>
            <p:nvPr/>
          </p:nvSpPr>
          <p:spPr bwMode="auto">
            <a:xfrm>
              <a:off x="2208" y="2400"/>
              <a:ext cx="48" cy="48"/>
            </a:xfrm>
            <a:prstGeom prst="irregularSeal2">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3" name="AutoShape 48"/>
            <p:cNvSpPr>
              <a:spLocks noChangeArrowheads="1"/>
            </p:cNvSpPr>
            <p:nvPr/>
          </p:nvSpPr>
          <p:spPr bwMode="auto">
            <a:xfrm>
              <a:off x="2256" y="2208"/>
              <a:ext cx="48" cy="48"/>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4" name="AutoShape 49"/>
            <p:cNvSpPr>
              <a:spLocks noChangeArrowheads="1"/>
            </p:cNvSpPr>
            <p:nvPr/>
          </p:nvSpPr>
          <p:spPr bwMode="auto">
            <a:xfrm>
              <a:off x="2112" y="1968"/>
              <a:ext cx="48" cy="48"/>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5" name="AutoShape 50"/>
            <p:cNvSpPr>
              <a:spLocks noChangeArrowheads="1"/>
            </p:cNvSpPr>
            <p:nvPr/>
          </p:nvSpPr>
          <p:spPr bwMode="auto">
            <a:xfrm>
              <a:off x="2256" y="2112"/>
              <a:ext cx="48" cy="48"/>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6" name="AutoShape 51"/>
            <p:cNvSpPr>
              <a:spLocks noChangeArrowheads="1"/>
            </p:cNvSpPr>
            <p:nvPr/>
          </p:nvSpPr>
          <p:spPr bwMode="auto">
            <a:xfrm>
              <a:off x="2208" y="1680"/>
              <a:ext cx="48" cy="48"/>
            </a:xfrm>
            <a:prstGeom prst="sun">
              <a:avLst>
                <a:gd name="adj" fmla="val 25000"/>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7" name="AutoShape 52"/>
            <p:cNvSpPr>
              <a:spLocks noChangeArrowheads="1"/>
            </p:cNvSpPr>
            <p:nvPr/>
          </p:nvSpPr>
          <p:spPr bwMode="auto">
            <a:xfrm>
              <a:off x="2112" y="2160"/>
              <a:ext cx="48" cy="48"/>
            </a:xfrm>
            <a:prstGeom prst="sun">
              <a:avLst>
                <a:gd name="adj" fmla="val 25000"/>
              </a:avLst>
            </a:prstGeom>
            <a:solidFill>
              <a:srgbClr val="3399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8" name="AutoShape 53"/>
            <p:cNvSpPr>
              <a:spLocks noChangeArrowheads="1"/>
            </p:cNvSpPr>
            <p:nvPr/>
          </p:nvSpPr>
          <p:spPr bwMode="auto">
            <a:xfrm>
              <a:off x="2208" y="1968"/>
              <a:ext cx="48" cy="48"/>
            </a:xfrm>
            <a:prstGeom prst="sun">
              <a:avLst>
                <a:gd name="adj" fmla="val 25000"/>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9" name="AutoShape 54"/>
            <p:cNvSpPr>
              <a:spLocks noChangeArrowheads="1"/>
            </p:cNvSpPr>
            <p:nvPr/>
          </p:nvSpPr>
          <p:spPr bwMode="auto">
            <a:xfrm>
              <a:off x="2208" y="2304"/>
              <a:ext cx="48" cy="48"/>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50" name="Line 56"/>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7412" name="Text Box 106"/>
          <p:cNvSpPr txBox="1">
            <a:spLocks noChangeArrowheads="1"/>
          </p:cNvSpPr>
          <p:nvPr/>
        </p:nvSpPr>
        <p:spPr bwMode="auto">
          <a:xfrm>
            <a:off x="3276601" y="4572000"/>
            <a:ext cx="1539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600">
                <a:latin typeface="Times New Roman" panose="02020603050405020304" pitchFamily="18" charset="0"/>
              </a:rPr>
              <a:t>Laser Excitation</a:t>
            </a:r>
          </a:p>
        </p:txBody>
      </p:sp>
      <p:sp>
        <p:nvSpPr>
          <p:cNvPr id="17413" name="Line 107"/>
          <p:cNvSpPr>
            <a:spLocks noChangeShapeType="1"/>
          </p:cNvSpPr>
          <p:nvPr/>
        </p:nvSpPr>
        <p:spPr bwMode="auto">
          <a:xfrm>
            <a:off x="4724400" y="47244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7414" name="Line 107"/>
          <p:cNvSpPr>
            <a:spLocks noChangeShapeType="1"/>
          </p:cNvSpPr>
          <p:nvPr/>
        </p:nvSpPr>
        <p:spPr bwMode="auto">
          <a:xfrm>
            <a:off x="6400800" y="47244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7415" name="Line 107"/>
          <p:cNvSpPr>
            <a:spLocks noChangeShapeType="1"/>
          </p:cNvSpPr>
          <p:nvPr/>
        </p:nvSpPr>
        <p:spPr bwMode="auto">
          <a:xfrm>
            <a:off x="6400800" y="4724400"/>
            <a:ext cx="1371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7416" name="Line 107"/>
          <p:cNvSpPr>
            <a:spLocks noChangeShapeType="1"/>
          </p:cNvSpPr>
          <p:nvPr/>
        </p:nvSpPr>
        <p:spPr bwMode="auto">
          <a:xfrm flipV="1">
            <a:off x="6400800" y="4572000"/>
            <a:ext cx="1371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7417" name="Text Box 106"/>
          <p:cNvSpPr txBox="1">
            <a:spLocks noChangeArrowheads="1"/>
          </p:cNvSpPr>
          <p:nvPr/>
        </p:nvSpPr>
        <p:spPr bwMode="auto">
          <a:xfrm>
            <a:off x="8001001" y="4572000"/>
            <a:ext cx="2295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600">
                <a:latin typeface="Times New Roman" panose="02020603050405020304" pitchFamily="18" charset="0"/>
              </a:rPr>
              <a:t>Photodiode FSC Detector</a:t>
            </a:r>
          </a:p>
        </p:txBody>
      </p:sp>
      <p:sp>
        <p:nvSpPr>
          <p:cNvPr id="17418" name="Oval 46"/>
          <p:cNvSpPr>
            <a:spLocks noChangeArrowheads="1"/>
          </p:cNvSpPr>
          <p:nvPr/>
        </p:nvSpPr>
        <p:spPr bwMode="auto">
          <a:xfrm>
            <a:off x="7620000" y="4419600"/>
            <a:ext cx="304800" cy="609600"/>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9" name="TextBox 47"/>
          <p:cNvSpPr txBox="1">
            <a:spLocks noChangeArrowheads="1"/>
          </p:cNvSpPr>
          <p:nvPr/>
        </p:nvSpPr>
        <p:spPr bwMode="auto">
          <a:xfrm>
            <a:off x="8671774" y="1918980"/>
            <a:ext cx="289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2000" dirty="0"/>
              <a:t>FSC signal is relative to cell size and refractive index which is related to cell membrane integrity</a:t>
            </a:r>
          </a:p>
        </p:txBody>
      </p:sp>
    </p:spTree>
    <p:extLst>
      <p:ext uri="{BB962C8B-B14F-4D97-AF65-F5344CB8AC3E}">
        <p14:creationId xmlns:p14="http://schemas.microsoft.com/office/powerpoint/2010/main" val="227619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defRPr/>
            </a:pPr>
            <a:r>
              <a:rPr lang="en-US" dirty="0" smtClean="0">
                <a:solidFill>
                  <a:srgbClr val="FF0066"/>
                </a:solidFill>
              </a:rPr>
              <a:t>Side Scatter </a:t>
            </a:r>
            <a:br>
              <a:rPr lang="en-US" dirty="0" smtClean="0">
                <a:solidFill>
                  <a:srgbClr val="FF0066"/>
                </a:solidFill>
              </a:rPr>
            </a:br>
            <a:r>
              <a:rPr lang="en-US" sz="2000" dirty="0">
                <a:solidFill>
                  <a:srgbClr val="FF0066"/>
                </a:solidFill>
              </a:rPr>
              <a:t>SSC or RALS (Right Angle Light Scatter)</a:t>
            </a:r>
          </a:p>
        </p:txBody>
      </p:sp>
      <p:grpSp>
        <p:nvGrpSpPr>
          <p:cNvPr id="20483" name="Group 90"/>
          <p:cNvGrpSpPr>
            <a:grpSpLocks/>
          </p:cNvGrpSpPr>
          <p:nvPr/>
        </p:nvGrpSpPr>
        <p:grpSpPr bwMode="auto">
          <a:xfrm>
            <a:off x="4572000" y="1600200"/>
            <a:ext cx="3124200" cy="4343400"/>
            <a:chOff x="1920" y="1584"/>
            <a:chExt cx="576" cy="1488"/>
          </a:xfrm>
        </p:grpSpPr>
        <p:sp>
          <p:nvSpPr>
            <p:cNvPr id="20492" name="AutoShape 4"/>
            <p:cNvSpPr>
              <a:spLocks noChangeArrowheads="1"/>
            </p:cNvSpPr>
            <p:nvPr/>
          </p:nvSpPr>
          <p:spPr bwMode="auto">
            <a:xfrm>
              <a:off x="2208" y="2640"/>
              <a:ext cx="48" cy="48"/>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493" name="AutoShape 5"/>
            <p:cNvSpPr>
              <a:spLocks noChangeArrowheads="1"/>
            </p:cNvSpPr>
            <p:nvPr/>
          </p:nvSpPr>
          <p:spPr bwMode="auto">
            <a:xfrm rot="3246174">
              <a:off x="2205" y="2742"/>
              <a:ext cx="48" cy="48"/>
            </a:xfrm>
            <a:prstGeom prst="irregularSeal2">
              <a:avLst/>
            </a:prstGeom>
            <a:solidFill>
              <a:srgbClr val="FF66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494" name="Line 6"/>
            <p:cNvSpPr>
              <a:spLocks noChangeShapeType="1"/>
            </p:cNvSpPr>
            <p:nvPr/>
          </p:nvSpPr>
          <p:spPr bwMode="auto">
            <a:xfrm>
              <a:off x="1920"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495" name="Line 7"/>
            <p:cNvSpPr>
              <a:spLocks noChangeShapeType="1"/>
            </p:cNvSpPr>
            <p:nvPr/>
          </p:nvSpPr>
          <p:spPr bwMode="auto">
            <a:xfrm>
              <a:off x="1920" y="2352"/>
              <a:ext cx="192"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496" name="Line 8"/>
            <p:cNvSpPr>
              <a:spLocks noChangeShapeType="1"/>
            </p:cNvSpPr>
            <p:nvPr/>
          </p:nvSpPr>
          <p:spPr bwMode="auto">
            <a:xfrm>
              <a:off x="211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497" name="Line 12"/>
            <p:cNvSpPr>
              <a:spLocks noChangeShapeType="1"/>
            </p:cNvSpPr>
            <p:nvPr/>
          </p:nvSpPr>
          <p:spPr bwMode="auto">
            <a:xfrm>
              <a:off x="2352"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498" name="Line 13"/>
            <p:cNvSpPr>
              <a:spLocks noChangeShapeType="1"/>
            </p:cNvSpPr>
            <p:nvPr/>
          </p:nvSpPr>
          <p:spPr bwMode="auto">
            <a:xfrm>
              <a:off x="2064" y="220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499" name="Line 14"/>
            <p:cNvSpPr>
              <a:spLocks noChangeShapeType="1"/>
            </p:cNvSpPr>
            <p:nvPr/>
          </p:nvSpPr>
          <p:spPr bwMode="auto">
            <a:xfrm>
              <a:off x="225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0" name="AutoShape 24"/>
            <p:cNvSpPr>
              <a:spLocks noChangeArrowheads="1"/>
            </p:cNvSpPr>
            <p:nvPr/>
          </p:nvSpPr>
          <p:spPr bwMode="auto">
            <a:xfrm>
              <a:off x="2208" y="2544"/>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01" name="Line 29"/>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2" name="Line 30"/>
            <p:cNvSpPr>
              <a:spLocks noChangeShapeType="1"/>
            </p:cNvSpPr>
            <p:nvPr/>
          </p:nvSpPr>
          <p:spPr bwMode="auto">
            <a:xfrm flipH="1">
              <a:off x="2256" y="2208"/>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3" name="Line 31"/>
            <p:cNvSpPr>
              <a:spLocks noChangeShapeType="1"/>
            </p:cNvSpPr>
            <p:nvPr/>
          </p:nvSpPr>
          <p:spPr bwMode="auto">
            <a:xfrm>
              <a:off x="2208"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4" name="Line 37"/>
            <p:cNvSpPr>
              <a:spLocks noChangeShapeType="1"/>
            </p:cNvSpPr>
            <p:nvPr/>
          </p:nvSpPr>
          <p:spPr bwMode="auto">
            <a:xfrm>
              <a:off x="2496"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5" name="Line 38"/>
            <p:cNvSpPr>
              <a:spLocks noChangeShapeType="1"/>
            </p:cNvSpPr>
            <p:nvPr/>
          </p:nvSpPr>
          <p:spPr bwMode="auto">
            <a:xfrm flipH="1">
              <a:off x="2352" y="2352"/>
              <a:ext cx="144"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6" name="Line 39"/>
            <p:cNvSpPr>
              <a:spLocks noChangeShapeType="1"/>
            </p:cNvSpPr>
            <p:nvPr/>
          </p:nvSpPr>
          <p:spPr bwMode="auto">
            <a:xfrm>
              <a:off x="235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07" name="AutoShape 40"/>
            <p:cNvSpPr>
              <a:spLocks noChangeArrowheads="1"/>
            </p:cNvSpPr>
            <p:nvPr/>
          </p:nvSpPr>
          <p:spPr bwMode="auto">
            <a:xfrm>
              <a:off x="2160" y="1872"/>
              <a:ext cx="48" cy="48"/>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08" name="AutoShape 41"/>
            <p:cNvSpPr>
              <a:spLocks noChangeArrowheads="1"/>
            </p:cNvSpPr>
            <p:nvPr/>
          </p:nvSpPr>
          <p:spPr bwMode="auto">
            <a:xfrm>
              <a:off x="2160" y="2256"/>
              <a:ext cx="48" cy="48"/>
            </a:xfrm>
            <a:prstGeom prst="irregularSeal2">
              <a:avLst/>
            </a:prstGeom>
            <a:solidFill>
              <a:srgbClr val="FF99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09" name="AutoShape 42"/>
            <p:cNvSpPr>
              <a:spLocks noChangeArrowheads="1"/>
            </p:cNvSpPr>
            <p:nvPr/>
          </p:nvSpPr>
          <p:spPr bwMode="auto">
            <a:xfrm>
              <a:off x="2112" y="1728"/>
              <a:ext cx="48" cy="48"/>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0" name="AutoShape 44"/>
            <p:cNvSpPr>
              <a:spLocks noChangeArrowheads="1"/>
            </p:cNvSpPr>
            <p:nvPr/>
          </p:nvSpPr>
          <p:spPr bwMode="auto">
            <a:xfrm>
              <a:off x="2256" y="1872"/>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1" name="AutoShape 45"/>
            <p:cNvSpPr>
              <a:spLocks noChangeArrowheads="1"/>
            </p:cNvSpPr>
            <p:nvPr/>
          </p:nvSpPr>
          <p:spPr bwMode="auto">
            <a:xfrm>
              <a:off x="2208" y="1776"/>
              <a:ext cx="48" cy="48"/>
            </a:xfrm>
            <a:prstGeom prst="irregularSeal1">
              <a:avLst/>
            </a:prstGeom>
            <a:solidFill>
              <a:srgbClr val="FFCC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2" name="AutoShape 46"/>
            <p:cNvSpPr>
              <a:spLocks noChangeArrowheads="1"/>
            </p:cNvSpPr>
            <p:nvPr/>
          </p:nvSpPr>
          <p:spPr bwMode="auto">
            <a:xfrm>
              <a:off x="2160" y="2064"/>
              <a:ext cx="48" cy="48"/>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3" name="AutoShape 47"/>
            <p:cNvSpPr>
              <a:spLocks noChangeArrowheads="1"/>
            </p:cNvSpPr>
            <p:nvPr/>
          </p:nvSpPr>
          <p:spPr bwMode="auto">
            <a:xfrm>
              <a:off x="2208" y="2400"/>
              <a:ext cx="48" cy="48"/>
            </a:xfrm>
            <a:prstGeom prst="irregularSeal2">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4" name="AutoShape 48"/>
            <p:cNvSpPr>
              <a:spLocks noChangeArrowheads="1"/>
            </p:cNvSpPr>
            <p:nvPr/>
          </p:nvSpPr>
          <p:spPr bwMode="auto">
            <a:xfrm>
              <a:off x="2256" y="2208"/>
              <a:ext cx="48" cy="48"/>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5" name="AutoShape 49"/>
            <p:cNvSpPr>
              <a:spLocks noChangeArrowheads="1"/>
            </p:cNvSpPr>
            <p:nvPr/>
          </p:nvSpPr>
          <p:spPr bwMode="auto">
            <a:xfrm>
              <a:off x="2112" y="1968"/>
              <a:ext cx="48" cy="48"/>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6" name="AutoShape 50"/>
            <p:cNvSpPr>
              <a:spLocks noChangeArrowheads="1"/>
            </p:cNvSpPr>
            <p:nvPr/>
          </p:nvSpPr>
          <p:spPr bwMode="auto">
            <a:xfrm>
              <a:off x="2256" y="2112"/>
              <a:ext cx="48" cy="48"/>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7" name="AutoShape 51"/>
            <p:cNvSpPr>
              <a:spLocks noChangeArrowheads="1"/>
            </p:cNvSpPr>
            <p:nvPr/>
          </p:nvSpPr>
          <p:spPr bwMode="auto">
            <a:xfrm>
              <a:off x="2208" y="1680"/>
              <a:ext cx="48" cy="48"/>
            </a:xfrm>
            <a:prstGeom prst="sun">
              <a:avLst>
                <a:gd name="adj" fmla="val 25000"/>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8" name="AutoShape 52"/>
            <p:cNvSpPr>
              <a:spLocks noChangeArrowheads="1"/>
            </p:cNvSpPr>
            <p:nvPr/>
          </p:nvSpPr>
          <p:spPr bwMode="auto">
            <a:xfrm>
              <a:off x="2112" y="2160"/>
              <a:ext cx="48" cy="48"/>
            </a:xfrm>
            <a:prstGeom prst="sun">
              <a:avLst>
                <a:gd name="adj" fmla="val 25000"/>
              </a:avLst>
            </a:prstGeom>
            <a:solidFill>
              <a:srgbClr val="3399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19" name="AutoShape 53"/>
            <p:cNvSpPr>
              <a:spLocks noChangeArrowheads="1"/>
            </p:cNvSpPr>
            <p:nvPr/>
          </p:nvSpPr>
          <p:spPr bwMode="auto">
            <a:xfrm>
              <a:off x="2208" y="1968"/>
              <a:ext cx="48" cy="48"/>
            </a:xfrm>
            <a:prstGeom prst="sun">
              <a:avLst>
                <a:gd name="adj" fmla="val 25000"/>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20" name="AutoShape 54"/>
            <p:cNvSpPr>
              <a:spLocks noChangeArrowheads="1"/>
            </p:cNvSpPr>
            <p:nvPr/>
          </p:nvSpPr>
          <p:spPr bwMode="auto">
            <a:xfrm>
              <a:off x="2208" y="2304"/>
              <a:ext cx="48" cy="48"/>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521" name="Line 56"/>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20484" name="Text Box 106"/>
          <p:cNvSpPr txBox="1">
            <a:spLocks noChangeArrowheads="1"/>
          </p:cNvSpPr>
          <p:nvPr/>
        </p:nvSpPr>
        <p:spPr bwMode="auto">
          <a:xfrm>
            <a:off x="3276601" y="4572000"/>
            <a:ext cx="1539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600">
                <a:latin typeface="Times New Roman" panose="02020603050405020304" pitchFamily="18" charset="0"/>
              </a:rPr>
              <a:t>Laser Excitation</a:t>
            </a:r>
          </a:p>
        </p:txBody>
      </p:sp>
      <p:sp>
        <p:nvSpPr>
          <p:cNvPr id="20485" name="Line 107"/>
          <p:cNvSpPr>
            <a:spLocks noChangeShapeType="1"/>
          </p:cNvSpPr>
          <p:nvPr/>
        </p:nvSpPr>
        <p:spPr bwMode="auto">
          <a:xfrm>
            <a:off x="4724400" y="47244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0486" name="Line 107"/>
          <p:cNvSpPr>
            <a:spLocks noChangeShapeType="1"/>
          </p:cNvSpPr>
          <p:nvPr/>
        </p:nvSpPr>
        <p:spPr bwMode="auto">
          <a:xfrm flipH="1">
            <a:off x="6172200" y="4800600"/>
            <a:ext cx="76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0487" name="Line 107"/>
          <p:cNvSpPr>
            <a:spLocks noChangeShapeType="1"/>
          </p:cNvSpPr>
          <p:nvPr/>
        </p:nvSpPr>
        <p:spPr bwMode="auto">
          <a:xfrm>
            <a:off x="6248400" y="4800600"/>
            <a:ext cx="76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0488" name="Line 107"/>
          <p:cNvSpPr>
            <a:spLocks noChangeShapeType="1"/>
          </p:cNvSpPr>
          <p:nvPr/>
        </p:nvSpPr>
        <p:spPr bwMode="auto">
          <a:xfrm>
            <a:off x="6248400" y="4800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0489" name="Text Box 106"/>
          <p:cNvSpPr txBox="1">
            <a:spLocks noChangeArrowheads="1"/>
          </p:cNvSpPr>
          <p:nvPr/>
        </p:nvSpPr>
        <p:spPr bwMode="auto">
          <a:xfrm>
            <a:off x="6248400" y="6019800"/>
            <a:ext cx="4298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600">
                <a:latin typeface="Times New Roman" panose="02020603050405020304" pitchFamily="18" charset="0"/>
              </a:rPr>
              <a:t>SSC PMT Detector – 90 Degrees to FSC Detector</a:t>
            </a:r>
          </a:p>
        </p:txBody>
      </p:sp>
      <p:sp>
        <p:nvSpPr>
          <p:cNvPr id="20490" name="Oval 46"/>
          <p:cNvSpPr>
            <a:spLocks noChangeArrowheads="1"/>
          </p:cNvSpPr>
          <p:nvPr/>
        </p:nvSpPr>
        <p:spPr bwMode="auto">
          <a:xfrm>
            <a:off x="6096000" y="5181600"/>
            <a:ext cx="304800" cy="609600"/>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491" name="TextBox 47"/>
          <p:cNvSpPr txBox="1">
            <a:spLocks noChangeArrowheads="1"/>
          </p:cNvSpPr>
          <p:nvPr/>
        </p:nvSpPr>
        <p:spPr bwMode="auto">
          <a:xfrm>
            <a:off x="8305801" y="1836782"/>
            <a:ext cx="2971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l" eaLnBrk="1" hangingPunct="1">
              <a:spcBef>
                <a:spcPct val="0"/>
              </a:spcBef>
              <a:buClrTx/>
              <a:buSzTx/>
              <a:buFontTx/>
              <a:buNone/>
            </a:pPr>
            <a:r>
              <a:rPr lang="en-US" altLang="en-US" sz="2000" dirty="0"/>
              <a:t>SSC is proportional to the internal complexity of the cell. The greater the number of inclusions or granules, the higher the SSC. </a:t>
            </a:r>
          </a:p>
        </p:txBody>
      </p:sp>
    </p:spTree>
    <p:extLst>
      <p:ext uri="{BB962C8B-B14F-4D97-AF65-F5344CB8AC3E}">
        <p14:creationId xmlns:p14="http://schemas.microsoft.com/office/powerpoint/2010/main" val="1432595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05319" y="193774"/>
            <a:ext cx="8126569" cy="4777471"/>
          </a:xfrm>
          <a:prstGeom prst="rect">
            <a:avLst/>
          </a:prstGeom>
        </p:spPr>
      </p:pic>
      <p:sp>
        <p:nvSpPr>
          <p:cNvPr id="6" name="Rectangle 5"/>
          <p:cNvSpPr/>
          <p:nvPr/>
        </p:nvSpPr>
        <p:spPr>
          <a:xfrm>
            <a:off x="2202287" y="5177307"/>
            <a:ext cx="8693240" cy="923330"/>
          </a:xfrm>
          <a:prstGeom prst="rect">
            <a:avLst/>
          </a:prstGeom>
        </p:spPr>
        <p:txBody>
          <a:bodyPr wrap="square">
            <a:spAutoFit/>
          </a:bodyPr>
          <a:lstStyle/>
          <a:p>
            <a:pPr algn="l" rtl="0"/>
            <a:r>
              <a:rPr lang="en-US" b="1" i="1" dirty="0" smtClean="0">
                <a:solidFill>
                  <a:srgbClr val="333333"/>
                </a:solidFill>
                <a:effectLst/>
                <a:latin typeface="Century Gothic" panose="020B0502020202020204" pitchFamily="34" charset="0"/>
                <a:cs typeface="+mj-cs"/>
              </a:rPr>
              <a:t>Dot plot of FS versus SS.</a:t>
            </a:r>
            <a:r>
              <a:rPr lang="en-US" b="0" i="1" dirty="0" smtClean="0">
                <a:solidFill>
                  <a:srgbClr val="333333"/>
                </a:solidFill>
                <a:effectLst/>
                <a:latin typeface="Century Gothic" panose="020B0502020202020204" pitchFamily="34" charset="0"/>
                <a:cs typeface="+mj-cs"/>
              </a:rPr>
              <a:t> Each dot represents a single cell analyzed by the flow cytometer. The characteristic position of different cell populations is determined by differences in cell size and granularity. </a:t>
            </a:r>
            <a:endParaRPr lang="fa-IR" dirty="0">
              <a:cs typeface="+mj-cs"/>
            </a:endParaRPr>
          </a:p>
        </p:txBody>
      </p:sp>
    </p:spTree>
    <p:extLst>
      <p:ext uri="{BB962C8B-B14F-4D97-AF65-F5344CB8AC3E}">
        <p14:creationId xmlns:p14="http://schemas.microsoft.com/office/powerpoint/2010/main" val="2034474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304800"/>
            <a:ext cx="8229600" cy="1143000"/>
          </a:xfrm>
        </p:spPr>
        <p:txBody>
          <a:bodyPr/>
          <a:lstStyle/>
          <a:p>
            <a:pPr algn="ctr" eaLnBrk="1" hangingPunct="1">
              <a:defRPr/>
            </a:pPr>
            <a:r>
              <a:rPr lang="en-US" dirty="0" smtClean="0">
                <a:solidFill>
                  <a:srgbClr val="FF0066"/>
                </a:solidFill>
                <a:latin typeface="Times New Roman" panose="02020603050405020304" pitchFamily="18" charset="0"/>
              </a:rPr>
              <a:t>Threshold</a:t>
            </a:r>
          </a:p>
        </p:txBody>
      </p:sp>
      <p:sp>
        <p:nvSpPr>
          <p:cNvPr id="82947" name="Rectangle 3"/>
          <p:cNvSpPr>
            <a:spLocks noGrp="1" noChangeArrowheads="1"/>
          </p:cNvSpPr>
          <p:nvPr>
            <p:ph type="body" idx="1"/>
          </p:nvPr>
        </p:nvSpPr>
        <p:spPr/>
        <p:txBody>
          <a:bodyPr/>
          <a:lstStyle/>
          <a:p>
            <a:pPr algn="l" rtl="0" eaLnBrk="1" hangingPunct="1">
              <a:defRPr/>
            </a:pPr>
            <a:r>
              <a:rPr lang="en-US" dirty="0" smtClean="0">
                <a:latin typeface="Times New Roman" panose="02020603050405020304" pitchFamily="18" charset="0"/>
              </a:rPr>
              <a:t>Cell fragments and debris can be eliminated from the analysis by setting a threshold  which will discriminate what cells should be collected.</a:t>
            </a:r>
          </a:p>
          <a:p>
            <a:pPr algn="l" rtl="0" eaLnBrk="1" hangingPunct="1">
              <a:defRPr/>
            </a:pPr>
            <a:endParaRPr lang="en-US" dirty="0">
              <a:latin typeface="Times New Roman" panose="02020603050405020304" pitchFamily="18" charset="0"/>
            </a:endParaRPr>
          </a:p>
          <a:p>
            <a:pPr algn="l" rtl="0" eaLnBrk="1" hangingPunct="1">
              <a:defRPr/>
            </a:pPr>
            <a:r>
              <a:rPr lang="en-US" dirty="0" smtClean="0">
                <a:latin typeface="Times New Roman" panose="02020603050405020304" pitchFamily="18" charset="0"/>
              </a:rPr>
              <a:t>Threshold is usually set on Forward Scatter, but can be set on any parameter</a:t>
            </a:r>
          </a:p>
        </p:txBody>
      </p:sp>
    </p:spTree>
    <p:extLst>
      <p:ext uri="{BB962C8B-B14F-4D97-AF65-F5344CB8AC3E}">
        <p14:creationId xmlns:p14="http://schemas.microsoft.com/office/powerpoint/2010/main" val="3587521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slide(fromBottom)">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slide(fromBottom)">
                                      <p:cBhvr>
                                        <p:cTn id="12"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146184"/>
            <a:ext cx="10515600" cy="1325563"/>
          </a:xfrm>
        </p:spPr>
        <p:txBody>
          <a:bodyPr/>
          <a:lstStyle/>
          <a:p>
            <a:pPr algn="ctr" eaLnBrk="1" hangingPunct="1">
              <a:defRPr/>
            </a:pPr>
            <a:r>
              <a:rPr lang="en-US" dirty="0" smtClean="0">
                <a:solidFill>
                  <a:srgbClr val="FF0066"/>
                </a:solidFill>
                <a:latin typeface="Times New Roman" panose="02020603050405020304" pitchFamily="18" charset="0"/>
                <a:cs typeface="Times New Roman" pitchFamily="18" charset="0"/>
              </a:rPr>
              <a:t>Sample Differential</a:t>
            </a:r>
          </a:p>
        </p:txBody>
      </p:sp>
      <p:sp>
        <p:nvSpPr>
          <p:cNvPr id="3" name="Content Placeholder 2"/>
          <p:cNvSpPr>
            <a:spLocks noGrp="1"/>
          </p:cNvSpPr>
          <p:nvPr>
            <p:ph idx="1"/>
          </p:nvPr>
        </p:nvSpPr>
        <p:spPr>
          <a:xfrm>
            <a:off x="954109" y="1149774"/>
            <a:ext cx="10515600" cy="5547240"/>
          </a:xfrm>
        </p:spPr>
        <p:txBody>
          <a:bodyPr>
            <a:noAutofit/>
          </a:bodyPr>
          <a:lstStyle/>
          <a:p>
            <a:pPr algn="l" rtl="0" eaLnBrk="1" hangingPunct="1">
              <a:defRPr/>
            </a:pPr>
            <a:r>
              <a:rPr lang="en-US" sz="2000" dirty="0">
                <a:latin typeface="Times New Roman" panose="02020603050405020304" pitchFamily="18" charset="0"/>
                <a:cs typeface="Times New Roman" pitchFamily="18" charset="0"/>
              </a:rPr>
              <a:t>Difference in pressure between sample and sheath fluid.</a:t>
            </a:r>
          </a:p>
          <a:p>
            <a:pPr algn="l" rtl="0" eaLnBrk="1" hangingPunct="1">
              <a:defRPr/>
            </a:pPr>
            <a:endParaRPr lang="en-US" sz="2000" dirty="0">
              <a:latin typeface="Times New Roman" panose="02020603050405020304" pitchFamily="18" charset="0"/>
              <a:cs typeface="Times New Roman" pitchFamily="18" charset="0"/>
            </a:endParaRPr>
          </a:p>
          <a:p>
            <a:pPr algn="l" rtl="0" eaLnBrk="1" hangingPunct="1">
              <a:defRPr/>
            </a:pPr>
            <a:r>
              <a:rPr lang="en-US" sz="2000" dirty="0">
                <a:latin typeface="Times New Roman" panose="02020603050405020304" pitchFamily="18" charset="0"/>
                <a:cs typeface="Times New Roman" pitchFamily="18" charset="0"/>
              </a:rPr>
              <a:t>The sample pressure will </a:t>
            </a:r>
            <a:r>
              <a:rPr lang="en-US" sz="2000" u="sng" dirty="0">
                <a:latin typeface="Times New Roman" panose="02020603050405020304" pitchFamily="18" charset="0"/>
                <a:cs typeface="Times New Roman" pitchFamily="18" charset="0"/>
              </a:rPr>
              <a:t>always</a:t>
            </a:r>
            <a:r>
              <a:rPr lang="en-US" sz="2000" dirty="0">
                <a:latin typeface="Times New Roman" panose="02020603050405020304" pitchFamily="18" charset="0"/>
                <a:cs typeface="Times New Roman" pitchFamily="18" charset="0"/>
              </a:rPr>
              <a:t> be higher than the sheath fluid pressure.</a:t>
            </a:r>
          </a:p>
          <a:p>
            <a:pPr algn="l" rtl="0" eaLnBrk="1" hangingPunct="1">
              <a:defRPr/>
            </a:pPr>
            <a:endParaRPr lang="en-US" sz="2000" dirty="0">
              <a:latin typeface="Times New Roman" panose="02020603050405020304" pitchFamily="18" charset="0"/>
              <a:cs typeface="Times New Roman" pitchFamily="18" charset="0"/>
            </a:endParaRPr>
          </a:p>
          <a:p>
            <a:pPr algn="l" rtl="0" eaLnBrk="1" hangingPunct="1">
              <a:defRPr/>
            </a:pPr>
            <a:r>
              <a:rPr lang="en-US" sz="2000" dirty="0">
                <a:latin typeface="Times New Roman" panose="02020603050405020304" pitchFamily="18" charset="0"/>
                <a:cs typeface="Times New Roman" pitchFamily="18" charset="0"/>
              </a:rPr>
              <a:t>When the sample flow rate is increased, the sample core stream becomes wider. </a:t>
            </a:r>
          </a:p>
          <a:p>
            <a:pPr algn="l" rtl="0" eaLnBrk="1" hangingPunct="1">
              <a:defRPr/>
            </a:pPr>
            <a:endParaRPr lang="en-US" sz="2000" dirty="0">
              <a:latin typeface="Times New Roman" panose="02020603050405020304" pitchFamily="18" charset="0"/>
              <a:cs typeface="Times New Roman" pitchFamily="18" charset="0"/>
            </a:endParaRPr>
          </a:p>
          <a:p>
            <a:pPr algn="l" rtl="0" eaLnBrk="1" hangingPunct="1">
              <a:defRPr/>
            </a:pPr>
            <a:r>
              <a:rPr lang="en-US" sz="2000" dirty="0">
                <a:latin typeface="Times New Roman" panose="02020603050405020304" pitchFamily="18" charset="0"/>
                <a:cs typeface="Times New Roman" pitchFamily="18" charset="0"/>
              </a:rPr>
              <a:t>When the differential is large, cells will no longer pass through the flow cell in a single file. </a:t>
            </a:r>
          </a:p>
          <a:p>
            <a:pPr marL="0" indent="0" algn="l" rtl="0">
              <a:buNone/>
              <a:defRPr/>
            </a:pPr>
            <a:endParaRPr lang="en-US" sz="2000" dirty="0">
              <a:latin typeface="Times New Roman" panose="02020603050405020304" pitchFamily="18" charset="0"/>
              <a:cs typeface="Times New Roman" pitchFamily="18" charset="0"/>
            </a:endParaRPr>
          </a:p>
          <a:p>
            <a:pPr algn="l" rtl="0" eaLnBrk="1" hangingPunct="1">
              <a:defRPr/>
            </a:pPr>
            <a:r>
              <a:rPr lang="en-US" sz="2000" dirty="0">
                <a:latin typeface="Times New Roman" panose="02020603050405020304" pitchFamily="18" charset="0"/>
                <a:cs typeface="Times New Roman" pitchFamily="18" charset="0"/>
              </a:rPr>
              <a:t>This results in high coefficient of variation (CV) and less accurate data in some cases.</a:t>
            </a:r>
          </a:p>
          <a:p>
            <a:pPr marL="0" indent="0" algn="l" rtl="0">
              <a:buNone/>
              <a:defRPr/>
            </a:pPr>
            <a:endParaRPr lang="en-US" sz="2000" dirty="0">
              <a:latin typeface="Times New Roman" panose="02020603050405020304" pitchFamily="18" charset="0"/>
              <a:cs typeface="Times New Roman" pitchFamily="18" charset="0"/>
            </a:endParaRPr>
          </a:p>
          <a:p>
            <a:pPr algn="l" rtl="0" eaLnBrk="1" hangingPunct="1">
              <a:defRPr/>
            </a:pPr>
            <a:r>
              <a:rPr lang="en-US" sz="2000" dirty="0">
                <a:latin typeface="Times New Roman" panose="02020603050405020304" pitchFamily="18" charset="0"/>
                <a:cs typeface="Times New Roman" pitchFamily="18" charset="0"/>
              </a:rPr>
              <a:t>Summary:</a:t>
            </a:r>
          </a:p>
          <a:p>
            <a:pPr lvl="1" algn="l" rtl="0" eaLnBrk="1" hangingPunct="1">
              <a:defRPr/>
            </a:pPr>
            <a:r>
              <a:rPr lang="en-US" sz="2000" dirty="0">
                <a:solidFill>
                  <a:srgbClr val="FF0000"/>
                </a:solidFill>
                <a:latin typeface="Times New Roman" panose="02020603050405020304" pitchFamily="18" charset="0"/>
                <a:cs typeface="Times New Roman" pitchFamily="18" charset="0"/>
              </a:rPr>
              <a:t>Lower flow rates are better when optimal resolution of populations is critical, such as DNA analysis.</a:t>
            </a:r>
          </a:p>
          <a:p>
            <a:pPr lvl="1" algn="l" rtl="0" eaLnBrk="1" hangingPunct="1">
              <a:defRPr/>
            </a:pPr>
            <a:r>
              <a:rPr lang="en-US" sz="2000" dirty="0">
                <a:solidFill>
                  <a:srgbClr val="FF0000"/>
                </a:solidFill>
                <a:latin typeface="Times New Roman" panose="02020603050405020304" pitchFamily="18" charset="0"/>
                <a:cs typeface="Times New Roman" pitchFamily="18" charset="0"/>
              </a:rPr>
              <a:t>Higher flow rates are acceptable for qualitative measurements such as </a:t>
            </a:r>
            <a:r>
              <a:rPr lang="en-US" sz="2000" dirty="0" err="1">
                <a:solidFill>
                  <a:srgbClr val="FF0000"/>
                </a:solidFill>
                <a:latin typeface="Times New Roman" panose="02020603050405020304" pitchFamily="18" charset="0"/>
                <a:cs typeface="Times New Roman" pitchFamily="18" charset="0"/>
              </a:rPr>
              <a:t>immunophenotyping</a:t>
            </a:r>
            <a:r>
              <a:rPr lang="en-US" sz="2000" dirty="0">
                <a:solidFill>
                  <a:srgbClr val="FF0000"/>
                </a:solidFill>
                <a:latin typeface="Times New Roman" panose="02020603050405020304" pitchFamily="18" charset="0"/>
                <a:cs typeface="Times New Roman" pitchFamily="18" charset="0"/>
              </a:rPr>
              <a:t>.</a:t>
            </a:r>
          </a:p>
          <a:p>
            <a:pPr eaLnBrk="1" hangingPunct="1">
              <a:defRPr/>
            </a:pPr>
            <a:endParaRPr lang="en-US" sz="2000" dirty="0">
              <a:solidFill>
                <a:srgbClr val="FF0000"/>
              </a:solidFill>
              <a:latin typeface="Times New Roman" panose="02020603050405020304" pitchFamily="18" charset="0"/>
              <a:cs typeface="Times New Roman" pitchFamily="18" charset="0"/>
            </a:endParaRPr>
          </a:p>
          <a:p>
            <a:pPr eaLnBrk="1" hangingPunct="1">
              <a:defRPr/>
            </a:pPr>
            <a:endParaRPr lang="en-US" sz="2000" dirty="0"/>
          </a:p>
        </p:txBody>
      </p:sp>
    </p:spTree>
    <p:extLst>
      <p:ext uri="{BB962C8B-B14F-4D97-AF65-F5344CB8AC3E}">
        <p14:creationId xmlns:p14="http://schemas.microsoft.com/office/powerpoint/2010/main" val="1182510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Low Sample Differential</a:t>
            </a:r>
          </a:p>
        </p:txBody>
      </p:sp>
      <p:sp>
        <p:nvSpPr>
          <p:cNvPr id="22531" name="Text Box 19"/>
          <p:cNvSpPr txBox="1">
            <a:spLocks noChangeArrowheads="1"/>
          </p:cNvSpPr>
          <p:nvPr/>
        </p:nvSpPr>
        <p:spPr bwMode="auto">
          <a:xfrm>
            <a:off x="2057400" y="274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Times New Roman" panose="02020603050405020304" pitchFamily="18" charset="0"/>
              </a:rPr>
              <a:t>Sheath Fluid: Outer Stream</a:t>
            </a:r>
          </a:p>
        </p:txBody>
      </p:sp>
      <p:sp>
        <p:nvSpPr>
          <p:cNvPr id="22532" name="Text Box 36"/>
          <p:cNvSpPr txBox="1">
            <a:spLocks noChangeArrowheads="1"/>
          </p:cNvSpPr>
          <p:nvPr/>
        </p:nvSpPr>
        <p:spPr bwMode="auto">
          <a:xfrm>
            <a:off x="4724400" y="1981200"/>
            <a:ext cx="4510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Times New Roman" panose="02020603050405020304" pitchFamily="18" charset="0"/>
              </a:rPr>
              <a:t>Sample: Inner Stream containing a mixed population of cells</a:t>
            </a:r>
          </a:p>
        </p:txBody>
      </p:sp>
      <p:grpSp>
        <p:nvGrpSpPr>
          <p:cNvPr id="22533" name="Group 90"/>
          <p:cNvGrpSpPr>
            <a:grpSpLocks/>
          </p:cNvGrpSpPr>
          <p:nvPr/>
        </p:nvGrpSpPr>
        <p:grpSpPr bwMode="auto">
          <a:xfrm>
            <a:off x="4495800" y="2590800"/>
            <a:ext cx="914400" cy="2362200"/>
            <a:chOff x="1920" y="1584"/>
            <a:chExt cx="576" cy="1488"/>
          </a:xfrm>
        </p:grpSpPr>
        <p:sp>
          <p:nvSpPr>
            <p:cNvPr id="22539" name="AutoShape 4"/>
            <p:cNvSpPr>
              <a:spLocks noChangeArrowheads="1"/>
            </p:cNvSpPr>
            <p:nvPr/>
          </p:nvSpPr>
          <p:spPr bwMode="auto">
            <a:xfrm>
              <a:off x="2208" y="2640"/>
              <a:ext cx="48" cy="48"/>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40" name="AutoShape 5"/>
            <p:cNvSpPr>
              <a:spLocks noChangeArrowheads="1"/>
            </p:cNvSpPr>
            <p:nvPr/>
          </p:nvSpPr>
          <p:spPr bwMode="auto">
            <a:xfrm rot="3246174">
              <a:off x="2205" y="2742"/>
              <a:ext cx="48" cy="48"/>
            </a:xfrm>
            <a:prstGeom prst="irregularSeal2">
              <a:avLst/>
            </a:prstGeom>
            <a:solidFill>
              <a:srgbClr val="FF66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41" name="Line 6"/>
            <p:cNvSpPr>
              <a:spLocks noChangeShapeType="1"/>
            </p:cNvSpPr>
            <p:nvPr/>
          </p:nvSpPr>
          <p:spPr bwMode="auto">
            <a:xfrm>
              <a:off x="1920"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2" name="Line 7"/>
            <p:cNvSpPr>
              <a:spLocks noChangeShapeType="1"/>
            </p:cNvSpPr>
            <p:nvPr/>
          </p:nvSpPr>
          <p:spPr bwMode="auto">
            <a:xfrm>
              <a:off x="1920" y="2352"/>
              <a:ext cx="192"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3" name="Line 8"/>
            <p:cNvSpPr>
              <a:spLocks noChangeShapeType="1"/>
            </p:cNvSpPr>
            <p:nvPr/>
          </p:nvSpPr>
          <p:spPr bwMode="auto">
            <a:xfrm>
              <a:off x="211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4" name="Line 12"/>
            <p:cNvSpPr>
              <a:spLocks noChangeShapeType="1"/>
            </p:cNvSpPr>
            <p:nvPr/>
          </p:nvSpPr>
          <p:spPr bwMode="auto">
            <a:xfrm>
              <a:off x="2352"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5" name="Line 13"/>
            <p:cNvSpPr>
              <a:spLocks noChangeShapeType="1"/>
            </p:cNvSpPr>
            <p:nvPr/>
          </p:nvSpPr>
          <p:spPr bwMode="auto">
            <a:xfrm>
              <a:off x="2064" y="220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6" name="Line 14"/>
            <p:cNvSpPr>
              <a:spLocks noChangeShapeType="1"/>
            </p:cNvSpPr>
            <p:nvPr/>
          </p:nvSpPr>
          <p:spPr bwMode="auto">
            <a:xfrm>
              <a:off x="225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7" name="AutoShape 24"/>
            <p:cNvSpPr>
              <a:spLocks noChangeArrowheads="1"/>
            </p:cNvSpPr>
            <p:nvPr/>
          </p:nvSpPr>
          <p:spPr bwMode="auto">
            <a:xfrm>
              <a:off x="2208" y="2544"/>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48" name="Line 29"/>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49" name="Line 30"/>
            <p:cNvSpPr>
              <a:spLocks noChangeShapeType="1"/>
            </p:cNvSpPr>
            <p:nvPr/>
          </p:nvSpPr>
          <p:spPr bwMode="auto">
            <a:xfrm flipH="1">
              <a:off x="2256" y="2208"/>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50" name="Line 31"/>
            <p:cNvSpPr>
              <a:spLocks noChangeShapeType="1"/>
            </p:cNvSpPr>
            <p:nvPr/>
          </p:nvSpPr>
          <p:spPr bwMode="auto">
            <a:xfrm>
              <a:off x="2208"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51" name="AutoShape 32"/>
            <p:cNvSpPr>
              <a:spLocks noChangeArrowheads="1"/>
            </p:cNvSpPr>
            <p:nvPr/>
          </p:nvSpPr>
          <p:spPr bwMode="auto">
            <a:xfrm>
              <a:off x="2208" y="2832"/>
              <a:ext cx="48" cy="48"/>
            </a:xfrm>
            <a:prstGeom prst="sun">
              <a:avLst>
                <a:gd name="adj" fmla="val 25000"/>
              </a:avLst>
            </a:prstGeom>
            <a:solidFill>
              <a:srgbClr val="008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52" name="Line 37"/>
            <p:cNvSpPr>
              <a:spLocks noChangeShapeType="1"/>
            </p:cNvSpPr>
            <p:nvPr/>
          </p:nvSpPr>
          <p:spPr bwMode="auto">
            <a:xfrm>
              <a:off x="2496"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53" name="Line 38"/>
            <p:cNvSpPr>
              <a:spLocks noChangeShapeType="1"/>
            </p:cNvSpPr>
            <p:nvPr/>
          </p:nvSpPr>
          <p:spPr bwMode="auto">
            <a:xfrm flipH="1">
              <a:off x="2352" y="2352"/>
              <a:ext cx="144"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54" name="Line 39"/>
            <p:cNvSpPr>
              <a:spLocks noChangeShapeType="1"/>
            </p:cNvSpPr>
            <p:nvPr/>
          </p:nvSpPr>
          <p:spPr bwMode="auto">
            <a:xfrm>
              <a:off x="235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55" name="AutoShape 40"/>
            <p:cNvSpPr>
              <a:spLocks noChangeArrowheads="1"/>
            </p:cNvSpPr>
            <p:nvPr/>
          </p:nvSpPr>
          <p:spPr bwMode="auto">
            <a:xfrm>
              <a:off x="2160" y="1872"/>
              <a:ext cx="48" cy="48"/>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56" name="AutoShape 41"/>
            <p:cNvSpPr>
              <a:spLocks noChangeArrowheads="1"/>
            </p:cNvSpPr>
            <p:nvPr/>
          </p:nvSpPr>
          <p:spPr bwMode="auto">
            <a:xfrm>
              <a:off x="2160" y="2256"/>
              <a:ext cx="48" cy="48"/>
            </a:xfrm>
            <a:prstGeom prst="irregularSeal2">
              <a:avLst/>
            </a:prstGeom>
            <a:solidFill>
              <a:srgbClr val="FF99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57" name="AutoShape 42"/>
            <p:cNvSpPr>
              <a:spLocks noChangeArrowheads="1"/>
            </p:cNvSpPr>
            <p:nvPr/>
          </p:nvSpPr>
          <p:spPr bwMode="auto">
            <a:xfrm>
              <a:off x="2112" y="1728"/>
              <a:ext cx="48" cy="48"/>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58" name="AutoShape 44"/>
            <p:cNvSpPr>
              <a:spLocks noChangeArrowheads="1"/>
            </p:cNvSpPr>
            <p:nvPr/>
          </p:nvSpPr>
          <p:spPr bwMode="auto">
            <a:xfrm>
              <a:off x="2256" y="1872"/>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59" name="AutoShape 45"/>
            <p:cNvSpPr>
              <a:spLocks noChangeArrowheads="1"/>
            </p:cNvSpPr>
            <p:nvPr/>
          </p:nvSpPr>
          <p:spPr bwMode="auto">
            <a:xfrm>
              <a:off x="2208" y="1776"/>
              <a:ext cx="48" cy="48"/>
            </a:xfrm>
            <a:prstGeom prst="irregularSeal1">
              <a:avLst/>
            </a:prstGeom>
            <a:solidFill>
              <a:srgbClr val="FFCC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0" name="AutoShape 46"/>
            <p:cNvSpPr>
              <a:spLocks noChangeArrowheads="1"/>
            </p:cNvSpPr>
            <p:nvPr/>
          </p:nvSpPr>
          <p:spPr bwMode="auto">
            <a:xfrm>
              <a:off x="2160" y="2064"/>
              <a:ext cx="48" cy="48"/>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1" name="AutoShape 47"/>
            <p:cNvSpPr>
              <a:spLocks noChangeArrowheads="1"/>
            </p:cNvSpPr>
            <p:nvPr/>
          </p:nvSpPr>
          <p:spPr bwMode="auto">
            <a:xfrm>
              <a:off x="2208" y="2400"/>
              <a:ext cx="48" cy="48"/>
            </a:xfrm>
            <a:prstGeom prst="irregularSeal2">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2" name="AutoShape 48"/>
            <p:cNvSpPr>
              <a:spLocks noChangeArrowheads="1"/>
            </p:cNvSpPr>
            <p:nvPr/>
          </p:nvSpPr>
          <p:spPr bwMode="auto">
            <a:xfrm>
              <a:off x="2256" y="2208"/>
              <a:ext cx="48" cy="48"/>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3" name="AutoShape 49"/>
            <p:cNvSpPr>
              <a:spLocks noChangeArrowheads="1"/>
            </p:cNvSpPr>
            <p:nvPr/>
          </p:nvSpPr>
          <p:spPr bwMode="auto">
            <a:xfrm>
              <a:off x="2112" y="1968"/>
              <a:ext cx="48" cy="48"/>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4" name="AutoShape 50"/>
            <p:cNvSpPr>
              <a:spLocks noChangeArrowheads="1"/>
            </p:cNvSpPr>
            <p:nvPr/>
          </p:nvSpPr>
          <p:spPr bwMode="auto">
            <a:xfrm>
              <a:off x="2256" y="2112"/>
              <a:ext cx="48" cy="48"/>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5" name="AutoShape 51"/>
            <p:cNvSpPr>
              <a:spLocks noChangeArrowheads="1"/>
            </p:cNvSpPr>
            <p:nvPr/>
          </p:nvSpPr>
          <p:spPr bwMode="auto">
            <a:xfrm>
              <a:off x="2208" y="1680"/>
              <a:ext cx="48" cy="48"/>
            </a:xfrm>
            <a:prstGeom prst="sun">
              <a:avLst>
                <a:gd name="adj" fmla="val 25000"/>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6" name="AutoShape 52"/>
            <p:cNvSpPr>
              <a:spLocks noChangeArrowheads="1"/>
            </p:cNvSpPr>
            <p:nvPr/>
          </p:nvSpPr>
          <p:spPr bwMode="auto">
            <a:xfrm>
              <a:off x="2112" y="2160"/>
              <a:ext cx="48" cy="48"/>
            </a:xfrm>
            <a:prstGeom prst="sun">
              <a:avLst>
                <a:gd name="adj" fmla="val 25000"/>
              </a:avLst>
            </a:prstGeom>
            <a:solidFill>
              <a:srgbClr val="3399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7" name="AutoShape 53"/>
            <p:cNvSpPr>
              <a:spLocks noChangeArrowheads="1"/>
            </p:cNvSpPr>
            <p:nvPr/>
          </p:nvSpPr>
          <p:spPr bwMode="auto">
            <a:xfrm>
              <a:off x="2208" y="1968"/>
              <a:ext cx="48" cy="48"/>
            </a:xfrm>
            <a:prstGeom prst="sun">
              <a:avLst>
                <a:gd name="adj" fmla="val 25000"/>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8" name="AutoShape 54"/>
            <p:cNvSpPr>
              <a:spLocks noChangeArrowheads="1"/>
            </p:cNvSpPr>
            <p:nvPr/>
          </p:nvSpPr>
          <p:spPr bwMode="auto">
            <a:xfrm>
              <a:off x="2208" y="2304"/>
              <a:ext cx="48" cy="48"/>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69" name="Line 56"/>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22534" name="Line 104"/>
          <p:cNvSpPr>
            <a:spLocks noChangeShapeType="1"/>
          </p:cNvSpPr>
          <p:nvPr/>
        </p:nvSpPr>
        <p:spPr bwMode="auto">
          <a:xfrm>
            <a:off x="49530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2535" name="Line 105"/>
          <p:cNvSpPr>
            <a:spLocks noChangeShapeType="1"/>
          </p:cNvSpPr>
          <p:nvPr/>
        </p:nvSpPr>
        <p:spPr bwMode="auto">
          <a:xfrm>
            <a:off x="3505200" y="31242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2536" name="Text Box 106"/>
          <p:cNvSpPr txBox="1">
            <a:spLocks noChangeArrowheads="1"/>
          </p:cNvSpPr>
          <p:nvPr/>
        </p:nvSpPr>
        <p:spPr bwMode="auto">
          <a:xfrm>
            <a:off x="2667000" y="4419600"/>
            <a:ext cx="1138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Times New Roman" panose="02020603050405020304" pitchFamily="18" charset="0"/>
              </a:rPr>
              <a:t>Sensing Area</a:t>
            </a:r>
          </a:p>
        </p:txBody>
      </p:sp>
      <p:sp>
        <p:nvSpPr>
          <p:cNvPr id="22537" name="Line 107"/>
          <p:cNvSpPr>
            <a:spLocks noChangeShapeType="1"/>
          </p:cNvSpPr>
          <p:nvPr/>
        </p:nvSpPr>
        <p:spPr bwMode="auto">
          <a:xfrm>
            <a:off x="3810000" y="457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2538" name="TextBox 51"/>
          <p:cNvSpPr txBox="1">
            <a:spLocks noChangeArrowheads="1"/>
          </p:cNvSpPr>
          <p:nvPr/>
        </p:nvSpPr>
        <p:spPr bwMode="auto">
          <a:xfrm flipH="1">
            <a:off x="5486400" y="4419601"/>
            <a:ext cx="411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solidFill>
                  <a:srgbClr val="FF0066"/>
                </a:solidFill>
                <a:latin typeface="Times New Roman" panose="02020603050405020304" pitchFamily="18" charset="0"/>
                <a:cs typeface="Times New Roman" panose="02020603050405020304" pitchFamily="18" charset="0"/>
              </a:rPr>
              <a:t>Cells in single file results is low CV’s</a:t>
            </a:r>
          </a:p>
          <a:p>
            <a:pPr>
              <a:spcBef>
                <a:spcPct val="0"/>
              </a:spcBef>
              <a:buClrTx/>
              <a:buSzTx/>
              <a:buFontTx/>
              <a:buNone/>
            </a:pPr>
            <a:r>
              <a:rPr lang="en-US" altLang="en-US" sz="1200">
                <a:solidFill>
                  <a:srgbClr val="FF0066"/>
                </a:solidFill>
                <a:latin typeface="Times New Roman" panose="02020603050405020304" pitchFamily="18" charset="0"/>
                <a:cs typeface="Times New Roman" panose="02020603050405020304" pitchFamily="18" charset="0"/>
              </a:rPr>
              <a:t>(Optimal for DNA cell cycle analysis)</a:t>
            </a:r>
          </a:p>
        </p:txBody>
      </p:sp>
    </p:spTree>
    <p:extLst>
      <p:ext uri="{BB962C8B-B14F-4D97-AF65-F5344CB8AC3E}">
        <p14:creationId xmlns:p14="http://schemas.microsoft.com/office/powerpoint/2010/main" val="56892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0066"/>
                </a:solidFill>
              </a:rPr>
              <a:t>Historical Highlights</a:t>
            </a:r>
            <a:endParaRPr lang="en-US" dirty="0">
              <a:effectLst/>
            </a:endParaRPr>
          </a:p>
        </p:txBody>
      </p:sp>
      <p:sp>
        <p:nvSpPr>
          <p:cNvPr id="3" name="Content Placeholder 2"/>
          <p:cNvSpPr>
            <a:spLocks noGrp="1"/>
          </p:cNvSpPr>
          <p:nvPr>
            <p:ph idx="1"/>
          </p:nvPr>
        </p:nvSpPr>
        <p:spPr>
          <a:xfrm>
            <a:off x="1197735" y="1600200"/>
            <a:ext cx="10156065" cy="4953000"/>
          </a:xfrm>
        </p:spPr>
        <p:txBody>
          <a:bodyPr>
            <a:normAutofit/>
          </a:bodyPr>
          <a:lstStyle/>
          <a:p>
            <a:pPr algn="l" rtl="0">
              <a:defRPr/>
            </a:pPr>
            <a:r>
              <a:rPr lang="en-US" sz="2000" dirty="0">
                <a:latin typeface="Times New Roman" panose="02020603050405020304" pitchFamily="18" charset="0"/>
                <a:cs typeface="Times New Roman" panose="02020603050405020304" pitchFamily="18" charset="0"/>
              </a:rPr>
              <a:t>Flow cytometry was initially conceived as a practical methodology to count blood cells. </a:t>
            </a:r>
          </a:p>
          <a:p>
            <a:pPr marL="0" indent="0" algn="l" rtl="0">
              <a:buNone/>
              <a:defRPr/>
            </a:pPr>
            <a:endParaRPr lang="en-US" sz="2000" dirty="0">
              <a:latin typeface="Times New Roman" panose="02020603050405020304" pitchFamily="18" charset="0"/>
              <a:cs typeface="Times New Roman" panose="02020603050405020304" pitchFamily="18" charset="0"/>
            </a:endParaRPr>
          </a:p>
          <a:p>
            <a:pPr algn="l" rtl="0">
              <a:defRPr/>
            </a:pPr>
            <a:r>
              <a:rPr lang="en-US" sz="2000" dirty="0">
                <a:latin typeface="Times New Roman" panose="02020603050405020304" pitchFamily="18" charset="0"/>
                <a:cs typeface="Times New Roman" panose="02020603050405020304" pitchFamily="18" charset="0"/>
              </a:rPr>
              <a:t>In 1879 Lord Rayleigh observed that fluid emerging from an orifice breaks into a series of droplets. Cell sorting is based on the physics of droplet formation.</a:t>
            </a:r>
          </a:p>
          <a:p>
            <a:pPr marL="0" indent="0" algn="l" rtl="0">
              <a:buNone/>
              <a:defRPr/>
            </a:pPr>
            <a:endParaRPr lang="en-US" sz="2000" dirty="0">
              <a:latin typeface="Times New Roman" panose="02020603050405020304" pitchFamily="18" charset="0"/>
              <a:cs typeface="Times New Roman" panose="02020603050405020304" pitchFamily="18" charset="0"/>
            </a:endParaRPr>
          </a:p>
          <a:p>
            <a:pPr algn="l" rtl="0">
              <a:defRPr/>
            </a:pPr>
            <a:r>
              <a:rPr lang="en-US" sz="2000" dirty="0">
                <a:latin typeface="Times New Roman" panose="02020603050405020304" pitchFamily="18" charset="0"/>
                <a:cs typeface="Times New Roman" panose="02020603050405020304" pitchFamily="18" charset="0"/>
              </a:rPr>
              <a:t>In 1934, A. </a:t>
            </a:r>
            <a:r>
              <a:rPr lang="en-US" sz="2000" dirty="0" err="1">
                <a:latin typeface="Times New Roman" panose="02020603050405020304" pitchFamily="18" charset="0"/>
                <a:cs typeface="Times New Roman" panose="02020603050405020304" pitchFamily="18" charset="0"/>
              </a:rPr>
              <a:t>Moldavan</a:t>
            </a:r>
            <a:r>
              <a:rPr lang="en-US" sz="2000" dirty="0">
                <a:latin typeface="Times New Roman" panose="02020603050405020304" pitchFamily="18" charset="0"/>
                <a:cs typeface="Times New Roman" panose="02020603050405020304" pitchFamily="18" charset="0"/>
              </a:rPr>
              <a:t> reported the development of the first device that could count red blood cells automatically while in flow.</a:t>
            </a:r>
            <a:r>
              <a:rPr lang="en-US"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hlinkClick r:id="rId2" tooltip="Science (New York, N.Y.)."/>
              </a:rPr>
              <a:t>Science.</a:t>
            </a:r>
            <a:r>
              <a:rPr lang="fr-FR" sz="2000" dirty="0">
                <a:latin typeface="Times New Roman" panose="02020603050405020304" pitchFamily="18" charset="0"/>
                <a:cs typeface="Times New Roman" panose="02020603050405020304" pitchFamily="18" charset="0"/>
              </a:rPr>
              <a:t> 1934 </a:t>
            </a:r>
            <a:r>
              <a:rPr lang="fr-FR" sz="2000" dirty="0" err="1">
                <a:latin typeface="Times New Roman" panose="02020603050405020304" pitchFamily="18" charset="0"/>
                <a:cs typeface="Times New Roman" panose="02020603050405020304" pitchFamily="18" charset="0"/>
              </a:rPr>
              <a:t>Aug</a:t>
            </a:r>
            <a:r>
              <a:rPr lang="fr-FR" sz="2000" dirty="0">
                <a:latin typeface="Times New Roman" panose="02020603050405020304" pitchFamily="18" charset="0"/>
                <a:cs typeface="Times New Roman" panose="02020603050405020304" pitchFamily="18" charset="0"/>
              </a:rPr>
              <a:t> 24;80(2069):188-9 </a:t>
            </a:r>
            <a:r>
              <a:rPr lang="en-US" sz="2000" i="1" dirty="0">
                <a:latin typeface="Times New Roman" panose="02020603050405020304" pitchFamily="18" charset="0"/>
                <a:cs typeface="Times New Roman" panose="02020603050405020304" pitchFamily="18" charset="0"/>
              </a:rPr>
              <a:t>PHOTO-ELECTRIC TECHNIQUE FOR THE COUNTING OF MICROSCOPICAL CELLS)</a:t>
            </a:r>
          </a:p>
          <a:p>
            <a:pPr algn="l" rtl="0">
              <a:defRPr/>
            </a:pPr>
            <a:endParaRPr lang="en-US" sz="2000" dirty="0">
              <a:latin typeface="Times New Roman" panose="02020603050405020304" pitchFamily="18" charset="0"/>
              <a:cs typeface="Times New Roman" panose="02020603050405020304" pitchFamily="18" charset="0"/>
            </a:endParaRPr>
          </a:p>
          <a:p>
            <a:pPr algn="l" rtl="0">
              <a:defRPr/>
            </a:pPr>
            <a:r>
              <a:rPr lang="en-US" sz="2000" dirty="0">
                <a:latin typeface="Times New Roman" panose="02020603050405020304" pitchFamily="18" charset="0"/>
                <a:cs typeface="Times New Roman" panose="02020603050405020304" pitchFamily="18" charset="0"/>
              </a:rPr>
              <a:t>In 1949, Wallace Coulter filed a patent entitled, “Means for Counting Particles Suspended in a Fluid”. The patent was issued in 1953. This lead to the development of the “Model A” Coulter Counter. Today, clinical hematology laboratory instruments used to count blood cells employ the principles developed by Coulter. </a:t>
            </a:r>
          </a:p>
          <a:p>
            <a:pPr marL="0" indent="0" algn="l" rtl="0">
              <a:buNone/>
              <a:defRPr/>
            </a:pPr>
            <a:endParaRPr lang="en-US" sz="1000" dirty="0"/>
          </a:p>
        </p:txBody>
      </p:sp>
    </p:spTree>
    <p:extLst>
      <p:ext uri="{BB962C8B-B14F-4D97-AF65-F5344CB8AC3E}">
        <p14:creationId xmlns:p14="http://schemas.microsoft.com/office/powerpoint/2010/main" val="743736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High Sample Differential</a:t>
            </a:r>
          </a:p>
        </p:txBody>
      </p:sp>
      <p:sp>
        <p:nvSpPr>
          <p:cNvPr id="23555" name="Text Box 19"/>
          <p:cNvSpPr txBox="1">
            <a:spLocks noChangeArrowheads="1"/>
          </p:cNvSpPr>
          <p:nvPr/>
        </p:nvSpPr>
        <p:spPr bwMode="auto">
          <a:xfrm>
            <a:off x="2057400" y="274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Times New Roman" panose="02020603050405020304" pitchFamily="18" charset="0"/>
              </a:rPr>
              <a:t>Sheath Fluid: Outer Stream</a:t>
            </a:r>
          </a:p>
        </p:txBody>
      </p:sp>
      <p:sp>
        <p:nvSpPr>
          <p:cNvPr id="23556" name="Text Box 36"/>
          <p:cNvSpPr txBox="1">
            <a:spLocks noChangeArrowheads="1"/>
          </p:cNvSpPr>
          <p:nvPr/>
        </p:nvSpPr>
        <p:spPr bwMode="auto">
          <a:xfrm>
            <a:off x="4724400" y="1981200"/>
            <a:ext cx="4510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Times New Roman" panose="02020603050405020304" pitchFamily="18" charset="0"/>
              </a:rPr>
              <a:t>Sample: Inner Stream containing a mixed population of cells</a:t>
            </a:r>
          </a:p>
        </p:txBody>
      </p:sp>
      <p:grpSp>
        <p:nvGrpSpPr>
          <p:cNvPr id="23557" name="Group 90"/>
          <p:cNvGrpSpPr>
            <a:grpSpLocks/>
          </p:cNvGrpSpPr>
          <p:nvPr/>
        </p:nvGrpSpPr>
        <p:grpSpPr bwMode="auto">
          <a:xfrm>
            <a:off x="4495800" y="2590800"/>
            <a:ext cx="914400" cy="2362200"/>
            <a:chOff x="1920" y="1584"/>
            <a:chExt cx="576" cy="1488"/>
          </a:xfrm>
        </p:grpSpPr>
        <p:sp>
          <p:nvSpPr>
            <p:cNvPr id="23570" name="AutoShape 4"/>
            <p:cNvSpPr>
              <a:spLocks noChangeArrowheads="1"/>
            </p:cNvSpPr>
            <p:nvPr/>
          </p:nvSpPr>
          <p:spPr bwMode="auto">
            <a:xfrm>
              <a:off x="2256" y="2544"/>
              <a:ext cx="48" cy="48"/>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71" name="AutoShape 5"/>
            <p:cNvSpPr>
              <a:spLocks noChangeArrowheads="1"/>
            </p:cNvSpPr>
            <p:nvPr/>
          </p:nvSpPr>
          <p:spPr bwMode="auto">
            <a:xfrm rot="3246174">
              <a:off x="2218" y="2794"/>
              <a:ext cx="48" cy="48"/>
            </a:xfrm>
            <a:prstGeom prst="irregularSeal2">
              <a:avLst/>
            </a:prstGeom>
            <a:solidFill>
              <a:srgbClr val="FF66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72" name="Line 6"/>
            <p:cNvSpPr>
              <a:spLocks noChangeShapeType="1"/>
            </p:cNvSpPr>
            <p:nvPr/>
          </p:nvSpPr>
          <p:spPr bwMode="auto">
            <a:xfrm>
              <a:off x="1920"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73" name="Line 7"/>
            <p:cNvSpPr>
              <a:spLocks noChangeShapeType="1"/>
            </p:cNvSpPr>
            <p:nvPr/>
          </p:nvSpPr>
          <p:spPr bwMode="auto">
            <a:xfrm>
              <a:off x="1920" y="2352"/>
              <a:ext cx="192"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74" name="Line 8"/>
            <p:cNvSpPr>
              <a:spLocks noChangeShapeType="1"/>
            </p:cNvSpPr>
            <p:nvPr/>
          </p:nvSpPr>
          <p:spPr bwMode="auto">
            <a:xfrm>
              <a:off x="211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75" name="Line 12"/>
            <p:cNvSpPr>
              <a:spLocks noChangeShapeType="1"/>
            </p:cNvSpPr>
            <p:nvPr/>
          </p:nvSpPr>
          <p:spPr bwMode="auto">
            <a:xfrm>
              <a:off x="2352"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76" name="Line 13"/>
            <p:cNvSpPr>
              <a:spLocks noChangeShapeType="1"/>
            </p:cNvSpPr>
            <p:nvPr/>
          </p:nvSpPr>
          <p:spPr bwMode="auto">
            <a:xfrm>
              <a:off x="2064" y="2208"/>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77" name="Line 14"/>
            <p:cNvSpPr>
              <a:spLocks noChangeShapeType="1"/>
            </p:cNvSpPr>
            <p:nvPr/>
          </p:nvSpPr>
          <p:spPr bwMode="auto">
            <a:xfrm>
              <a:off x="2304"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78" name="AutoShape 24"/>
            <p:cNvSpPr>
              <a:spLocks noChangeArrowheads="1"/>
            </p:cNvSpPr>
            <p:nvPr/>
          </p:nvSpPr>
          <p:spPr bwMode="auto">
            <a:xfrm>
              <a:off x="2160" y="2544"/>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79" name="Line 29"/>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80" name="Line 30"/>
            <p:cNvSpPr>
              <a:spLocks noChangeShapeType="1"/>
            </p:cNvSpPr>
            <p:nvPr/>
          </p:nvSpPr>
          <p:spPr bwMode="auto">
            <a:xfrm flipH="1">
              <a:off x="2304" y="2208"/>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81" name="Line 31"/>
            <p:cNvSpPr>
              <a:spLocks noChangeShapeType="1"/>
            </p:cNvSpPr>
            <p:nvPr/>
          </p:nvSpPr>
          <p:spPr bwMode="auto">
            <a:xfrm>
              <a:off x="2160"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82" name="AutoShape 32"/>
            <p:cNvSpPr>
              <a:spLocks noChangeArrowheads="1"/>
            </p:cNvSpPr>
            <p:nvPr/>
          </p:nvSpPr>
          <p:spPr bwMode="auto">
            <a:xfrm>
              <a:off x="2160" y="2688"/>
              <a:ext cx="48" cy="48"/>
            </a:xfrm>
            <a:prstGeom prst="sun">
              <a:avLst>
                <a:gd name="adj" fmla="val 25000"/>
              </a:avLst>
            </a:prstGeom>
            <a:solidFill>
              <a:srgbClr val="008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83" name="Line 37"/>
            <p:cNvSpPr>
              <a:spLocks noChangeShapeType="1"/>
            </p:cNvSpPr>
            <p:nvPr/>
          </p:nvSpPr>
          <p:spPr bwMode="auto">
            <a:xfrm>
              <a:off x="2496" y="1584"/>
              <a:ext cx="0" cy="76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84" name="Line 38"/>
            <p:cNvSpPr>
              <a:spLocks noChangeShapeType="1"/>
            </p:cNvSpPr>
            <p:nvPr/>
          </p:nvSpPr>
          <p:spPr bwMode="auto">
            <a:xfrm flipH="1">
              <a:off x="2352" y="2352"/>
              <a:ext cx="144" cy="24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85" name="Line 39"/>
            <p:cNvSpPr>
              <a:spLocks noChangeShapeType="1"/>
            </p:cNvSpPr>
            <p:nvPr/>
          </p:nvSpPr>
          <p:spPr bwMode="auto">
            <a:xfrm>
              <a:off x="2352" y="2592"/>
              <a:ext cx="0" cy="48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586" name="AutoShape 40"/>
            <p:cNvSpPr>
              <a:spLocks noChangeArrowheads="1"/>
            </p:cNvSpPr>
            <p:nvPr/>
          </p:nvSpPr>
          <p:spPr bwMode="auto">
            <a:xfrm>
              <a:off x="2160" y="1872"/>
              <a:ext cx="48" cy="48"/>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87" name="AutoShape 41"/>
            <p:cNvSpPr>
              <a:spLocks noChangeArrowheads="1"/>
            </p:cNvSpPr>
            <p:nvPr/>
          </p:nvSpPr>
          <p:spPr bwMode="auto">
            <a:xfrm>
              <a:off x="2160" y="2256"/>
              <a:ext cx="48" cy="48"/>
            </a:xfrm>
            <a:prstGeom prst="irregularSeal2">
              <a:avLst/>
            </a:prstGeom>
            <a:solidFill>
              <a:srgbClr val="FF99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88" name="AutoShape 42"/>
            <p:cNvSpPr>
              <a:spLocks noChangeArrowheads="1"/>
            </p:cNvSpPr>
            <p:nvPr/>
          </p:nvSpPr>
          <p:spPr bwMode="auto">
            <a:xfrm>
              <a:off x="2112" y="1728"/>
              <a:ext cx="48" cy="48"/>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89" name="AutoShape 44"/>
            <p:cNvSpPr>
              <a:spLocks noChangeArrowheads="1"/>
            </p:cNvSpPr>
            <p:nvPr/>
          </p:nvSpPr>
          <p:spPr bwMode="auto">
            <a:xfrm>
              <a:off x="2256" y="1872"/>
              <a:ext cx="48" cy="48"/>
            </a:xfrm>
            <a:prstGeom prst="irregularSeal1">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0" name="AutoShape 45"/>
            <p:cNvSpPr>
              <a:spLocks noChangeArrowheads="1"/>
            </p:cNvSpPr>
            <p:nvPr/>
          </p:nvSpPr>
          <p:spPr bwMode="auto">
            <a:xfrm>
              <a:off x="2208" y="1776"/>
              <a:ext cx="48" cy="48"/>
            </a:xfrm>
            <a:prstGeom prst="irregularSeal1">
              <a:avLst/>
            </a:prstGeom>
            <a:solidFill>
              <a:srgbClr val="FFCC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1" name="AutoShape 46"/>
            <p:cNvSpPr>
              <a:spLocks noChangeArrowheads="1"/>
            </p:cNvSpPr>
            <p:nvPr/>
          </p:nvSpPr>
          <p:spPr bwMode="auto">
            <a:xfrm>
              <a:off x="2160" y="2064"/>
              <a:ext cx="48" cy="48"/>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2" name="AutoShape 47"/>
            <p:cNvSpPr>
              <a:spLocks noChangeArrowheads="1"/>
            </p:cNvSpPr>
            <p:nvPr/>
          </p:nvSpPr>
          <p:spPr bwMode="auto">
            <a:xfrm>
              <a:off x="2208" y="2400"/>
              <a:ext cx="48" cy="48"/>
            </a:xfrm>
            <a:prstGeom prst="irregularSeal2">
              <a:avLst/>
            </a:prstGeom>
            <a:solidFill>
              <a:srgbClr val="00FF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3" name="AutoShape 48"/>
            <p:cNvSpPr>
              <a:spLocks noChangeArrowheads="1"/>
            </p:cNvSpPr>
            <p:nvPr/>
          </p:nvSpPr>
          <p:spPr bwMode="auto">
            <a:xfrm>
              <a:off x="2256" y="2208"/>
              <a:ext cx="48" cy="48"/>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4" name="AutoShape 49"/>
            <p:cNvSpPr>
              <a:spLocks noChangeArrowheads="1"/>
            </p:cNvSpPr>
            <p:nvPr/>
          </p:nvSpPr>
          <p:spPr bwMode="auto">
            <a:xfrm>
              <a:off x="2112" y="1968"/>
              <a:ext cx="48" cy="48"/>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5" name="AutoShape 50"/>
            <p:cNvSpPr>
              <a:spLocks noChangeArrowheads="1"/>
            </p:cNvSpPr>
            <p:nvPr/>
          </p:nvSpPr>
          <p:spPr bwMode="auto">
            <a:xfrm>
              <a:off x="2256" y="2112"/>
              <a:ext cx="48" cy="48"/>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6" name="AutoShape 51"/>
            <p:cNvSpPr>
              <a:spLocks noChangeArrowheads="1"/>
            </p:cNvSpPr>
            <p:nvPr/>
          </p:nvSpPr>
          <p:spPr bwMode="auto">
            <a:xfrm>
              <a:off x="2208" y="1680"/>
              <a:ext cx="48" cy="48"/>
            </a:xfrm>
            <a:prstGeom prst="sun">
              <a:avLst>
                <a:gd name="adj" fmla="val 25000"/>
              </a:avLst>
            </a:prstGeom>
            <a:solidFill>
              <a:srgbClr val="80008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7" name="AutoShape 52"/>
            <p:cNvSpPr>
              <a:spLocks noChangeArrowheads="1"/>
            </p:cNvSpPr>
            <p:nvPr/>
          </p:nvSpPr>
          <p:spPr bwMode="auto">
            <a:xfrm>
              <a:off x="2112" y="2160"/>
              <a:ext cx="48" cy="48"/>
            </a:xfrm>
            <a:prstGeom prst="sun">
              <a:avLst>
                <a:gd name="adj" fmla="val 25000"/>
              </a:avLst>
            </a:prstGeom>
            <a:solidFill>
              <a:srgbClr val="3399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8" name="AutoShape 53"/>
            <p:cNvSpPr>
              <a:spLocks noChangeArrowheads="1"/>
            </p:cNvSpPr>
            <p:nvPr/>
          </p:nvSpPr>
          <p:spPr bwMode="auto">
            <a:xfrm>
              <a:off x="2208" y="1968"/>
              <a:ext cx="48" cy="48"/>
            </a:xfrm>
            <a:prstGeom prst="sun">
              <a:avLst>
                <a:gd name="adj" fmla="val 25000"/>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99" name="AutoShape 54"/>
            <p:cNvSpPr>
              <a:spLocks noChangeArrowheads="1"/>
            </p:cNvSpPr>
            <p:nvPr/>
          </p:nvSpPr>
          <p:spPr bwMode="auto">
            <a:xfrm>
              <a:off x="2208" y="2304"/>
              <a:ext cx="48" cy="48"/>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600" name="Line 56"/>
            <p:cNvSpPr>
              <a:spLocks noChangeShapeType="1"/>
            </p:cNvSpPr>
            <p:nvPr/>
          </p:nvSpPr>
          <p:spPr bwMode="auto">
            <a:xfrm>
              <a:off x="2064" y="158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23558" name="Line 104"/>
          <p:cNvSpPr>
            <a:spLocks noChangeShapeType="1"/>
          </p:cNvSpPr>
          <p:nvPr/>
        </p:nvSpPr>
        <p:spPr bwMode="auto">
          <a:xfrm>
            <a:off x="49530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3559" name="Line 105"/>
          <p:cNvSpPr>
            <a:spLocks noChangeShapeType="1"/>
          </p:cNvSpPr>
          <p:nvPr/>
        </p:nvSpPr>
        <p:spPr bwMode="auto">
          <a:xfrm>
            <a:off x="3505200" y="31242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3560" name="Text Box 106"/>
          <p:cNvSpPr txBox="1">
            <a:spLocks noChangeArrowheads="1"/>
          </p:cNvSpPr>
          <p:nvPr/>
        </p:nvSpPr>
        <p:spPr bwMode="auto">
          <a:xfrm>
            <a:off x="2667000" y="4419600"/>
            <a:ext cx="1138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Times New Roman" panose="02020603050405020304" pitchFamily="18" charset="0"/>
              </a:rPr>
              <a:t>Sensing Area</a:t>
            </a:r>
          </a:p>
        </p:txBody>
      </p:sp>
      <p:sp>
        <p:nvSpPr>
          <p:cNvPr id="23561" name="Line 107"/>
          <p:cNvSpPr>
            <a:spLocks noChangeShapeType="1"/>
          </p:cNvSpPr>
          <p:nvPr/>
        </p:nvSpPr>
        <p:spPr bwMode="auto">
          <a:xfrm>
            <a:off x="3810000" y="457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3562" name="TextBox 51"/>
          <p:cNvSpPr txBox="1">
            <a:spLocks noChangeArrowheads="1"/>
          </p:cNvSpPr>
          <p:nvPr/>
        </p:nvSpPr>
        <p:spPr bwMode="auto">
          <a:xfrm flipH="1">
            <a:off x="5486400" y="4419601"/>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dirty="0">
                <a:solidFill>
                  <a:srgbClr val="FF0066"/>
                </a:solidFill>
                <a:latin typeface="Times New Roman" panose="02020603050405020304" pitchFamily="18" charset="0"/>
                <a:cs typeface="Times New Roman" panose="02020603050405020304" pitchFamily="18" charset="0"/>
              </a:rPr>
              <a:t>Cells no longer in single file results is high CV’s</a:t>
            </a:r>
          </a:p>
          <a:p>
            <a:pPr>
              <a:spcBef>
                <a:spcPct val="0"/>
              </a:spcBef>
              <a:buClrTx/>
              <a:buSzTx/>
              <a:buFontTx/>
              <a:buNone/>
            </a:pPr>
            <a:r>
              <a:rPr lang="en-US" altLang="en-US" sz="1400" dirty="0">
                <a:solidFill>
                  <a:srgbClr val="FF0066"/>
                </a:solidFill>
                <a:latin typeface="Times New Roman" panose="02020603050405020304" pitchFamily="18" charset="0"/>
                <a:cs typeface="Times New Roman" panose="02020603050405020304" pitchFamily="18" charset="0"/>
              </a:rPr>
              <a:t>(</a:t>
            </a:r>
            <a:r>
              <a:rPr lang="en-US" altLang="en-US" sz="1200" dirty="0">
                <a:solidFill>
                  <a:srgbClr val="FF0066"/>
                </a:solidFill>
                <a:latin typeface="Times New Roman" panose="02020603050405020304" pitchFamily="18" charset="0"/>
                <a:cs typeface="Times New Roman" panose="02020603050405020304" pitchFamily="18" charset="0"/>
              </a:rPr>
              <a:t>Acceptable for qualitative measurements such as </a:t>
            </a:r>
            <a:r>
              <a:rPr lang="en-US" altLang="en-US" sz="1200" dirty="0" err="1">
                <a:solidFill>
                  <a:srgbClr val="FF0066"/>
                </a:solidFill>
                <a:latin typeface="Times New Roman" panose="02020603050405020304" pitchFamily="18" charset="0"/>
                <a:cs typeface="Times New Roman" panose="02020603050405020304" pitchFamily="18" charset="0"/>
              </a:rPr>
              <a:t>immunophenotyping</a:t>
            </a:r>
            <a:r>
              <a:rPr lang="en-US" altLang="en-US" sz="1200" dirty="0">
                <a:solidFill>
                  <a:srgbClr val="FF0066"/>
                </a:solidFill>
                <a:latin typeface="Times New Roman" panose="02020603050405020304" pitchFamily="18" charset="0"/>
                <a:cs typeface="Times New Roman" panose="02020603050405020304" pitchFamily="18" charset="0"/>
              </a:rPr>
              <a:t>.)</a:t>
            </a:r>
          </a:p>
        </p:txBody>
      </p:sp>
      <p:sp>
        <p:nvSpPr>
          <p:cNvPr id="23563" name="AutoShape 54"/>
          <p:cNvSpPr>
            <a:spLocks noChangeArrowheads="1"/>
          </p:cNvSpPr>
          <p:nvPr/>
        </p:nvSpPr>
        <p:spPr bwMode="auto">
          <a:xfrm>
            <a:off x="5029200" y="4419600"/>
            <a:ext cx="76200" cy="76200"/>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64" name="AutoShape 54"/>
          <p:cNvSpPr>
            <a:spLocks noChangeArrowheads="1"/>
          </p:cNvSpPr>
          <p:nvPr/>
        </p:nvSpPr>
        <p:spPr bwMode="auto">
          <a:xfrm>
            <a:off x="4953000" y="4191000"/>
            <a:ext cx="76200" cy="76200"/>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65" name="AutoShape 50"/>
          <p:cNvSpPr>
            <a:spLocks noChangeArrowheads="1"/>
          </p:cNvSpPr>
          <p:nvPr/>
        </p:nvSpPr>
        <p:spPr bwMode="auto">
          <a:xfrm>
            <a:off x="5029200" y="4267200"/>
            <a:ext cx="76200" cy="76200"/>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66" name="AutoShape 48"/>
          <p:cNvSpPr>
            <a:spLocks noChangeArrowheads="1"/>
          </p:cNvSpPr>
          <p:nvPr/>
        </p:nvSpPr>
        <p:spPr bwMode="auto">
          <a:xfrm>
            <a:off x="4953000" y="4343400"/>
            <a:ext cx="76200" cy="76200"/>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67" name="AutoShape 54"/>
          <p:cNvSpPr>
            <a:spLocks noChangeArrowheads="1"/>
          </p:cNvSpPr>
          <p:nvPr/>
        </p:nvSpPr>
        <p:spPr bwMode="auto">
          <a:xfrm>
            <a:off x="4876800" y="4648200"/>
            <a:ext cx="76200" cy="76200"/>
          </a:xfrm>
          <a:prstGeom prst="sun">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68" name="AutoShape 50"/>
          <p:cNvSpPr>
            <a:spLocks noChangeArrowheads="1"/>
          </p:cNvSpPr>
          <p:nvPr/>
        </p:nvSpPr>
        <p:spPr bwMode="auto">
          <a:xfrm>
            <a:off x="4953000" y="4648200"/>
            <a:ext cx="76200" cy="76200"/>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3569" name="AutoShape 48"/>
          <p:cNvSpPr>
            <a:spLocks noChangeArrowheads="1"/>
          </p:cNvSpPr>
          <p:nvPr/>
        </p:nvSpPr>
        <p:spPr bwMode="auto">
          <a:xfrm>
            <a:off x="4953000" y="4800600"/>
            <a:ext cx="76200" cy="76200"/>
          </a:xfrm>
          <a:prstGeom prst="irregularSeal2">
            <a:avLst/>
          </a:prstGeom>
          <a:solidFill>
            <a:srgbClr val="33CCCC"/>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006967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0"/>
            <a:ext cx="10515600" cy="1325563"/>
          </a:xfrm>
        </p:spPr>
        <p:txBody>
          <a:bodyPr/>
          <a:lstStyle/>
          <a:p>
            <a:pPr algn="ctr" eaLnBrk="1" hangingPunct="1">
              <a:defRPr/>
            </a:pPr>
            <a:r>
              <a:rPr lang="en-US" dirty="0" smtClean="0">
                <a:solidFill>
                  <a:srgbClr val="FF0066"/>
                </a:solidFill>
                <a:latin typeface="Times New Roman" panose="02020603050405020304" pitchFamily="18" charset="0"/>
              </a:rPr>
              <a:t>Optics</a:t>
            </a:r>
          </a:p>
        </p:txBody>
      </p:sp>
      <p:sp>
        <p:nvSpPr>
          <p:cNvPr id="10243" name="Rectangle 3"/>
          <p:cNvSpPr>
            <a:spLocks noGrp="1" noChangeArrowheads="1"/>
          </p:cNvSpPr>
          <p:nvPr>
            <p:ph type="body" idx="1"/>
          </p:nvPr>
        </p:nvSpPr>
        <p:spPr>
          <a:xfrm>
            <a:off x="979868" y="1052892"/>
            <a:ext cx="10515600" cy="5805108"/>
          </a:xfrm>
        </p:spPr>
        <p:txBody>
          <a:bodyPr>
            <a:noAutofit/>
          </a:bodyPr>
          <a:lstStyle/>
          <a:p>
            <a:pPr algn="l" rtl="0" eaLnBrk="1" hangingPunct="1">
              <a:lnSpc>
                <a:spcPct val="80000"/>
              </a:lnSpc>
              <a:defRPr/>
            </a:pPr>
            <a:endParaRPr lang="en-US" sz="2000" dirty="0" smtClean="0"/>
          </a:p>
          <a:p>
            <a:pPr algn="l" rtl="0" eaLnBrk="1" hangingPunct="1">
              <a:lnSpc>
                <a:spcPct val="80000"/>
              </a:lnSpc>
              <a:defRPr/>
            </a:pPr>
            <a:endParaRPr lang="en-US" sz="2000" dirty="0"/>
          </a:p>
          <a:p>
            <a:pPr algn="l" rtl="0" eaLnBrk="1" hangingPunct="1">
              <a:lnSpc>
                <a:spcPct val="80000"/>
              </a:lnSpc>
              <a:defRPr/>
            </a:pPr>
            <a:r>
              <a:rPr lang="en-US" dirty="0" smtClean="0">
                <a:latin typeface="Times New Roman" panose="02020603050405020304" pitchFamily="18" charset="0"/>
                <a:cs typeface="+mj-cs"/>
              </a:rPr>
              <a:t>Flow </a:t>
            </a:r>
            <a:r>
              <a:rPr lang="en-US" dirty="0">
                <a:latin typeface="Times New Roman" panose="02020603050405020304" pitchFamily="18" charset="0"/>
                <a:cs typeface="+mj-cs"/>
              </a:rPr>
              <a:t>Cytometers use </a:t>
            </a:r>
            <a:r>
              <a:rPr lang="en-US" dirty="0">
                <a:solidFill>
                  <a:srgbClr val="FF0000"/>
                </a:solidFill>
                <a:latin typeface="Times New Roman" panose="02020603050405020304" pitchFamily="18" charset="0"/>
                <a:cs typeface="+mj-cs"/>
              </a:rPr>
              <a:t>light beams </a:t>
            </a:r>
            <a:r>
              <a:rPr lang="en-US" dirty="0">
                <a:latin typeface="Times New Roman" panose="02020603050405020304" pitchFamily="18" charset="0"/>
                <a:cs typeface="+mj-cs"/>
              </a:rPr>
              <a:t>to measure properties of cells. </a:t>
            </a:r>
          </a:p>
          <a:p>
            <a:pPr marL="0" indent="0" algn="l" rtl="0" eaLnBrk="1" hangingPunct="1">
              <a:lnSpc>
                <a:spcPct val="80000"/>
              </a:lnSpc>
              <a:buNone/>
              <a:defRPr/>
            </a:pPr>
            <a:endParaRPr lang="en-US" dirty="0">
              <a:latin typeface="Times New Roman" panose="02020603050405020304" pitchFamily="18" charset="0"/>
              <a:cs typeface="+mj-cs"/>
            </a:endParaRPr>
          </a:p>
          <a:p>
            <a:pPr algn="l" rtl="0" eaLnBrk="1" hangingPunct="1">
              <a:lnSpc>
                <a:spcPct val="80000"/>
              </a:lnSpc>
              <a:defRPr/>
            </a:pPr>
            <a:r>
              <a:rPr lang="en-US" dirty="0">
                <a:latin typeface="Times New Roman" panose="02020603050405020304" pitchFamily="18" charset="0"/>
                <a:cs typeface="+mj-cs"/>
              </a:rPr>
              <a:t>Early instruments used mercury arc lamps as the light source. Today many flow cytometers have </a:t>
            </a:r>
            <a:r>
              <a:rPr lang="en-US" dirty="0">
                <a:solidFill>
                  <a:srgbClr val="FF0000"/>
                </a:solidFill>
                <a:latin typeface="Times New Roman" panose="02020603050405020304" pitchFamily="18" charset="0"/>
                <a:cs typeface="+mj-cs"/>
              </a:rPr>
              <a:t>three or more lasers of different wavelengths</a:t>
            </a:r>
            <a:r>
              <a:rPr lang="en-US" dirty="0">
                <a:latin typeface="Times New Roman" panose="02020603050405020304" pitchFamily="18" charset="0"/>
                <a:cs typeface="+mj-cs"/>
              </a:rPr>
              <a:t>. This provides for multiple fluorescent measurements simultaneously. </a:t>
            </a:r>
          </a:p>
          <a:p>
            <a:pPr marL="0" indent="0" algn="l" rtl="0" eaLnBrk="1" hangingPunct="1">
              <a:lnSpc>
                <a:spcPct val="80000"/>
              </a:lnSpc>
              <a:buNone/>
              <a:defRPr/>
            </a:pPr>
            <a:endParaRPr lang="en-US" dirty="0">
              <a:latin typeface="Times New Roman" panose="02020603050405020304" pitchFamily="18" charset="0"/>
              <a:cs typeface="+mj-cs"/>
            </a:endParaRPr>
          </a:p>
          <a:p>
            <a:pPr algn="l" rtl="0" eaLnBrk="1" hangingPunct="1">
              <a:lnSpc>
                <a:spcPct val="80000"/>
              </a:lnSpc>
              <a:defRPr/>
            </a:pPr>
            <a:r>
              <a:rPr lang="en-US" dirty="0">
                <a:latin typeface="Times New Roman" panose="02020603050405020304" pitchFamily="18" charset="0"/>
                <a:cs typeface="+mj-cs"/>
              </a:rPr>
              <a:t>Fluorescent light emits at a </a:t>
            </a:r>
            <a:r>
              <a:rPr lang="en-US" dirty="0">
                <a:solidFill>
                  <a:srgbClr val="FF0000"/>
                </a:solidFill>
                <a:latin typeface="Times New Roman" panose="02020603050405020304" pitchFamily="18" charset="0"/>
                <a:cs typeface="+mj-cs"/>
              </a:rPr>
              <a:t>longer wavelength</a:t>
            </a:r>
            <a:r>
              <a:rPr lang="en-US" dirty="0">
                <a:latin typeface="Times New Roman" panose="02020603050405020304" pitchFamily="18" charset="0"/>
                <a:cs typeface="+mj-cs"/>
              </a:rPr>
              <a:t> than that of the excitation light. </a:t>
            </a:r>
            <a:endParaRPr lang="en-US" dirty="0" smtClean="0">
              <a:latin typeface="Times New Roman" panose="02020603050405020304" pitchFamily="18" charset="0"/>
              <a:cs typeface="+mj-cs"/>
            </a:endParaRPr>
          </a:p>
          <a:p>
            <a:pPr algn="l" rtl="0" eaLnBrk="1" hangingPunct="1">
              <a:lnSpc>
                <a:spcPct val="80000"/>
              </a:lnSpc>
              <a:defRPr/>
            </a:pPr>
            <a:r>
              <a:rPr lang="en-US" dirty="0" smtClean="0">
                <a:latin typeface="Times New Roman" panose="02020603050405020304" pitchFamily="18" charset="0"/>
                <a:cs typeface="+mj-cs"/>
              </a:rPr>
              <a:t>The </a:t>
            </a:r>
            <a:r>
              <a:rPr lang="en-US" dirty="0">
                <a:solidFill>
                  <a:srgbClr val="FF0000"/>
                </a:solidFill>
                <a:latin typeface="Times New Roman" panose="02020603050405020304" pitchFamily="18" charset="0"/>
                <a:cs typeface="+mj-cs"/>
              </a:rPr>
              <a:t>amount of light </a:t>
            </a:r>
            <a:r>
              <a:rPr lang="en-US" dirty="0">
                <a:latin typeface="Times New Roman" panose="02020603050405020304" pitchFamily="18" charset="0"/>
                <a:cs typeface="+mj-cs"/>
              </a:rPr>
              <a:t>that is scattered by the cell or particle gives information relative to it’s </a:t>
            </a:r>
            <a:r>
              <a:rPr lang="en-US" dirty="0">
                <a:solidFill>
                  <a:srgbClr val="FF0000"/>
                </a:solidFill>
                <a:latin typeface="Times New Roman" panose="02020603050405020304" pitchFamily="18" charset="0"/>
                <a:cs typeface="+mj-cs"/>
              </a:rPr>
              <a:t>size and internal structures</a:t>
            </a:r>
            <a:r>
              <a:rPr lang="en-US" dirty="0">
                <a:latin typeface="Times New Roman" panose="02020603050405020304" pitchFamily="18" charset="0"/>
                <a:cs typeface="+mj-cs"/>
              </a:rPr>
              <a:t>. </a:t>
            </a:r>
          </a:p>
          <a:p>
            <a:pPr algn="l" rtl="0" eaLnBrk="1" hangingPunct="1">
              <a:lnSpc>
                <a:spcPct val="80000"/>
              </a:lnSpc>
              <a:defRPr/>
            </a:pPr>
            <a:endParaRPr lang="en-US" dirty="0">
              <a:latin typeface="Times New Roman" panose="02020603050405020304" pitchFamily="18" charset="0"/>
              <a:cs typeface="+mj-cs"/>
            </a:endParaRPr>
          </a:p>
        </p:txBody>
      </p:sp>
    </p:spTree>
    <p:extLst>
      <p:ext uri="{BB962C8B-B14F-4D97-AF65-F5344CB8AC3E}">
        <p14:creationId xmlns:p14="http://schemas.microsoft.com/office/powerpoint/2010/main" val="899849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6" y="164250"/>
            <a:ext cx="11513712" cy="6558521"/>
          </a:xfrm>
        </p:spPr>
        <p:txBody>
          <a:bodyPr>
            <a:normAutofit lnSpcReduction="10000"/>
          </a:bodyPr>
          <a:lstStyle/>
          <a:p>
            <a:pPr algn="l" rtl="0">
              <a:lnSpc>
                <a:spcPct val="80000"/>
              </a:lnSpc>
              <a:defRPr/>
            </a:pPr>
            <a:r>
              <a:rPr lang="en-US" dirty="0">
                <a:solidFill>
                  <a:srgbClr val="FF0000"/>
                </a:solidFill>
                <a:latin typeface="Times New Roman" panose="02020603050405020304" pitchFamily="18" charset="0"/>
              </a:rPr>
              <a:t>The fluorescence of specific markers conjugated to fluorescent dyes is distinguished by light detectors called photomultipliers tubes. </a:t>
            </a:r>
            <a:endParaRPr lang="en-US" dirty="0" smtClean="0">
              <a:solidFill>
                <a:srgbClr val="FF0000"/>
              </a:solidFill>
              <a:latin typeface="Times New Roman" panose="02020603050405020304" pitchFamily="18" charset="0"/>
            </a:endParaRPr>
          </a:p>
          <a:p>
            <a:pPr algn="l" rtl="0">
              <a:lnSpc>
                <a:spcPct val="80000"/>
              </a:lnSpc>
              <a:defRPr/>
            </a:pPr>
            <a:endParaRPr lang="en-US" dirty="0">
              <a:latin typeface="Times New Roman" panose="02020603050405020304" pitchFamily="18" charset="0"/>
            </a:endParaRPr>
          </a:p>
          <a:p>
            <a:pPr algn="l" rtl="0">
              <a:lnSpc>
                <a:spcPct val="80000"/>
              </a:lnSpc>
              <a:defRPr/>
            </a:pPr>
            <a:r>
              <a:rPr lang="en-US" dirty="0" smtClean="0">
                <a:solidFill>
                  <a:srgbClr val="002060"/>
                </a:solidFill>
                <a:latin typeface="Times New Roman" panose="02020603050405020304" pitchFamily="18" charset="0"/>
              </a:rPr>
              <a:t>These </a:t>
            </a:r>
            <a:r>
              <a:rPr lang="en-US" dirty="0">
                <a:solidFill>
                  <a:srgbClr val="002060"/>
                </a:solidFill>
                <a:latin typeface="Times New Roman" panose="02020603050405020304" pitchFamily="18" charset="0"/>
              </a:rPr>
              <a:t>tubes are used to amplify the weak light signal from a fluorescent marker. </a:t>
            </a:r>
            <a:endParaRPr lang="en-US" dirty="0" smtClean="0">
              <a:solidFill>
                <a:srgbClr val="002060"/>
              </a:solidFill>
              <a:latin typeface="Times New Roman" panose="02020603050405020304" pitchFamily="18" charset="0"/>
            </a:endParaRPr>
          </a:p>
          <a:p>
            <a:pPr marL="0" indent="0" algn="l" rtl="0">
              <a:lnSpc>
                <a:spcPct val="80000"/>
              </a:lnSpc>
              <a:buNone/>
              <a:defRPr/>
            </a:pPr>
            <a:endParaRPr lang="en-US" dirty="0">
              <a:latin typeface="Times New Roman" panose="02020603050405020304" pitchFamily="18" charset="0"/>
            </a:endParaRPr>
          </a:p>
          <a:p>
            <a:pPr algn="l" rtl="0">
              <a:lnSpc>
                <a:spcPct val="80000"/>
              </a:lnSpc>
              <a:defRPr/>
            </a:pPr>
            <a:endParaRPr lang="en-US" dirty="0">
              <a:latin typeface="Times New Roman" panose="02020603050405020304" pitchFamily="18" charset="0"/>
            </a:endParaRPr>
          </a:p>
          <a:p>
            <a:pPr algn="l" rtl="0">
              <a:lnSpc>
                <a:spcPct val="80000"/>
              </a:lnSpc>
              <a:defRPr/>
            </a:pPr>
            <a:r>
              <a:rPr lang="en-US" dirty="0">
                <a:solidFill>
                  <a:srgbClr val="00B050"/>
                </a:solidFill>
                <a:latin typeface="Times New Roman" panose="02020603050405020304" pitchFamily="18" charset="0"/>
              </a:rPr>
              <a:t>Several optical filters are precisely arranged in front of each photomultiplier tube (PMT) to direct the desired wavelength of light to the detector</a:t>
            </a:r>
            <a:r>
              <a:rPr lang="en-US" dirty="0">
                <a:latin typeface="Times New Roman" panose="02020603050405020304" pitchFamily="18" charset="0"/>
              </a:rPr>
              <a:t>. </a:t>
            </a:r>
            <a:endParaRPr lang="en-US" dirty="0" smtClean="0">
              <a:latin typeface="Times New Roman" panose="02020603050405020304" pitchFamily="18" charset="0"/>
            </a:endParaRPr>
          </a:p>
          <a:p>
            <a:pPr algn="l" rtl="0">
              <a:lnSpc>
                <a:spcPct val="80000"/>
              </a:lnSpc>
              <a:defRPr/>
            </a:pPr>
            <a:endParaRPr lang="en-US" dirty="0">
              <a:latin typeface="Times New Roman" panose="02020603050405020304" pitchFamily="18" charset="0"/>
            </a:endParaRPr>
          </a:p>
          <a:p>
            <a:pPr algn="l" rtl="0">
              <a:lnSpc>
                <a:spcPct val="80000"/>
              </a:lnSpc>
              <a:defRPr/>
            </a:pPr>
            <a:r>
              <a:rPr lang="en-US" dirty="0" smtClean="0">
                <a:solidFill>
                  <a:srgbClr val="7030A0"/>
                </a:solidFill>
                <a:latin typeface="Times New Roman" panose="02020603050405020304" pitchFamily="18" charset="0"/>
              </a:rPr>
              <a:t>Photodiodes </a:t>
            </a:r>
            <a:r>
              <a:rPr lang="en-US" dirty="0">
                <a:solidFill>
                  <a:srgbClr val="7030A0"/>
                </a:solidFill>
                <a:latin typeface="Times New Roman" panose="02020603050405020304" pitchFamily="18" charset="0"/>
              </a:rPr>
              <a:t>are commonly used for strong signals, such as forward light scatter</a:t>
            </a:r>
            <a:r>
              <a:rPr lang="en-US" dirty="0" smtClean="0">
                <a:solidFill>
                  <a:srgbClr val="7030A0"/>
                </a:solidFill>
                <a:latin typeface="Times New Roman" panose="02020603050405020304" pitchFamily="18" charset="0"/>
              </a:rPr>
              <a:t>.</a:t>
            </a:r>
          </a:p>
          <a:p>
            <a:pPr algn="l" rtl="0">
              <a:lnSpc>
                <a:spcPct val="80000"/>
              </a:lnSpc>
              <a:defRPr/>
            </a:pPr>
            <a:r>
              <a:rPr lang="en-US" dirty="0" smtClean="0">
                <a:solidFill>
                  <a:srgbClr val="7030A0"/>
                </a:solidFill>
                <a:latin typeface="Times New Roman" panose="02020603050405020304" pitchFamily="18" charset="0"/>
              </a:rPr>
              <a:t> </a:t>
            </a:r>
            <a:r>
              <a:rPr lang="en-US" dirty="0">
                <a:solidFill>
                  <a:srgbClr val="7030A0"/>
                </a:solidFill>
                <a:latin typeface="Times New Roman" panose="02020603050405020304" pitchFamily="18" charset="0"/>
              </a:rPr>
              <a:t>Some instruments use forward light scatter PMTs for analysis of bacteria and nanoparticles</a:t>
            </a:r>
            <a:r>
              <a:rPr lang="en-US" dirty="0" smtClean="0">
                <a:solidFill>
                  <a:srgbClr val="7030A0"/>
                </a:solidFill>
                <a:latin typeface="Times New Roman" panose="02020603050405020304" pitchFamily="18" charset="0"/>
              </a:rPr>
              <a:t>.</a:t>
            </a:r>
          </a:p>
          <a:p>
            <a:pPr algn="l" rtl="0">
              <a:lnSpc>
                <a:spcPct val="80000"/>
              </a:lnSpc>
              <a:defRPr/>
            </a:pPr>
            <a:endParaRPr lang="en-US" dirty="0">
              <a:latin typeface="Times New Roman" panose="02020603050405020304" pitchFamily="18" charset="0"/>
            </a:endParaRPr>
          </a:p>
          <a:p>
            <a:pPr algn="l" rtl="0">
              <a:lnSpc>
                <a:spcPct val="80000"/>
              </a:lnSpc>
              <a:defRPr/>
            </a:pPr>
            <a:r>
              <a:rPr lang="en-US" dirty="0" smtClean="0">
                <a:latin typeface="Times New Roman" panose="02020603050405020304" pitchFamily="18" charset="0"/>
              </a:rPr>
              <a:t> </a:t>
            </a:r>
            <a:r>
              <a:rPr lang="en-US" dirty="0">
                <a:latin typeface="Times New Roman" panose="02020603050405020304" pitchFamily="18" charset="0"/>
              </a:rPr>
              <a:t>Both detectors convert light signal into an electrical signal that can be further processed and analyzed. </a:t>
            </a:r>
          </a:p>
          <a:p>
            <a:pPr algn="l" rtl="0"/>
            <a:endParaRPr lang="fa-IR" dirty="0"/>
          </a:p>
        </p:txBody>
      </p:sp>
    </p:spTree>
    <p:extLst>
      <p:ext uri="{BB962C8B-B14F-4D97-AF65-F5344CB8AC3E}">
        <p14:creationId xmlns:p14="http://schemas.microsoft.com/office/powerpoint/2010/main" val="471569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Photomultiplier Tube (PMT)</a:t>
            </a:r>
          </a:p>
        </p:txBody>
      </p:sp>
      <p:sp>
        <p:nvSpPr>
          <p:cNvPr id="102403" name="Rectangle 3"/>
          <p:cNvSpPr>
            <a:spLocks noGrp="1" noChangeArrowheads="1"/>
          </p:cNvSpPr>
          <p:nvPr>
            <p:ph type="body" idx="1"/>
          </p:nvPr>
        </p:nvSpPr>
        <p:spPr/>
        <p:txBody>
          <a:bodyPr/>
          <a:lstStyle/>
          <a:p>
            <a:pPr algn="l" rtl="0" eaLnBrk="1" hangingPunct="1">
              <a:lnSpc>
                <a:spcPct val="90000"/>
              </a:lnSpc>
              <a:defRPr/>
            </a:pPr>
            <a:r>
              <a:rPr lang="en-US" dirty="0">
                <a:latin typeface="Times New Roman" panose="02020603050405020304" pitchFamily="18" charset="0"/>
              </a:rPr>
              <a:t>Photomultiplier tubes are used for light detection of very weak signals in the ultraviolet, visible and near-infrared ranges. </a:t>
            </a:r>
          </a:p>
          <a:p>
            <a:pPr algn="l" rtl="0" eaLnBrk="1" hangingPunct="1">
              <a:lnSpc>
                <a:spcPct val="90000"/>
              </a:lnSpc>
              <a:defRPr/>
            </a:pPr>
            <a:endParaRPr lang="en-US" dirty="0">
              <a:latin typeface="Times New Roman" panose="02020603050405020304" pitchFamily="18" charset="0"/>
            </a:endParaRPr>
          </a:p>
          <a:p>
            <a:pPr algn="l" rtl="0" eaLnBrk="1" hangingPunct="1">
              <a:lnSpc>
                <a:spcPct val="90000"/>
              </a:lnSpc>
              <a:defRPr/>
            </a:pPr>
            <a:r>
              <a:rPr lang="en-US" dirty="0">
                <a:latin typeface="Times New Roman" panose="02020603050405020304" pitchFamily="18" charset="0"/>
              </a:rPr>
              <a:t>The absorption of a photon of light in the PMT results in the emission of an electron. These detectors can multiply the current produced by as much as 100 million times. </a:t>
            </a:r>
          </a:p>
          <a:p>
            <a:pPr algn="l" rtl="0" eaLnBrk="1" hangingPunct="1">
              <a:lnSpc>
                <a:spcPct val="90000"/>
              </a:lnSpc>
              <a:buFont typeface="Wingdings" panose="05000000000000000000" pitchFamily="2" charset="2"/>
              <a:buNone/>
              <a:defRPr/>
            </a:pPr>
            <a:endParaRPr lang="en-US" dirty="0">
              <a:latin typeface="Times New Roman" panose="02020603050405020304" pitchFamily="18" charset="0"/>
            </a:endParaRPr>
          </a:p>
          <a:p>
            <a:pPr algn="l" rtl="0" eaLnBrk="1" hangingPunct="1">
              <a:lnSpc>
                <a:spcPct val="90000"/>
              </a:lnSpc>
              <a:defRPr/>
            </a:pPr>
            <a:r>
              <a:rPr lang="en-US" dirty="0">
                <a:latin typeface="Times New Roman" panose="02020603050405020304" pitchFamily="18" charset="0"/>
              </a:rPr>
              <a:t>Increased voltage can be applied to the PMT to further increase the signal</a:t>
            </a:r>
          </a:p>
          <a:p>
            <a:pPr algn="l" rtl="0" eaLnBrk="1" hangingPunct="1">
              <a:lnSpc>
                <a:spcPct val="90000"/>
              </a:lnSpc>
              <a:defRPr/>
            </a:pPr>
            <a:endParaRPr lang="en-US" dirty="0"/>
          </a:p>
          <a:p>
            <a:pPr eaLnBrk="1" hangingPunct="1">
              <a:lnSpc>
                <a:spcPct val="90000"/>
              </a:lnSpc>
              <a:buFont typeface="Wingdings" panose="05000000000000000000" pitchFamily="2" charset="2"/>
              <a:buNone/>
              <a:defRPr/>
            </a:pPr>
            <a:endParaRPr lang="en-US" dirty="0"/>
          </a:p>
        </p:txBody>
      </p:sp>
    </p:spTree>
    <p:extLst>
      <p:ext uri="{BB962C8B-B14F-4D97-AF65-F5344CB8AC3E}">
        <p14:creationId xmlns:p14="http://schemas.microsoft.com/office/powerpoint/2010/main" val="2319157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lide(fromBottom)">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03">
                                            <p:txEl>
                                              <p:pRg st="2" end="2"/>
                                            </p:txEl>
                                          </p:spTgt>
                                        </p:tgtEl>
                                        <p:attrNameLst>
                                          <p:attrName>style.visibility</p:attrName>
                                        </p:attrNameLst>
                                      </p:cBhvr>
                                      <p:to>
                                        <p:strVal val="visible"/>
                                      </p:to>
                                    </p:set>
                                    <p:animEffect transition="in" filter="slide(fromBottom)">
                                      <p:cBhvr>
                                        <p:cTn id="12" dur="500"/>
                                        <p:tgtEl>
                                          <p:spTgt spid="102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03">
                                            <p:txEl>
                                              <p:pRg st="4" end="4"/>
                                            </p:txEl>
                                          </p:spTgt>
                                        </p:tgtEl>
                                        <p:attrNameLst>
                                          <p:attrName>style.visibility</p:attrName>
                                        </p:attrNameLst>
                                      </p:cBhvr>
                                      <p:to>
                                        <p:strVal val="visible"/>
                                      </p:to>
                                    </p:set>
                                    <p:animEffect transition="in" filter="slide(fromBottom)">
                                      <p:cBhvr>
                                        <p:cTn id="17"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280159"/>
            <a:ext cx="11074757" cy="6429733"/>
          </a:xfrm>
        </p:spPr>
        <p:txBody>
          <a:bodyPr>
            <a:normAutofit lnSpcReduction="10000"/>
          </a:bodyPr>
          <a:lstStyle/>
          <a:p>
            <a:pPr algn="l" rtl="0" fontAlgn="base"/>
            <a:r>
              <a:rPr lang="en-US" b="1" dirty="0"/>
              <a:t>The flow cytometer: measurement of scattered light and fluorescence</a:t>
            </a:r>
            <a:endParaRPr lang="en-US" b="1" dirty="0">
              <a:cs typeface="+mj-cs"/>
            </a:endParaRPr>
          </a:p>
          <a:p>
            <a:pPr algn="l" rtl="0" fontAlgn="base"/>
            <a:r>
              <a:rPr lang="en-US" dirty="0">
                <a:solidFill>
                  <a:srgbClr val="FF0000"/>
                </a:solidFill>
                <a:cs typeface="+mj-cs"/>
              </a:rPr>
              <a:t>C</a:t>
            </a:r>
            <a:r>
              <a:rPr lang="en-US" dirty="0" smtClean="0">
                <a:solidFill>
                  <a:srgbClr val="FF0000"/>
                </a:solidFill>
                <a:cs typeface="+mj-cs"/>
              </a:rPr>
              <a:t>ells </a:t>
            </a:r>
            <a:r>
              <a:rPr lang="en-US" dirty="0">
                <a:solidFill>
                  <a:srgbClr val="FF0000"/>
                </a:solidFill>
                <a:cs typeface="+mj-cs"/>
              </a:rPr>
              <a:t>can </a:t>
            </a:r>
            <a:r>
              <a:rPr lang="en-US" dirty="0" smtClean="0">
                <a:solidFill>
                  <a:srgbClr val="FF0000"/>
                </a:solidFill>
                <a:cs typeface="+mj-cs"/>
              </a:rPr>
              <a:t> </a:t>
            </a:r>
            <a:r>
              <a:rPr lang="en-US" dirty="0">
                <a:solidFill>
                  <a:srgbClr val="FF0000"/>
                </a:solidFill>
                <a:cs typeface="+mj-cs"/>
              </a:rPr>
              <a:t>separated by whether they express a particular protein.</a:t>
            </a:r>
            <a:r>
              <a:rPr lang="en-US" dirty="0">
                <a:cs typeface="+mj-cs"/>
              </a:rPr>
              <a:t> </a:t>
            </a:r>
            <a:endParaRPr lang="en-US" dirty="0" smtClean="0">
              <a:cs typeface="+mj-cs"/>
            </a:endParaRPr>
          </a:p>
          <a:p>
            <a:pPr algn="l" rtl="0" fontAlgn="base"/>
            <a:r>
              <a:rPr lang="en-US" dirty="0" smtClean="0">
                <a:solidFill>
                  <a:srgbClr val="92D050"/>
                </a:solidFill>
                <a:cs typeface="+mj-cs"/>
              </a:rPr>
              <a:t>In </a:t>
            </a:r>
            <a:r>
              <a:rPr lang="en-US" dirty="0">
                <a:solidFill>
                  <a:srgbClr val="92D050"/>
                </a:solidFill>
                <a:cs typeface="+mj-cs"/>
              </a:rPr>
              <a:t>this case, a </a:t>
            </a:r>
            <a:r>
              <a:rPr lang="en-US" dirty="0" err="1">
                <a:solidFill>
                  <a:srgbClr val="92D050"/>
                </a:solidFill>
                <a:cs typeface="+mj-cs"/>
              </a:rPr>
              <a:t>fluorochrome</a:t>
            </a:r>
            <a:r>
              <a:rPr lang="en-US" dirty="0">
                <a:solidFill>
                  <a:srgbClr val="92D050"/>
                </a:solidFill>
                <a:cs typeface="+mj-cs"/>
              </a:rPr>
              <a:t> is </a:t>
            </a:r>
            <a:r>
              <a:rPr lang="en-US" dirty="0" smtClean="0">
                <a:solidFill>
                  <a:srgbClr val="92D050"/>
                </a:solidFill>
                <a:cs typeface="+mj-cs"/>
              </a:rPr>
              <a:t> </a:t>
            </a:r>
            <a:r>
              <a:rPr lang="en-US" dirty="0">
                <a:solidFill>
                  <a:srgbClr val="92D050"/>
                </a:solidFill>
                <a:cs typeface="+mj-cs"/>
              </a:rPr>
              <a:t>used to stain the protein of interest</a:t>
            </a:r>
            <a:r>
              <a:rPr lang="en-US" dirty="0" smtClean="0">
                <a:cs typeface="+mj-cs"/>
              </a:rPr>
              <a:t>.</a:t>
            </a:r>
          </a:p>
          <a:p>
            <a:pPr algn="l" rtl="0" fontAlgn="base"/>
            <a:r>
              <a:rPr lang="en-US" dirty="0" smtClean="0">
                <a:cs typeface="+mj-cs"/>
              </a:rPr>
              <a:t> </a:t>
            </a:r>
            <a:r>
              <a:rPr lang="en-US" dirty="0">
                <a:solidFill>
                  <a:srgbClr val="00B0F0"/>
                </a:solidFill>
                <a:cs typeface="+mj-cs"/>
              </a:rPr>
              <a:t>Fluorochromes used for the detection of target proteins emit light when excited by a laser with the corresponding excitation wavelength</a:t>
            </a:r>
            <a:r>
              <a:rPr lang="en-US" dirty="0">
                <a:cs typeface="+mj-cs"/>
              </a:rPr>
              <a:t>. </a:t>
            </a:r>
            <a:endParaRPr lang="en-US" dirty="0" smtClean="0">
              <a:cs typeface="+mj-cs"/>
            </a:endParaRPr>
          </a:p>
          <a:p>
            <a:pPr marL="0" indent="0" algn="l" rtl="0" fontAlgn="base">
              <a:buNone/>
            </a:pPr>
            <a:endParaRPr lang="en-US" dirty="0" smtClean="0">
              <a:cs typeface="+mj-cs"/>
            </a:endParaRPr>
          </a:p>
          <a:p>
            <a:pPr algn="l" rtl="0" fontAlgn="base"/>
            <a:r>
              <a:rPr lang="en-US" dirty="0" smtClean="0">
                <a:solidFill>
                  <a:srgbClr val="FFC000"/>
                </a:solidFill>
                <a:cs typeface="+mj-cs"/>
              </a:rPr>
              <a:t>These </a:t>
            </a:r>
            <a:r>
              <a:rPr lang="en-US" dirty="0">
                <a:solidFill>
                  <a:srgbClr val="FFC000"/>
                </a:solidFill>
                <a:cs typeface="+mj-cs"/>
              </a:rPr>
              <a:t>fluorescent stained cells or particles can be detected individually</a:t>
            </a:r>
            <a:r>
              <a:rPr lang="en-US" dirty="0" smtClean="0">
                <a:solidFill>
                  <a:srgbClr val="FFC000"/>
                </a:solidFill>
                <a:cs typeface="+mj-cs"/>
              </a:rPr>
              <a:t>.</a:t>
            </a:r>
          </a:p>
          <a:p>
            <a:pPr marL="0" indent="0" algn="l" rtl="0" fontAlgn="base">
              <a:buNone/>
            </a:pPr>
            <a:endParaRPr lang="en-US" dirty="0">
              <a:solidFill>
                <a:srgbClr val="FFC000"/>
              </a:solidFill>
              <a:cs typeface="+mj-cs"/>
            </a:endParaRPr>
          </a:p>
          <a:p>
            <a:pPr algn="l" rtl="0" fontAlgn="base"/>
            <a:r>
              <a:rPr lang="en-US" dirty="0">
                <a:solidFill>
                  <a:srgbClr val="7030A0"/>
                </a:solidFill>
                <a:cs typeface="+mj-cs"/>
              </a:rPr>
              <a:t>Forward and side scattered light and fluorescence from stained cells are split into defined wavelengths and channeled by a set of filters and mirrors within the flow cytometer</a:t>
            </a:r>
            <a:r>
              <a:rPr lang="en-US" dirty="0" smtClean="0">
                <a:solidFill>
                  <a:srgbClr val="7030A0"/>
                </a:solidFill>
                <a:cs typeface="+mj-cs"/>
              </a:rPr>
              <a:t>.</a:t>
            </a:r>
          </a:p>
          <a:p>
            <a:pPr marL="0" indent="0" algn="l" rtl="0" fontAlgn="base">
              <a:buNone/>
            </a:pPr>
            <a:endParaRPr lang="en-US" dirty="0" smtClean="0">
              <a:solidFill>
                <a:srgbClr val="7030A0"/>
              </a:solidFill>
              <a:cs typeface="+mj-cs"/>
            </a:endParaRPr>
          </a:p>
          <a:p>
            <a:pPr algn="l" rtl="0" fontAlgn="base"/>
            <a:r>
              <a:rPr lang="en-US" dirty="0" smtClean="0">
                <a:cs typeface="+mj-cs"/>
              </a:rPr>
              <a:t> </a:t>
            </a:r>
            <a:r>
              <a:rPr lang="en-US" dirty="0">
                <a:solidFill>
                  <a:srgbClr val="0070C0"/>
                </a:solidFill>
                <a:cs typeface="+mj-cs"/>
              </a:rPr>
              <a:t>The fluorescent light is filtered so that each sensor will detect fluorescence only at a specified wavelength. These sensors are called </a:t>
            </a:r>
            <a:r>
              <a:rPr lang="en-US" dirty="0" err="1">
                <a:solidFill>
                  <a:srgbClr val="0070C0"/>
                </a:solidFill>
                <a:cs typeface="+mj-cs"/>
              </a:rPr>
              <a:t>photomultiplying</a:t>
            </a:r>
            <a:r>
              <a:rPr lang="en-US" dirty="0">
                <a:solidFill>
                  <a:srgbClr val="0070C0"/>
                </a:solidFill>
                <a:cs typeface="+mj-cs"/>
              </a:rPr>
              <a:t> tubes (PMTs).</a:t>
            </a:r>
          </a:p>
          <a:p>
            <a:pPr algn="l" rtl="0"/>
            <a:endParaRPr lang="fa-IR" dirty="0">
              <a:cs typeface="+mj-cs"/>
            </a:endParaRPr>
          </a:p>
        </p:txBody>
      </p:sp>
    </p:spTree>
    <p:extLst>
      <p:ext uri="{BB962C8B-B14F-4D97-AF65-F5344CB8AC3E}">
        <p14:creationId xmlns:p14="http://schemas.microsoft.com/office/powerpoint/2010/main" val="998587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0" y="274638"/>
            <a:ext cx="7924800" cy="1173162"/>
          </a:xfr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rtl="0" eaLnBrk="1" hangingPunct="1"/>
            <a:r>
              <a:rPr lang="en-US" altLang="fa-IR" sz="3200" dirty="0"/>
              <a:t>Fluorescence And Antibodies </a:t>
            </a:r>
            <a:br>
              <a:rPr lang="en-US" altLang="fa-IR" sz="3200" dirty="0"/>
            </a:br>
            <a:r>
              <a:rPr lang="en-US" altLang="fa-IR" sz="3200" dirty="0"/>
              <a:t>To The Rescue</a:t>
            </a:r>
          </a:p>
        </p:txBody>
      </p:sp>
      <p:pic>
        <p:nvPicPr>
          <p:cNvPr id="819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1881189"/>
            <a:ext cx="8153400" cy="3532187"/>
          </a:xfrm>
          <a:noFill/>
        </p:spPr>
      </p:pic>
    </p:spTree>
    <p:extLst>
      <p:ext uri="{BB962C8B-B14F-4D97-AF65-F5344CB8AC3E}">
        <p14:creationId xmlns:p14="http://schemas.microsoft.com/office/powerpoint/2010/main" val="739890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68959" y="1669380"/>
            <a:ext cx="7160652" cy="2851105"/>
          </a:xfrm>
          <a:prstGeom prst="rect">
            <a:avLst/>
          </a:prstGeom>
        </p:spPr>
      </p:pic>
      <p:sp>
        <p:nvSpPr>
          <p:cNvPr id="5" name="Rectangle 4"/>
          <p:cNvSpPr/>
          <p:nvPr/>
        </p:nvSpPr>
        <p:spPr>
          <a:xfrm>
            <a:off x="2768958" y="4821893"/>
            <a:ext cx="7611413" cy="923330"/>
          </a:xfrm>
          <a:prstGeom prst="rect">
            <a:avLst/>
          </a:prstGeom>
        </p:spPr>
        <p:txBody>
          <a:bodyPr wrap="square">
            <a:spAutoFit/>
          </a:bodyPr>
          <a:lstStyle/>
          <a:p>
            <a:pPr algn="l"/>
            <a:r>
              <a:rPr lang="en-US" b="1" i="1" dirty="0" smtClean="0">
                <a:solidFill>
                  <a:srgbClr val="333333"/>
                </a:solidFill>
                <a:effectLst/>
                <a:latin typeface="Century Gothic" panose="020B0502020202020204" pitchFamily="34" charset="0"/>
                <a:cs typeface="+mj-cs"/>
              </a:rPr>
              <a:t>Fluorescent light is filtered so that each PMT detects a specific wavelength.</a:t>
            </a:r>
            <a:r>
              <a:rPr lang="en-US" b="0" i="1" dirty="0" smtClean="0">
                <a:solidFill>
                  <a:srgbClr val="333333"/>
                </a:solidFill>
                <a:effectLst/>
                <a:latin typeface="Century Gothic" panose="020B0502020202020204" pitchFamily="34" charset="0"/>
                <a:cs typeface="+mj-cs"/>
              </a:rPr>
              <a:t> The PMTs convert the energy of a photon into an electronic signal – a voltage</a:t>
            </a:r>
            <a:r>
              <a:rPr lang="en-US" b="0" i="1" dirty="0" smtClean="0">
                <a:solidFill>
                  <a:srgbClr val="333333"/>
                </a:solidFill>
                <a:effectLst/>
                <a:latin typeface="Century Gothic" panose="020B0502020202020204" pitchFamily="34" charset="0"/>
              </a:rPr>
              <a:t>.</a:t>
            </a:r>
            <a:endParaRPr lang="fa-IR" dirty="0"/>
          </a:p>
        </p:txBody>
      </p:sp>
    </p:spTree>
    <p:extLst>
      <p:ext uri="{BB962C8B-B14F-4D97-AF65-F5344CB8AC3E}">
        <p14:creationId xmlns:p14="http://schemas.microsoft.com/office/powerpoint/2010/main" val="2048507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265238"/>
          </a:xfr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rtl="0" eaLnBrk="1" hangingPunct="1"/>
            <a:r>
              <a:rPr lang="en-US" altLang="fa-IR" sz="4000" dirty="0"/>
              <a:t>Architecture Of A </a:t>
            </a:r>
            <a:r>
              <a:rPr lang="en-US" altLang="fa-IR" sz="4000" dirty="0" err="1"/>
              <a:t>FacsCalibur</a:t>
            </a:r>
            <a:r>
              <a:rPr lang="en-US" altLang="fa-IR" sz="4000" dirty="0"/>
              <a:t> </a:t>
            </a:r>
            <a:r>
              <a:rPr lang="en-US" altLang="fa-IR" sz="4000" dirty="0" smtClean="0"/>
              <a:t>Instrument</a:t>
            </a:r>
            <a:endParaRPr lang="en-US" altLang="fa-IR" sz="4000" dirty="0"/>
          </a:p>
        </p:txBody>
      </p:sp>
      <p:pic>
        <p:nvPicPr>
          <p:cNvPr id="1331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40014" y="1468439"/>
            <a:ext cx="7113587" cy="4657725"/>
          </a:xfrm>
          <a:noFill/>
        </p:spPr>
      </p:pic>
    </p:spTree>
    <p:extLst>
      <p:ext uri="{BB962C8B-B14F-4D97-AF65-F5344CB8AC3E}">
        <p14:creationId xmlns:p14="http://schemas.microsoft.com/office/powerpoint/2010/main" val="4178934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LASERS</a:t>
            </a:r>
          </a:p>
        </p:txBody>
      </p:sp>
      <p:sp>
        <p:nvSpPr>
          <p:cNvPr id="3" name="Content Placeholder 2"/>
          <p:cNvSpPr>
            <a:spLocks noGrp="1"/>
          </p:cNvSpPr>
          <p:nvPr>
            <p:ph idx="1"/>
          </p:nvPr>
        </p:nvSpPr>
        <p:spPr/>
        <p:txBody>
          <a:bodyPr/>
          <a:lstStyle/>
          <a:p>
            <a:pPr algn="l" rtl="0" eaLnBrk="1" hangingPunct="1">
              <a:defRPr/>
            </a:pPr>
            <a:r>
              <a:rPr lang="en-US" sz="2600" u="sng" dirty="0">
                <a:solidFill>
                  <a:srgbClr val="FF0066"/>
                </a:solidFill>
                <a:latin typeface="Times New Roman" panose="02020603050405020304" pitchFamily="18" charset="0"/>
              </a:rPr>
              <a:t>L</a:t>
            </a:r>
            <a:r>
              <a:rPr lang="en-US" sz="2600" dirty="0">
                <a:latin typeface="Times New Roman" panose="02020603050405020304" pitchFamily="18" charset="0"/>
              </a:rPr>
              <a:t>ight </a:t>
            </a:r>
            <a:r>
              <a:rPr lang="en-US" sz="2600" u="sng" dirty="0">
                <a:solidFill>
                  <a:srgbClr val="FF0066"/>
                </a:solidFill>
                <a:latin typeface="Times New Roman" panose="02020603050405020304" pitchFamily="18" charset="0"/>
              </a:rPr>
              <a:t>A</a:t>
            </a:r>
            <a:r>
              <a:rPr lang="en-US" sz="2600" dirty="0">
                <a:latin typeface="Times New Roman" panose="02020603050405020304" pitchFamily="18" charset="0"/>
              </a:rPr>
              <a:t>mplification by </a:t>
            </a:r>
            <a:r>
              <a:rPr lang="en-US" sz="2600" u="sng" dirty="0">
                <a:solidFill>
                  <a:srgbClr val="FF0066"/>
                </a:solidFill>
                <a:latin typeface="Times New Roman" panose="02020603050405020304" pitchFamily="18" charset="0"/>
              </a:rPr>
              <a:t>S</a:t>
            </a:r>
            <a:r>
              <a:rPr lang="en-US" sz="2600" dirty="0">
                <a:latin typeface="Times New Roman" panose="02020603050405020304" pitchFamily="18" charset="0"/>
              </a:rPr>
              <a:t>timulated </a:t>
            </a:r>
            <a:r>
              <a:rPr lang="en-US" sz="2600" u="sng" dirty="0">
                <a:solidFill>
                  <a:srgbClr val="FF0066"/>
                </a:solidFill>
                <a:latin typeface="Times New Roman" panose="02020603050405020304" pitchFamily="18" charset="0"/>
              </a:rPr>
              <a:t>E</a:t>
            </a:r>
            <a:r>
              <a:rPr lang="en-US" sz="2600" dirty="0">
                <a:latin typeface="Times New Roman" panose="02020603050405020304" pitchFamily="18" charset="0"/>
              </a:rPr>
              <a:t>mission of </a:t>
            </a:r>
            <a:r>
              <a:rPr lang="en-US" sz="2600" u="sng" dirty="0">
                <a:solidFill>
                  <a:srgbClr val="FF0066"/>
                </a:solidFill>
                <a:latin typeface="Times New Roman" panose="02020603050405020304" pitchFamily="18" charset="0"/>
              </a:rPr>
              <a:t>R</a:t>
            </a:r>
            <a:r>
              <a:rPr lang="en-US" sz="2600" dirty="0">
                <a:latin typeface="Times New Roman" panose="02020603050405020304" pitchFamily="18" charset="0"/>
              </a:rPr>
              <a:t>adiation</a:t>
            </a:r>
          </a:p>
          <a:p>
            <a:pPr marL="0" indent="0" algn="l" rtl="0">
              <a:buNone/>
              <a:defRPr/>
            </a:pPr>
            <a:endParaRPr lang="en-US" sz="2600" dirty="0">
              <a:latin typeface="Times New Roman" panose="02020603050405020304" pitchFamily="18" charset="0"/>
            </a:endParaRPr>
          </a:p>
          <a:p>
            <a:pPr algn="l" rtl="0" eaLnBrk="1" hangingPunct="1">
              <a:defRPr/>
            </a:pPr>
            <a:r>
              <a:rPr lang="en-US" sz="2600" dirty="0">
                <a:latin typeface="Times New Roman" panose="02020603050405020304" pitchFamily="18" charset="0"/>
              </a:rPr>
              <a:t>The laser emits light in the form of </a:t>
            </a:r>
            <a:r>
              <a:rPr lang="en-US" sz="2600" dirty="0">
                <a:solidFill>
                  <a:srgbClr val="7030A0"/>
                </a:solidFill>
                <a:latin typeface="Times New Roman" panose="02020603050405020304" pitchFamily="18" charset="0"/>
              </a:rPr>
              <a:t>electromagnetic radiation </a:t>
            </a:r>
            <a:r>
              <a:rPr lang="en-US" sz="2600" dirty="0">
                <a:latin typeface="Times New Roman" panose="02020603050405020304" pitchFamily="18" charset="0"/>
              </a:rPr>
              <a:t>at a single wavelength known as </a:t>
            </a:r>
            <a:r>
              <a:rPr lang="en-US" sz="2600" dirty="0">
                <a:solidFill>
                  <a:srgbClr val="7030A0"/>
                </a:solidFill>
                <a:latin typeface="Times New Roman" panose="02020603050405020304" pitchFamily="18" charset="0"/>
              </a:rPr>
              <a:t>monochromatic light</a:t>
            </a:r>
          </a:p>
          <a:p>
            <a:pPr marL="0" indent="0" algn="l" rtl="0">
              <a:buNone/>
              <a:defRPr/>
            </a:pPr>
            <a:endParaRPr lang="en-US" sz="2600" dirty="0">
              <a:latin typeface="Times New Roman" panose="02020603050405020304" pitchFamily="18" charset="0"/>
            </a:endParaRPr>
          </a:p>
          <a:p>
            <a:pPr algn="l" rtl="0" eaLnBrk="1" hangingPunct="1">
              <a:defRPr/>
            </a:pPr>
            <a:r>
              <a:rPr lang="en-US" sz="2600" dirty="0">
                <a:latin typeface="Times New Roman" panose="02020603050405020304" pitchFamily="18" charset="0"/>
              </a:rPr>
              <a:t>Lasers used for </a:t>
            </a:r>
            <a:r>
              <a:rPr lang="en-US" sz="2600" dirty="0" err="1" smtClean="0">
                <a:latin typeface="Times New Roman" panose="02020603050405020304" pitchFamily="18" charset="0"/>
              </a:rPr>
              <a:t>flowcytometry</a:t>
            </a:r>
            <a:r>
              <a:rPr lang="en-US" sz="2600" dirty="0" smtClean="0">
                <a:latin typeface="Times New Roman" panose="02020603050405020304" pitchFamily="18" charset="0"/>
              </a:rPr>
              <a:t> </a:t>
            </a:r>
            <a:r>
              <a:rPr lang="en-US" sz="2600" dirty="0">
                <a:latin typeface="Times New Roman" panose="02020603050405020304" pitchFamily="18" charset="0"/>
              </a:rPr>
              <a:t>range from </a:t>
            </a:r>
            <a:r>
              <a:rPr lang="en-US" sz="2600" dirty="0">
                <a:solidFill>
                  <a:srgbClr val="FF0000"/>
                </a:solidFill>
                <a:latin typeface="Times New Roman" panose="02020603050405020304" pitchFamily="18" charset="0"/>
              </a:rPr>
              <a:t>300nm to 700nm </a:t>
            </a:r>
            <a:r>
              <a:rPr lang="en-US" sz="2600" dirty="0">
                <a:latin typeface="Times New Roman" panose="02020603050405020304" pitchFamily="18" charset="0"/>
              </a:rPr>
              <a:t>excitation.</a:t>
            </a:r>
          </a:p>
          <a:p>
            <a:pPr eaLnBrk="1" hangingPunct="1">
              <a:buFont typeface="Wingdings" panose="05000000000000000000" pitchFamily="2" charset="2"/>
              <a:buNone/>
              <a:defRPr/>
            </a:pPr>
            <a:endParaRPr lang="en-US" dirty="0">
              <a:latin typeface="Times New Roman" panose="02020603050405020304" pitchFamily="18" charset="0"/>
            </a:endParaRPr>
          </a:p>
        </p:txBody>
      </p:sp>
    </p:spTree>
    <p:extLst>
      <p:ext uri="{BB962C8B-B14F-4D97-AF65-F5344CB8AC3E}">
        <p14:creationId xmlns:p14="http://schemas.microsoft.com/office/powerpoint/2010/main" val="3978398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06015" y="98738"/>
            <a:ext cx="7101625" cy="698500"/>
          </a:xfrm>
        </p:spPr>
        <p:txBody>
          <a:bodyPr/>
          <a:lstStyle/>
          <a:p>
            <a:pPr algn="ctr" eaLnBrk="1" hangingPunct="1">
              <a:defRPr/>
            </a:pPr>
            <a:r>
              <a:rPr lang="en-US" dirty="0" smtClean="0">
                <a:latin typeface="Times New Roman" panose="02020603050405020304" pitchFamily="18" charset="0"/>
              </a:rPr>
              <a:t>Colors</a:t>
            </a:r>
          </a:p>
        </p:txBody>
      </p:sp>
      <p:sp>
        <p:nvSpPr>
          <p:cNvPr id="52227" name="Rectangle 3"/>
          <p:cNvSpPr>
            <a:spLocks noGrp="1" noChangeArrowheads="1"/>
          </p:cNvSpPr>
          <p:nvPr>
            <p:ph type="body" sz="half" idx="2"/>
          </p:nvPr>
        </p:nvSpPr>
        <p:spPr>
          <a:xfrm>
            <a:off x="1446727" y="4848539"/>
            <a:ext cx="7772400" cy="1836313"/>
          </a:xfrm>
        </p:spPr>
        <p:txBody>
          <a:bodyPr>
            <a:noAutofit/>
          </a:bodyPr>
          <a:lstStyle/>
          <a:p>
            <a:pPr algn="l" rtl="0" eaLnBrk="1" hangingPunct="1">
              <a:lnSpc>
                <a:spcPct val="90000"/>
              </a:lnSpc>
              <a:defRPr/>
            </a:pPr>
            <a:r>
              <a:rPr lang="en-US" sz="1600" dirty="0">
                <a:latin typeface="Times New Roman" panose="02020603050405020304" pitchFamily="18" charset="0"/>
              </a:rPr>
              <a:t>488 nm wavelength is the most commonly used type of laser in Flow Cytometers</a:t>
            </a:r>
          </a:p>
          <a:p>
            <a:pPr algn="l" rtl="0" eaLnBrk="1" hangingPunct="1">
              <a:lnSpc>
                <a:spcPct val="90000"/>
              </a:lnSpc>
              <a:defRPr/>
            </a:pPr>
            <a:r>
              <a:rPr lang="en-US" sz="1600" dirty="0">
                <a:latin typeface="Times New Roman" panose="02020603050405020304" pitchFamily="18" charset="0"/>
              </a:rPr>
              <a:t>Many 5 laser instruments have these additional lasers</a:t>
            </a:r>
          </a:p>
          <a:p>
            <a:pPr lvl="1" algn="l" rtl="0" eaLnBrk="1" hangingPunct="1">
              <a:lnSpc>
                <a:spcPct val="90000"/>
              </a:lnSpc>
              <a:defRPr/>
            </a:pPr>
            <a:r>
              <a:rPr lang="en-US" sz="1600" dirty="0">
                <a:latin typeface="Times New Roman" panose="02020603050405020304" pitchFamily="18" charset="0"/>
              </a:rPr>
              <a:t>355 nm UV</a:t>
            </a:r>
          </a:p>
          <a:p>
            <a:pPr lvl="1" algn="l" rtl="0" eaLnBrk="1" hangingPunct="1">
              <a:lnSpc>
                <a:spcPct val="90000"/>
              </a:lnSpc>
              <a:defRPr/>
            </a:pPr>
            <a:r>
              <a:rPr lang="en-US" sz="1600" dirty="0">
                <a:latin typeface="Times New Roman" panose="02020603050405020304" pitchFamily="18" charset="0"/>
              </a:rPr>
              <a:t>405 nm Violet </a:t>
            </a:r>
          </a:p>
          <a:p>
            <a:pPr lvl="1" algn="l" rtl="0" eaLnBrk="1" hangingPunct="1">
              <a:lnSpc>
                <a:spcPct val="90000"/>
              </a:lnSpc>
              <a:defRPr/>
            </a:pPr>
            <a:r>
              <a:rPr lang="en-US" sz="1600" dirty="0">
                <a:latin typeface="Times New Roman" panose="02020603050405020304" pitchFamily="18" charset="0"/>
              </a:rPr>
              <a:t>640 nm Red</a:t>
            </a:r>
          </a:p>
          <a:p>
            <a:pPr lvl="1" algn="l" rtl="0" eaLnBrk="1" hangingPunct="1">
              <a:lnSpc>
                <a:spcPct val="90000"/>
              </a:lnSpc>
              <a:defRPr/>
            </a:pPr>
            <a:r>
              <a:rPr lang="en-US" sz="1600" dirty="0">
                <a:latin typeface="Times New Roman" panose="02020603050405020304" pitchFamily="18" charset="0"/>
              </a:rPr>
              <a:t>561 nm Yellow-Green</a:t>
            </a:r>
          </a:p>
          <a:p>
            <a:pPr algn="l" rtl="0" eaLnBrk="1" hangingPunct="1">
              <a:lnSpc>
                <a:spcPct val="90000"/>
              </a:lnSpc>
              <a:defRPr/>
            </a:pPr>
            <a:endParaRPr lang="en-US" sz="1600" dirty="0"/>
          </a:p>
        </p:txBody>
      </p:sp>
      <p:pic>
        <p:nvPicPr>
          <p:cNvPr id="26628" name="Picture 4" descr="em_spectru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94527" y="873439"/>
            <a:ext cx="6324600" cy="3975100"/>
          </a:xfrm>
        </p:spPr>
      </p:pic>
    </p:spTree>
    <p:extLst>
      <p:ext uri="{BB962C8B-B14F-4D97-AF65-F5344CB8AC3E}">
        <p14:creationId xmlns:p14="http://schemas.microsoft.com/office/powerpoint/2010/main" val="130947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2" y="233590"/>
            <a:ext cx="10515600" cy="6403974"/>
          </a:xfrm>
        </p:spPr>
        <p:txBody>
          <a:bodyPr>
            <a:normAutofit fontScale="77500" lnSpcReduction="20000"/>
          </a:bodyPr>
          <a:lstStyle/>
          <a:p>
            <a:pPr algn="l" rtl="0">
              <a:defRPr/>
            </a:pPr>
            <a:r>
              <a:rPr lang="en-US" dirty="0">
                <a:latin typeface="Times New Roman" panose="02020603050405020304" pitchFamily="18" charset="0"/>
                <a:cs typeface="Times New Roman" panose="02020603050405020304" pitchFamily="18" charset="0"/>
              </a:rPr>
              <a:t>In 1965, Mack J. </a:t>
            </a:r>
            <a:r>
              <a:rPr lang="en-US" dirty="0" err="1">
                <a:latin typeface="Times New Roman" panose="02020603050405020304" pitchFamily="18" charset="0"/>
                <a:cs typeface="Times New Roman" panose="02020603050405020304" pitchFamily="18" charset="0"/>
              </a:rPr>
              <a:t>Fulwyler</a:t>
            </a:r>
            <a:r>
              <a:rPr lang="en-US" dirty="0">
                <a:latin typeface="Times New Roman" panose="02020603050405020304" pitchFamily="18" charset="0"/>
                <a:cs typeface="Times New Roman" panose="02020603050405020304" pitchFamily="18" charset="0"/>
              </a:rPr>
              <a:t> reported the first flow </a:t>
            </a:r>
            <a:r>
              <a:rPr lang="en-US" dirty="0" err="1">
                <a:latin typeface="Times New Roman" panose="02020603050405020304" pitchFamily="18" charset="0"/>
                <a:cs typeface="Times New Roman" panose="02020603050405020304" pitchFamily="18" charset="0"/>
              </a:rPr>
              <a:t>cytometry</a:t>
            </a:r>
            <a:r>
              <a:rPr lang="en-US" dirty="0">
                <a:latin typeface="Times New Roman" panose="02020603050405020304" pitchFamily="18" charset="0"/>
                <a:cs typeface="Times New Roman" panose="02020603050405020304" pitchFamily="18" charset="0"/>
              </a:rPr>
              <a:t> instrument capable of sorting cells. He sorted cells based on their Coulter volume by using a Coulter cell sizing instrument and modifying the electrostatic ink jet droplet deflection technique developed by Richard G. Sweet. (Rev. Sci. </a:t>
            </a:r>
            <a:r>
              <a:rPr lang="en-US" dirty="0" err="1">
                <a:latin typeface="Times New Roman" panose="02020603050405020304" pitchFamily="18" charset="0"/>
                <a:cs typeface="Times New Roman" panose="02020603050405020304" pitchFamily="18" charset="0"/>
              </a:rPr>
              <a:t>Instrum</a:t>
            </a:r>
            <a:r>
              <a:rPr lang="en-US" dirty="0">
                <a:latin typeface="Times New Roman" panose="02020603050405020304" pitchFamily="18" charset="0"/>
                <a:cs typeface="Times New Roman" panose="02020603050405020304" pitchFamily="18" charset="0"/>
              </a:rPr>
              <a:t>. 36, 131 (1965); </a:t>
            </a:r>
            <a:r>
              <a:rPr lang="en-US" dirty="0">
                <a:latin typeface="Times New Roman" panose="02020603050405020304" pitchFamily="18" charset="0"/>
                <a:cs typeface="Times New Roman" panose="02020603050405020304" pitchFamily="18" charset="0"/>
                <a:hlinkClick r:id="rId2"/>
              </a:rPr>
              <a:t>http://dx.doi.org/10.1063/1.1719502</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High Frequency Recording with Electrostatically Deflected Ink Jets)</a:t>
            </a:r>
          </a:p>
          <a:p>
            <a:pPr marL="0" indent="0" algn="l" rtl="0">
              <a:buNone/>
              <a:defRPr/>
            </a:pPr>
            <a:endParaRPr lang="en-US" i="1" dirty="0">
              <a:latin typeface="Times New Roman" panose="02020603050405020304" pitchFamily="18" charset="0"/>
              <a:cs typeface="Times New Roman" panose="02020603050405020304" pitchFamily="18" charset="0"/>
            </a:endParaRPr>
          </a:p>
          <a:p>
            <a:pPr algn="l" rtl="0">
              <a:defRPr/>
            </a:pPr>
            <a:r>
              <a:rPr lang="en-US" dirty="0">
                <a:latin typeface="Times New Roman" panose="02020603050405020304" pitchFamily="18" charset="0"/>
                <a:cs typeface="Times New Roman" panose="02020603050405020304" pitchFamily="18" charset="0"/>
              </a:rPr>
              <a:t>In 1968 Wolfgang </a:t>
            </a:r>
            <a:r>
              <a:rPr lang="en-US" dirty="0" err="1">
                <a:latin typeface="Times New Roman" panose="02020603050405020304" pitchFamily="18" charset="0"/>
                <a:cs typeface="Times New Roman" panose="02020603050405020304" pitchFamily="18" charset="0"/>
              </a:rPr>
              <a:t>Göhde</a:t>
            </a:r>
            <a:r>
              <a:rPr lang="en-US" dirty="0">
                <a:latin typeface="Times New Roman" panose="02020603050405020304" pitchFamily="18" charset="0"/>
                <a:cs typeface="Times New Roman" panose="02020603050405020304" pitchFamily="18" charset="0"/>
              </a:rPr>
              <a:t> designed a fluorescence based flow cytometer (ICPII) in 1968 which was commercialized by </a:t>
            </a:r>
            <a:r>
              <a:rPr lang="en-US" dirty="0" err="1">
                <a:latin typeface="Times New Roman" panose="02020603050405020304" pitchFamily="18" charset="0"/>
                <a:cs typeface="Times New Roman" panose="02020603050405020304" pitchFamily="18" charset="0"/>
                <a:hlinkClick r:id="rId3" tooltip="Partec.com"/>
              </a:rPr>
              <a:t>Partec</a:t>
            </a:r>
            <a:r>
              <a:rPr lang="en-US" dirty="0">
                <a:latin typeface="Times New Roman" panose="02020603050405020304" pitchFamily="18" charset="0"/>
                <a:cs typeface="Times New Roman" panose="02020603050405020304" pitchFamily="18" charset="0"/>
              </a:rPr>
              <a:t> in 1969. In 2000 he turned his efforts toward developing a program to provide low cost CD4 tests for people with AIDS in Africa.</a:t>
            </a:r>
          </a:p>
          <a:p>
            <a:pPr marL="0" indent="0" algn="l" rtl="0">
              <a:buNone/>
              <a:defRPr/>
            </a:pPr>
            <a:endParaRPr lang="en-US" dirty="0">
              <a:latin typeface="Times New Roman" panose="02020603050405020304" pitchFamily="18" charset="0"/>
              <a:cs typeface="Times New Roman" panose="02020603050405020304" pitchFamily="18" charset="0"/>
            </a:endParaRPr>
          </a:p>
          <a:p>
            <a:pPr algn="l" rtl="0">
              <a:defRPr/>
            </a:pPr>
            <a:r>
              <a:rPr lang="en-US" dirty="0">
                <a:latin typeface="Times New Roman" panose="02020603050405020304" pitchFamily="18" charset="0"/>
                <a:cs typeface="Times New Roman" panose="02020603050405020304" pitchFamily="18" charset="0"/>
              </a:rPr>
              <a:t>Lou </a:t>
            </a:r>
            <a:r>
              <a:rPr lang="en-US" dirty="0" err="1">
                <a:latin typeface="Times New Roman" panose="02020603050405020304" pitchFamily="18" charset="0"/>
                <a:cs typeface="Times New Roman" panose="02020603050405020304" pitchFamily="18" charset="0"/>
              </a:rPr>
              <a:t>Kamentsky</a:t>
            </a:r>
            <a:r>
              <a:rPr lang="en-US" dirty="0">
                <a:latin typeface="Times New Roman" panose="02020603050405020304" pitchFamily="18" charset="0"/>
                <a:cs typeface="Times New Roman" panose="02020603050405020304" pitchFamily="18" charset="0"/>
              </a:rPr>
              <a:t> and Myron </a:t>
            </a:r>
            <a:r>
              <a:rPr lang="en-US" dirty="0" err="1">
                <a:latin typeface="Times New Roman" panose="02020603050405020304" pitchFamily="18" charset="0"/>
                <a:cs typeface="Times New Roman" panose="02020603050405020304" pitchFamily="18" charset="0"/>
              </a:rPr>
              <a:t>Melamed</a:t>
            </a:r>
            <a:r>
              <a:rPr lang="en-US" dirty="0">
                <a:latin typeface="Times New Roman" panose="02020603050405020304" pitchFamily="18" charset="0"/>
                <a:cs typeface="Times New Roman" panose="02020603050405020304" pitchFamily="18" charset="0"/>
              </a:rPr>
              <a:t> worked on distinguishing cancer cells from normal cells using differences in the absorption and scattering of light. </a:t>
            </a:r>
            <a:r>
              <a:rPr lang="en-US" dirty="0" err="1">
                <a:latin typeface="Times New Roman" panose="02020603050405020304" pitchFamily="18" charset="0"/>
                <a:cs typeface="Times New Roman" panose="02020603050405020304" pitchFamily="18" charset="0"/>
              </a:rPr>
              <a:t>Kamentsky</a:t>
            </a:r>
            <a:r>
              <a:rPr lang="en-US" dirty="0">
                <a:latin typeface="Times New Roman" panose="02020603050405020304" pitchFamily="18" charset="0"/>
                <a:cs typeface="Times New Roman" panose="02020603050405020304" pitchFamily="18" charset="0"/>
              </a:rPr>
              <a:t> designed the </a:t>
            </a:r>
            <a:r>
              <a:rPr lang="en-US" dirty="0">
                <a:latin typeface="Times New Roman" panose="02020603050405020304" pitchFamily="18" charset="0"/>
                <a:cs typeface="Times New Roman" panose="02020603050405020304" pitchFamily="18" charset="0"/>
                <a:hlinkClick r:id="rId4" tooltip="Hulett et al. 1973 Clin Chem"/>
              </a:rPr>
              <a:t>Rapid Cell Spectrophotometer</a:t>
            </a:r>
            <a:r>
              <a:rPr lang="en-US" dirty="0">
                <a:latin typeface="Times New Roman" panose="02020603050405020304" pitchFamily="18" charset="0"/>
                <a:cs typeface="Times New Roman" panose="02020603050405020304" pitchFamily="18" charset="0"/>
              </a:rPr>
              <a:t> (RCS), which measured nucleic acid content and cell size.</a:t>
            </a:r>
          </a:p>
          <a:p>
            <a:pPr algn="l" rtl="0">
              <a:defRPr/>
            </a:pPr>
            <a:endParaRPr lang="en-US" dirty="0">
              <a:latin typeface="Times New Roman" panose="02020603050405020304" pitchFamily="18" charset="0"/>
              <a:cs typeface="Times New Roman" panose="02020603050405020304" pitchFamily="18" charset="0"/>
            </a:endParaRPr>
          </a:p>
          <a:p>
            <a:pPr algn="l" rtl="0">
              <a:defRPr/>
            </a:pPr>
            <a:r>
              <a:rPr lang="en-US" dirty="0">
                <a:latin typeface="Times New Roman" panose="02020603050405020304" pitchFamily="18" charset="0"/>
                <a:cs typeface="Times New Roman" panose="02020603050405020304" pitchFamily="18" charset="0"/>
              </a:rPr>
              <a:t>Leonard </a:t>
            </a:r>
            <a:r>
              <a:rPr lang="en-US" dirty="0" err="1">
                <a:latin typeface="Times New Roman" panose="02020603050405020304" pitchFamily="18" charset="0"/>
                <a:cs typeface="Times New Roman" panose="02020603050405020304" pitchFamily="18" charset="0"/>
              </a:rPr>
              <a:t>Herzenberg</a:t>
            </a:r>
            <a:r>
              <a:rPr lang="en-US" dirty="0">
                <a:latin typeface="Times New Roman" panose="02020603050405020304" pitchFamily="18" charset="0"/>
                <a:cs typeface="Times New Roman" panose="02020603050405020304" pitchFamily="18" charset="0"/>
              </a:rPr>
              <a:t>, an immunologist at Stanford, used the RCS prototype realizing how useful this technology would be in cell biology, He coined the term ‘</a:t>
            </a:r>
            <a:r>
              <a:rPr lang="en-US" b="1" dirty="0">
                <a:latin typeface="Times New Roman" panose="02020603050405020304" pitchFamily="18" charset="0"/>
                <a:cs typeface="Times New Roman" panose="02020603050405020304" pitchFamily="18" charset="0"/>
              </a:rPr>
              <a:t>FACS</a:t>
            </a:r>
            <a:r>
              <a:rPr lang="en-US" dirty="0">
                <a:latin typeface="Times New Roman" panose="02020603050405020304" pitchFamily="18" charset="0"/>
                <a:cs typeface="Times New Roman" panose="02020603050405020304" pitchFamily="18" charset="0"/>
              </a:rPr>
              <a:t>’ – Fluorescence Activated Cell Sorter. Becton Dickinson (BD) owns the FACS trade name and launched the first commercial instrument, FACS-1 in the early 1970’s.</a:t>
            </a:r>
          </a:p>
          <a:p>
            <a:pPr marL="0" indent="0" algn="l" rtl="0">
              <a:buNone/>
              <a:defRPr/>
            </a:pPr>
            <a:endParaRPr lang="en-US" dirty="0">
              <a:latin typeface="Times New Roman" panose="02020603050405020304" pitchFamily="18" charset="0"/>
              <a:cs typeface="Times New Roman" panose="02020603050405020304" pitchFamily="18" charset="0"/>
            </a:endParaRPr>
          </a:p>
          <a:p>
            <a:pPr algn="l" rtl="0">
              <a:defRPr/>
            </a:pPr>
            <a:r>
              <a:rPr lang="en-US" dirty="0">
                <a:latin typeface="Times New Roman" panose="02020603050405020304" pitchFamily="18" charset="0"/>
                <a:cs typeface="Times New Roman" panose="02020603050405020304" pitchFamily="18" charset="0"/>
              </a:rPr>
              <a:t>Today, flow cytometers with 5 lasers capable of analyzing or sorting cells labeled with 18 </a:t>
            </a:r>
            <a:r>
              <a:rPr lang="en-US" dirty="0" err="1">
                <a:latin typeface="Times New Roman" panose="02020603050405020304" pitchFamily="18" charset="0"/>
                <a:cs typeface="Times New Roman" panose="02020603050405020304" pitchFamily="18" charset="0"/>
              </a:rPr>
              <a:t>fluorochromes</a:t>
            </a:r>
            <a:r>
              <a:rPr lang="en-US" dirty="0">
                <a:latin typeface="Times New Roman" panose="02020603050405020304" pitchFamily="18" charset="0"/>
                <a:cs typeface="Times New Roman" panose="02020603050405020304" pitchFamily="18" charset="0"/>
              </a:rPr>
              <a:t> is possible. Soon instruments capable of 50 parameters may be possible.</a:t>
            </a:r>
          </a:p>
          <a:p>
            <a:endParaRPr lang="en-US" dirty="0"/>
          </a:p>
        </p:txBody>
      </p:sp>
    </p:spTree>
    <p:extLst>
      <p:ext uri="{BB962C8B-B14F-4D97-AF65-F5344CB8AC3E}">
        <p14:creationId xmlns:p14="http://schemas.microsoft.com/office/powerpoint/2010/main" val="2441595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Fluorescence Detection</a:t>
            </a:r>
          </a:p>
        </p:txBody>
      </p:sp>
      <p:sp>
        <p:nvSpPr>
          <p:cNvPr id="63491" name="Rectangle 3"/>
          <p:cNvSpPr>
            <a:spLocks noGrp="1" noChangeArrowheads="1"/>
          </p:cNvSpPr>
          <p:nvPr>
            <p:ph type="body" idx="1"/>
          </p:nvPr>
        </p:nvSpPr>
        <p:spPr/>
        <p:txBody>
          <a:bodyPr/>
          <a:lstStyle/>
          <a:p>
            <a:pPr algn="l" rtl="0" eaLnBrk="1" hangingPunct="1">
              <a:lnSpc>
                <a:spcPct val="90000"/>
              </a:lnSpc>
              <a:defRPr/>
            </a:pPr>
            <a:r>
              <a:rPr lang="en-US" sz="2200" dirty="0">
                <a:solidFill>
                  <a:srgbClr val="FF0000"/>
                </a:solidFill>
                <a:latin typeface="Times New Roman" panose="02020603050405020304" pitchFamily="18" charset="0"/>
              </a:rPr>
              <a:t>Fluorochromes</a:t>
            </a:r>
            <a:r>
              <a:rPr lang="en-US" sz="2200" dirty="0">
                <a:latin typeface="Times New Roman" panose="02020603050405020304" pitchFamily="18" charset="0"/>
              </a:rPr>
              <a:t> on the </a:t>
            </a:r>
            <a:r>
              <a:rPr lang="en-US" sz="2200" dirty="0">
                <a:solidFill>
                  <a:srgbClr val="FF0000"/>
                </a:solidFill>
                <a:latin typeface="Times New Roman" panose="02020603050405020304" pitchFamily="18" charset="0"/>
              </a:rPr>
              <a:t>cell surface</a:t>
            </a:r>
            <a:r>
              <a:rPr lang="en-US" sz="2200" dirty="0">
                <a:latin typeface="Times New Roman" panose="02020603050405020304" pitchFamily="18" charset="0"/>
              </a:rPr>
              <a:t> or </a:t>
            </a:r>
            <a:r>
              <a:rPr lang="en-US" sz="2200" dirty="0">
                <a:solidFill>
                  <a:srgbClr val="FF0000"/>
                </a:solidFill>
                <a:latin typeface="Times New Roman" panose="02020603050405020304" pitchFamily="18" charset="0"/>
              </a:rPr>
              <a:t>inside the cell</a:t>
            </a:r>
            <a:r>
              <a:rPr lang="en-US" sz="2200" dirty="0">
                <a:latin typeface="Times New Roman" panose="02020603050405020304" pitchFamily="18" charset="0"/>
              </a:rPr>
              <a:t> are excited by the laser beam as the cell passes the interrogation point. </a:t>
            </a:r>
          </a:p>
          <a:p>
            <a:pPr algn="l" rtl="0" eaLnBrk="1" hangingPunct="1">
              <a:lnSpc>
                <a:spcPct val="90000"/>
              </a:lnSpc>
              <a:defRPr/>
            </a:pPr>
            <a:endParaRPr lang="en-US" sz="2200" dirty="0">
              <a:latin typeface="Times New Roman" panose="02020603050405020304" pitchFamily="18" charset="0"/>
            </a:endParaRPr>
          </a:p>
          <a:p>
            <a:pPr algn="l" rtl="0" eaLnBrk="1" hangingPunct="1">
              <a:lnSpc>
                <a:spcPct val="90000"/>
              </a:lnSpc>
              <a:defRPr/>
            </a:pPr>
            <a:r>
              <a:rPr lang="en-US" sz="2200" dirty="0">
                <a:latin typeface="Times New Roman" panose="02020603050405020304" pitchFamily="18" charset="0"/>
              </a:rPr>
              <a:t>These fluorochromes then </a:t>
            </a:r>
            <a:r>
              <a:rPr lang="en-US" sz="2200" dirty="0">
                <a:solidFill>
                  <a:srgbClr val="FF0000"/>
                </a:solidFill>
                <a:latin typeface="Times New Roman" panose="02020603050405020304" pitchFamily="18" charset="0"/>
              </a:rPr>
              <a:t>release energy</a:t>
            </a:r>
            <a:r>
              <a:rPr lang="en-US" sz="2200" dirty="0">
                <a:latin typeface="Times New Roman" panose="02020603050405020304" pitchFamily="18" charset="0"/>
              </a:rPr>
              <a:t> as they </a:t>
            </a:r>
            <a:r>
              <a:rPr lang="en-US" sz="2200" dirty="0">
                <a:solidFill>
                  <a:srgbClr val="FF0000"/>
                </a:solidFill>
                <a:latin typeface="Times New Roman" panose="02020603050405020304" pitchFamily="18" charset="0"/>
              </a:rPr>
              <a:t>leave their excited state</a:t>
            </a:r>
            <a:r>
              <a:rPr lang="en-US" sz="2200" dirty="0">
                <a:latin typeface="Times New Roman" panose="02020603050405020304" pitchFamily="18" charset="0"/>
              </a:rPr>
              <a:t>. </a:t>
            </a:r>
          </a:p>
          <a:p>
            <a:pPr algn="l" rtl="0" eaLnBrk="1" hangingPunct="1">
              <a:lnSpc>
                <a:spcPct val="90000"/>
              </a:lnSpc>
              <a:defRPr/>
            </a:pPr>
            <a:endParaRPr lang="en-US" sz="2200" dirty="0">
              <a:latin typeface="Times New Roman" panose="02020603050405020304" pitchFamily="18" charset="0"/>
            </a:endParaRPr>
          </a:p>
          <a:p>
            <a:pPr algn="l" rtl="0" eaLnBrk="1" hangingPunct="1">
              <a:lnSpc>
                <a:spcPct val="90000"/>
              </a:lnSpc>
              <a:defRPr/>
            </a:pPr>
            <a:r>
              <a:rPr lang="en-US" sz="2200" dirty="0">
                <a:latin typeface="Times New Roman" panose="02020603050405020304" pitchFamily="18" charset="0"/>
              </a:rPr>
              <a:t>The energy release is in the form of a </a:t>
            </a:r>
            <a:r>
              <a:rPr lang="en-US" sz="2200" dirty="0">
                <a:solidFill>
                  <a:srgbClr val="FF0000"/>
                </a:solidFill>
                <a:latin typeface="Times New Roman" panose="02020603050405020304" pitchFamily="18" charset="0"/>
              </a:rPr>
              <a:t>photon </a:t>
            </a:r>
            <a:r>
              <a:rPr lang="en-US" sz="2200" dirty="0">
                <a:latin typeface="Times New Roman" panose="02020603050405020304" pitchFamily="18" charset="0"/>
              </a:rPr>
              <a:t>with a specific wavelength, longer than the excitation wavelength.</a:t>
            </a:r>
          </a:p>
          <a:p>
            <a:pPr algn="l" rtl="0" eaLnBrk="1" hangingPunct="1">
              <a:lnSpc>
                <a:spcPct val="90000"/>
              </a:lnSpc>
              <a:defRPr/>
            </a:pPr>
            <a:endParaRPr lang="en-US" sz="2200" dirty="0">
              <a:latin typeface="Times New Roman" panose="02020603050405020304" pitchFamily="18" charset="0"/>
            </a:endParaRPr>
          </a:p>
          <a:p>
            <a:pPr algn="l" rtl="0" eaLnBrk="1" hangingPunct="1">
              <a:lnSpc>
                <a:spcPct val="90000"/>
              </a:lnSpc>
              <a:defRPr/>
            </a:pPr>
            <a:r>
              <a:rPr lang="en-US" sz="2200" dirty="0">
                <a:latin typeface="Times New Roman" panose="02020603050405020304" pitchFamily="18" charset="0"/>
              </a:rPr>
              <a:t>These photons of light are steered and collected by optical lens and filters at specific wavelengths. </a:t>
            </a:r>
          </a:p>
        </p:txBody>
      </p:sp>
    </p:spTree>
    <p:extLst>
      <p:ext uri="{BB962C8B-B14F-4D97-AF65-F5344CB8AC3E}">
        <p14:creationId xmlns:p14="http://schemas.microsoft.com/office/powerpoint/2010/main" val="1907345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slide(fromBottom)">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slide(fromBottom)">
                                      <p:cBhvr>
                                        <p:cTn id="12" dur="500"/>
                                        <p:tgtEl>
                                          <p:spTgt spid="63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slide(fromBottom)">
                                      <p:cBhvr>
                                        <p:cTn id="17" dur="500"/>
                                        <p:tgtEl>
                                          <p:spTgt spid="634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3491">
                                            <p:txEl>
                                              <p:pRg st="6" end="6"/>
                                            </p:txEl>
                                          </p:spTgt>
                                        </p:tgtEl>
                                        <p:attrNameLst>
                                          <p:attrName>style.visibility</p:attrName>
                                        </p:attrNameLst>
                                      </p:cBhvr>
                                      <p:to>
                                        <p:strVal val="visible"/>
                                      </p:to>
                                    </p:set>
                                    <p:animEffect transition="in" filter="slide(fromBottom)">
                                      <p:cBhvr>
                                        <p:cTn id="22"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rPr>
              <a:t>Fluorochrome Emission</a:t>
            </a:r>
            <a:endParaRPr lang="fa-IR" dirty="0">
              <a:latin typeface="Times New Roman" panose="02020603050405020304" pitchFamily="18" charset="0"/>
            </a:endParaRPr>
          </a:p>
        </p:txBody>
      </p:sp>
      <p:sp>
        <p:nvSpPr>
          <p:cNvPr id="3" name="Content Placeholder 2"/>
          <p:cNvSpPr>
            <a:spLocks noGrp="1"/>
          </p:cNvSpPr>
          <p:nvPr>
            <p:ph idx="1"/>
          </p:nvPr>
        </p:nvSpPr>
        <p:spPr>
          <a:xfrm>
            <a:off x="838200" y="1441312"/>
            <a:ext cx="10515600" cy="5416688"/>
          </a:xfrm>
        </p:spPr>
        <p:txBody>
          <a:bodyPr/>
          <a:lstStyle/>
          <a:p>
            <a:pPr algn="l" rtl="0"/>
            <a:r>
              <a:rPr lang="en-US" dirty="0">
                <a:latin typeface="Times New Roman" panose="02020603050405020304" pitchFamily="18" charset="0"/>
                <a:cs typeface="+mj-cs"/>
              </a:rPr>
              <a:t>The laser beam excites the </a:t>
            </a:r>
            <a:r>
              <a:rPr lang="en-US" dirty="0" err="1">
                <a:latin typeface="Times New Roman" panose="02020603050405020304" pitchFamily="18" charset="0"/>
                <a:cs typeface="+mj-cs"/>
              </a:rPr>
              <a:t>fluorochrome</a:t>
            </a:r>
            <a:r>
              <a:rPr lang="en-US" dirty="0">
                <a:latin typeface="Times New Roman" panose="02020603050405020304" pitchFamily="18" charset="0"/>
                <a:cs typeface="+mj-cs"/>
              </a:rPr>
              <a:t> at </a:t>
            </a:r>
            <a:r>
              <a:rPr lang="en-US" dirty="0" smtClean="0">
                <a:latin typeface="Times New Roman" panose="02020603050405020304" pitchFamily="18" charset="0"/>
                <a:cs typeface="+mj-cs"/>
              </a:rPr>
              <a:t>a specific  </a:t>
            </a:r>
            <a:r>
              <a:rPr lang="en-US" dirty="0">
                <a:latin typeface="Times New Roman" panose="02020603050405020304" pitchFamily="18" charset="0"/>
                <a:cs typeface="+mj-cs"/>
              </a:rPr>
              <a:t>wavelength (absorption) and </a:t>
            </a:r>
            <a:r>
              <a:rPr lang="en-US" dirty="0" smtClean="0">
                <a:latin typeface="Times New Roman" panose="02020603050405020304" pitchFamily="18" charset="0"/>
                <a:cs typeface="+mj-cs"/>
              </a:rPr>
              <a:t>the </a:t>
            </a:r>
            <a:r>
              <a:rPr lang="en-US" dirty="0" err="1" smtClean="0">
                <a:latin typeface="Times New Roman" panose="02020603050405020304" pitchFamily="18" charset="0"/>
                <a:cs typeface="+mj-cs"/>
              </a:rPr>
              <a:t>fluorochrome</a:t>
            </a:r>
            <a:r>
              <a:rPr lang="en-US" dirty="0" smtClean="0">
                <a:latin typeface="Times New Roman" panose="02020603050405020304" pitchFamily="18" charset="0"/>
                <a:cs typeface="+mj-cs"/>
              </a:rPr>
              <a:t> </a:t>
            </a:r>
            <a:r>
              <a:rPr lang="en-US" dirty="0">
                <a:latin typeface="Times New Roman" panose="02020603050405020304" pitchFamily="18" charset="0"/>
                <a:cs typeface="+mj-cs"/>
              </a:rPr>
              <a:t>emits light at a separate </a:t>
            </a:r>
            <a:r>
              <a:rPr lang="en-US" dirty="0" smtClean="0">
                <a:latin typeface="Times New Roman" panose="02020603050405020304" pitchFamily="18" charset="0"/>
                <a:cs typeface="+mj-cs"/>
              </a:rPr>
              <a:t>wavelength (</a:t>
            </a:r>
            <a:r>
              <a:rPr lang="en-US" dirty="0">
                <a:latin typeface="Times New Roman" panose="02020603050405020304" pitchFamily="18" charset="0"/>
                <a:cs typeface="+mj-cs"/>
              </a:rPr>
              <a:t>emission).</a:t>
            </a:r>
          </a:p>
          <a:p>
            <a:pPr algn="l" rtl="0"/>
            <a:r>
              <a:rPr lang="en-US" dirty="0">
                <a:latin typeface="Times New Roman" panose="02020603050405020304" pitchFamily="18" charset="0"/>
                <a:cs typeface="+mj-cs"/>
              </a:rPr>
              <a:t>• Note that absorption color differs from </a:t>
            </a:r>
            <a:r>
              <a:rPr lang="en-US" dirty="0" smtClean="0">
                <a:latin typeface="Times New Roman" panose="02020603050405020304" pitchFamily="18" charset="0"/>
                <a:cs typeface="+mj-cs"/>
              </a:rPr>
              <a:t>emission </a:t>
            </a:r>
            <a:r>
              <a:rPr lang="en-US" dirty="0">
                <a:latin typeface="Times New Roman" panose="02020603050405020304" pitchFamily="18" charset="0"/>
                <a:cs typeface="+mj-cs"/>
              </a:rPr>
              <a:t>color.</a:t>
            </a:r>
            <a:endParaRPr lang="fa-IR" dirty="0">
              <a:latin typeface="Times New Roman" panose="02020603050405020304" pitchFamily="18" charset="0"/>
              <a:cs typeface="+mj-cs"/>
            </a:endParaRPr>
          </a:p>
        </p:txBody>
      </p:sp>
      <p:pic>
        <p:nvPicPr>
          <p:cNvPr id="4" name="Picture 3"/>
          <p:cNvPicPr>
            <a:picLocks noChangeAspect="1"/>
          </p:cNvPicPr>
          <p:nvPr/>
        </p:nvPicPr>
        <p:blipFill>
          <a:blip r:embed="rId2"/>
          <a:stretch>
            <a:fillRect/>
          </a:stretch>
        </p:blipFill>
        <p:spPr>
          <a:xfrm>
            <a:off x="1515230" y="3265061"/>
            <a:ext cx="8304631" cy="1245728"/>
          </a:xfrm>
          <a:prstGeom prst="rect">
            <a:avLst/>
          </a:prstGeom>
        </p:spPr>
      </p:pic>
      <p:pic>
        <p:nvPicPr>
          <p:cNvPr id="5" name="Picture 4"/>
          <p:cNvPicPr>
            <a:picLocks noChangeAspect="1"/>
          </p:cNvPicPr>
          <p:nvPr/>
        </p:nvPicPr>
        <p:blipFill>
          <a:blip r:embed="rId3"/>
          <a:stretch>
            <a:fillRect/>
          </a:stretch>
        </p:blipFill>
        <p:spPr>
          <a:xfrm>
            <a:off x="1515228" y="4438666"/>
            <a:ext cx="8304631" cy="1245728"/>
          </a:xfrm>
          <a:prstGeom prst="rect">
            <a:avLst/>
          </a:prstGeom>
        </p:spPr>
      </p:pic>
      <p:pic>
        <p:nvPicPr>
          <p:cNvPr id="6" name="Picture 5"/>
          <p:cNvPicPr>
            <a:picLocks noChangeAspect="1"/>
          </p:cNvPicPr>
          <p:nvPr/>
        </p:nvPicPr>
        <p:blipFill>
          <a:blip r:embed="rId4"/>
          <a:stretch>
            <a:fillRect/>
          </a:stretch>
        </p:blipFill>
        <p:spPr>
          <a:xfrm>
            <a:off x="1515228" y="5647052"/>
            <a:ext cx="8304631" cy="1072571"/>
          </a:xfrm>
          <a:prstGeom prst="rect">
            <a:avLst/>
          </a:prstGeom>
        </p:spPr>
      </p:pic>
    </p:spTree>
    <p:extLst>
      <p:ext uri="{BB962C8B-B14F-4D97-AF65-F5344CB8AC3E}">
        <p14:creationId xmlns:p14="http://schemas.microsoft.com/office/powerpoint/2010/main" val="905844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Optical Filters</a:t>
            </a:r>
          </a:p>
        </p:txBody>
      </p:sp>
      <p:sp>
        <p:nvSpPr>
          <p:cNvPr id="40963" name="Rectangle 3"/>
          <p:cNvSpPr>
            <a:spLocks noGrp="1" noChangeArrowheads="1"/>
          </p:cNvSpPr>
          <p:nvPr>
            <p:ph type="body" idx="1"/>
          </p:nvPr>
        </p:nvSpPr>
        <p:spPr/>
        <p:txBody>
          <a:bodyPr/>
          <a:lstStyle/>
          <a:p>
            <a:pPr algn="l" rtl="0" eaLnBrk="1" hangingPunct="1">
              <a:lnSpc>
                <a:spcPct val="90000"/>
              </a:lnSpc>
              <a:defRPr/>
            </a:pPr>
            <a:r>
              <a:rPr lang="en-US" dirty="0">
                <a:latin typeface="Times New Roman" panose="02020603050405020304" pitchFamily="18" charset="0"/>
              </a:rPr>
              <a:t>Long Pass Filter</a:t>
            </a:r>
          </a:p>
          <a:p>
            <a:pPr lvl="1" algn="l" rtl="0" eaLnBrk="1" hangingPunct="1">
              <a:lnSpc>
                <a:spcPct val="90000"/>
              </a:lnSpc>
              <a:buFontTx/>
              <a:buNone/>
              <a:defRPr/>
            </a:pPr>
            <a:r>
              <a:rPr lang="en-US" dirty="0">
                <a:latin typeface="Times New Roman" panose="02020603050405020304" pitchFamily="18" charset="0"/>
              </a:rPr>
              <a:t>	</a:t>
            </a:r>
            <a:r>
              <a:rPr lang="en-US" sz="2000" b="1" dirty="0">
                <a:solidFill>
                  <a:srgbClr val="FF0066"/>
                </a:solidFill>
                <a:latin typeface="Times New Roman" panose="02020603050405020304" pitchFamily="18" charset="0"/>
              </a:rPr>
              <a:t>500LP</a:t>
            </a:r>
            <a:r>
              <a:rPr lang="en-US" sz="2000" dirty="0">
                <a:latin typeface="Times New Roman" panose="02020603050405020304" pitchFamily="18" charset="0"/>
              </a:rPr>
              <a:t>: Wavelength 500 nm and longer will pass through filter. Wavelength shorter than 500 nm will be reflected.</a:t>
            </a:r>
          </a:p>
          <a:p>
            <a:pPr lvl="1" algn="l" rtl="0" eaLnBrk="1" hangingPunct="1">
              <a:lnSpc>
                <a:spcPct val="90000"/>
              </a:lnSpc>
              <a:buFontTx/>
              <a:buNone/>
              <a:defRPr/>
            </a:pPr>
            <a:endParaRPr lang="en-US" sz="2000" dirty="0">
              <a:latin typeface="Times New Roman" panose="02020603050405020304" pitchFamily="18" charset="0"/>
            </a:endParaRPr>
          </a:p>
          <a:p>
            <a:pPr algn="l" rtl="0" eaLnBrk="1" hangingPunct="1">
              <a:lnSpc>
                <a:spcPct val="90000"/>
              </a:lnSpc>
              <a:defRPr/>
            </a:pPr>
            <a:r>
              <a:rPr lang="en-US" dirty="0">
                <a:latin typeface="Times New Roman" panose="02020603050405020304" pitchFamily="18" charset="0"/>
              </a:rPr>
              <a:t>Short Pass Filter</a:t>
            </a:r>
          </a:p>
          <a:p>
            <a:pPr lvl="1" algn="l" rtl="0" eaLnBrk="1" hangingPunct="1">
              <a:lnSpc>
                <a:spcPct val="90000"/>
              </a:lnSpc>
              <a:buFontTx/>
              <a:buNone/>
              <a:defRPr/>
            </a:pPr>
            <a:r>
              <a:rPr lang="en-US" sz="2000" dirty="0">
                <a:latin typeface="Times New Roman" panose="02020603050405020304" pitchFamily="18" charset="0"/>
              </a:rPr>
              <a:t>    </a:t>
            </a:r>
            <a:r>
              <a:rPr lang="en-US" sz="2000" b="1" dirty="0">
                <a:solidFill>
                  <a:srgbClr val="FF0066"/>
                </a:solidFill>
                <a:latin typeface="Times New Roman" panose="02020603050405020304" pitchFamily="18" charset="0"/>
              </a:rPr>
              <a:t>500SP</a:t>
            </a:r>
            <a:r>
              <a:rPr lang="en-US" sz="2000" dirty="0">
                <a:latin typeface="Times New Roman" panose="02020603050405020304" pitchFamily="18" charset="0"/>
              </a:rPr>
              <a:t>: Wavelength 500 nm or shorter will pass through filter. Wavelength greater than 500 nm will be reflected.</a:t>
            </a:r>
          </a:p>
          <a:p>
            <a:pPr algn="l" rtl="0" eaLnBrk="1" hangingPunct="1">
              <a:lnSpc>
                <a:spcPct val="90000"/>
              </a:lnSpc>
              <a:buFont typeface="Wingdings" panose="05000000000000000000" pitchFamily="2" charset="2"/>
              <a:buNone/>
              <a:defRPr/>
            </a:pPr>
            <a:r>
              <a:rPr lang="en-US" dirty="0">
                <a:latin typeface="Times New Roman" panose="02020603050405020304" pitchFamily="18" charset="0"/>
              </a:rPr>
              <a:t> 		</a:t>
            </a:r>
          </a:p>
          <a:p>
            <a:pPr algn="l" rtl="0" eaLnBrk="1" hangingPunct="1">
              <a:lnSpc>
                <a:spcPct val="90000"/>
              </a:lnSpc>
              <a:defRPr/>
            </a:pPr>
            <a:r>
              <a:rPr lang="en-US" dirty="0">
                <a:latin typeface="Times New Roman" panose="02020603050405020304" pitchFamily="18" charset="0"/>
              </a:rPr>
              <a:t>Band Pass Filter</a:t>
            </a:r>
          </a:p>
          <a:p>
            <a:pPr lvl="1" algn="l" rtl="0" eaLnBrk="1" hangingPunct="1">
              <a:lnSpc>
                <a:spcPct val="90000"/>
              </a:lnSpc>
              <a:buFontTx/>
              <a:buNone/>
              <a:defRPr/>
            </a:pPr>
            <a:r>
              <a:rPr lang="en-US" dirty="0">
                <a:latin typeface="Times New Roman" panose="02020603050405020304" pitchFamily="18" charset="0"/>
              </a:rPr>
              <a:t>   </a:t>
            </a:r>
            <a:r>
              <a:rPr lang="en-US" sz="2000" b="1" dirty="0">
                <a:solidFill>
                  <a:srgbClr val="FF0066"/>
                </a:solidFill>
                <a:latin typeface="Times New Roman" panose="02020603050405020304" pitchFamily="18" charset="0"/>
              </a:rPr>
              <a:t>BP500/50</a:t>
            </a:r>
            <a:r>
              <a:rPr lang="en-US" sz="2000" dirty="0">
                <a:latin typeface="Times New Roman" panose="02020603050405020304" pitchFamily="18" charset="0"/>
              </a:rPr>
              <a:t>: Wavelength 500 nm +/- 25nm will pass through (wavelength 475-</a:t>
            </a:r>
            <a:r>
              <a:rPr lang="en-US" sz="2000" dirty="0"/>
              <a:t>525nm)</a:t>
            </a:r>
          </a:p>
        </p:txBody>
      </p:sp>
    </p:spTree>
    <p:extLst>
      <p:ext uri="{BB962C8B-B14F-4D97-AF65-F5344CB8AC3E}">
        <p14:creationId xmlns:p14="http://schemas.microsoft.com/office/powerpoint/2010/main" val="3043300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0066"/>
                </a:solidFill>
              </a:rPr>
              <a:t>Optical Filters</a:t>
            </a:r>
            <a:endParaRPr lang="en-US" dirty="0"/>
          </a:p>
        </p:txBody>
      </p:sp>
      <p:pic>
        <p:nvPicPr>
          <p:cNvPr id="327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1" y="1600201"/>
            <a:ext cx="6175375" cy="4473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15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5" y="2237749"/>
            <a:ext cx="10515600" cy="4351338"/>
          </a:xfrm>
        </p:spPr>
        <p:txBody>
          <a:bodyPr>
            <a:normAutofit/>
          </a:bodyPr>
          <a:lstStyle/>
          <a:p>
            <a:pPr algn="l" rtl="0" fontAlgn="base"/>
            <a:r>
              <a:rPr lang="en-US" b="1" i="1" dirty="0"/>
              <a:t>Filters in the flow cytometer.</a:t>
            </a:r>
            <a:r>
              <a:rPr lang="en-US" i="1" dirty="0"/>
              <a:t> Band pass (BP) filters allow transmission of photons that have wavelengths within a narrow range. Short pass (SP) filters allow transmission of photons below a specified wavelength.</a:t>
            </a:r>
            <a:endParaRPr lang="en-US" dirty="0"/>
          </a:p>
          <a:p>
            <a:pPr algn="l" rtl="0" fontAlgn="base"/>
            <a:r>
              <a:rPr lang="en-US" dirty="0"/>
              <a:t>Long pass (LP) filters allow transmission of photons above a specified wavelength. Dichroic filters/mirrors (such as dichroic LP mirrors) are positioned at a 45° angle to the light beam</a:t>
            </a:r>
            <a:r>
              <a:rPr lang="en-US" dirty="0" smtClean="0"/>
              <a:t>.</a:t>
            </a:r>
          </a:p>
          <a:p>
            <a:pPr algn="l" rtl="0" fontAlgn="base"/>
            <a:r>
              <a:rPr lang="en-US" dirty="0" smtClean="0"/>
              <a:t>Sub heading In </a:t>
            </a:r>
            <a:r>
              <a:rPr lang="en-US" dirty="0"/>
              <a:t>a long pass dichroic filter, photons above a specific wavelength are transmitted straight ahead, whilst photons below the specific wavelength are reflected at a 90° angle.</a:t>
            </a:r>
          </a:p>
          <a:p>
            <a:pPr algn="l" rtl="0"/>
            <a:endParaRPr lang="fa-IR" dirty="0"/>
          </a:p>
        </p:txBody>
      </p:sp>
      <p:pic>
        <p:nvPicPr>
          <p:cNvPr id="4" name="Picture 3"/>
          <p:cNvPicPr>
            <a:picLocks noChangeAspect="1"/>
          </p:cNvPicPr>
          <p:nvPr/>
        </p:nvPicPr>
        <p:blipFill>
          <a:blip r:embed="rId2"/>
          <a:stretch>
            <a:fillRect/>
          </a:stretch>
        </p:blipFill>
        <p:spPr>
          <a:xfrm>
            <a:off x="2331077" y="561349"/>
            <a:ext cx="7018986" cy="1676400"/>
          </a:xfrm>
          <a:prstGeom prst="rect">
            <a:avLst/>
          </a:prstGeom>
        </p:spPr>
      </p:pic>
    </p:spTree>
    <p:extLst>
      <p:ext uri="{BB962C8B-B14F-4D97-AF65-F5344CB8AC3E}">
        <p14:creationId xmlns:p14="http://schemas.microsoft.com/office/powerpoint/2010/main" val="3808359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4856" y="365125"/>
            <a:ext cx="10168944" cy="1103067"/>
          </a:xfrm>
        </p:spPr>
        <p:txBody>
          <a:bodyPr/>
          <a:lstStyle/>
          <a:p>
            <a:pPr algn="ctr" eaLnBrk="1" hangingPunct="1">
              <a:defRPr/>
            </a:pPr>
            <a:r>
              <a:rPr lang="en-US" dirty="0" smtClean="0">
                <a:solidFill>
                  <a:srgbClr val="FF0066"/>
                </a:solidFill>
                <a:latin typeface="Times New Roman" panose="02020603050405020304" pitchFamily="18" charset="0"/>
              </a:rPr>
              <a:t>Electronics</a:t>
            </a:r>
          </a:p>
        </p:txBody>
      </p:sp>
      <p:sp>
        <p:nvSpPr>
          <p:cNvPr id="13315" name="Rectangle 3"/>
          <p:cNvSpPr>
            <a:spLocks noGrp="1" noChangeArrowheads="1"/>
          </p:cNvSpPr>
          <p:nvPr>
            <p:ph type="body" idx="1"/>
          </p:nvPr>
        </p:nvSpPr>
        <p:spPr>
          <a:xfrm>
            <a:off x="885959" y="1249250"/>
            <a:ext cx="10766738" cy="5112912"/>
          </a:xfrm>
        </p:spPr>
        <p:txBody>
          <a:bodyPr>
            <a:noAutofit/>
          </a:bodyPr>
          <a:lstStyle/>
          <a:p>
            <a:pPr algn="l" rtl="0" eaLnBrk="1" hangingPunct="1">
              <a:lnSpc>
                <a:spcPct val="80000"/>
              </a:lnSpc>
              <a:defRPr/>
            </a:pPr>
            <a:r>
              <a:rPr lang="en-US" sz="2400" dirty="0">
                <a:solidFill>
                  <a:srgbClr val="FF0000"/>
                </a:solidFill>
                <a:latin typeface="Times New Roman" panose="02020603050405020304" pitchFamily="18" charset="0"/>
              </a:rPr>
              <a:t>The Photomultiplier tubes (PMT) detectors collect photons of light and convert them to electrical signals that can be amplified using log amplifiers. </a:t>
            </a:r>
          </a:p>
          <a:p>
            <a:pPr marL="0" indent="0" algn="l" rtl="0" eaLnBrk="1" hangingPunct="1">
              <a:lnSpc>
                <a:spcPct val="80000"/>
              </a:lnSpc>
              <a:buNone/>
              <a:defRPr/>
            </a:pPr>
            <a:endParaRPr lang="en-US" sz="2400" dirty="0">
              <a:latin typeface="Times New Roman" panose="02020603050405020304" pitchFamily="18" charset="0"/>
            </a:endParaRPr>
          </a:p>
          <a:p>
            <a:pPr algn="l" rtl="0" eaLnBrk="1" hangingPunct="1">
              <a:lnSpc>
                <a:spcPct val="80000"/>
              </a:lnSpc>
              <a:defRPr/>
            </a:pPr>
            <a:r>
              <a:rPr lang="en-US" sz="2400" dirty="0">
                <a:solidFill>
                  <a:srgbClr val="00B050"/>
                </a:solidFill>
                <a:latin typeface="Times New Roman" panose="02020603050405020304" pitchFamily="18" charset="0"/>
              </a:rPr>
              <a:t>Linear amplifiers are used to amplify the forward angle and side scatter signals. These amplified electrical signals are then analyzed and recorded. </a:t>
            </a:r>
          </a:p>
          <a:p>
            <a:pPr algn="l" rtl="0" eaLnBrk="1" hangingPunct="1">
              <a:lnSpc>
                <a:spcPct val="80000"/>
              </a:lnSpc>
              <a:defRPr/>
            </a:pPr>
            <a:endParaRPr lang="en-US" sz="2400" dirty="0">
              <a:latin typeface="Times New Roman" panose="02020603050405020304" pitchFamily="18" charset="0"/>
            </a:endParaRPr>
          </a:p>
          <a:p>
            <a:pPr algn="l" rtl="0" eaLnBrk="1" hangingPunct="1">
              <a:lnSpc>
                <a:spcPct val="80000"/>
              </a:lnSpc>
              <a:defRPr/>
            </a:pPr>
            <a:r>
              <a:rPr lang="en-US" sz="2400" dirty="0">
                <a:solidFill>
                  <a:srgbClr val="002060"/>
                </a:solidFill>
                <a:latin typeface="Times New Roman" panose="02020603050405020304" pitchFamily="18" charset="0"/>
              </a:rPr>
              <a:t>The voltages are converted into numbers which can be further analyzed. This process is known as an analog-to-digital (A-D) conversion. </a:t>
            </a:r>
          </a:p>
          <a:p>
            <a:pPr algn="l" rtl="0" eaLnBrk="1" hangingPunct="1">
              <a:lnSpc>
                <a:spcPct val="80000"/>
              </a:lnSpc>
              <a:defRPr/>
            </a:pPr>
            <a:endParaRPr lang="en-US" sz="2400" dirty="0">
              <a:latin typeface="Times New Roman" panose="02020603050405020304" pitchFamily="18" charset="0"/>
            </a:endParaRPr>
          </a:p>
          <a:p>
            <a:pPr algn="l" rtl="0" eaLnBrk="1" hangingPunct="1">
              <a:lnSpc>
                <a:spcPct val="80000"/>
              </a:lnSpc>
              <a:defRPr/>
            </a:pPr>
            <a:r>
              <a:rPr lang="en-US" sz="2400" dirty="0">
                <a:solidFill>
                  <a:srgbClr val="00B0F0"/>
                </a:solidFill>
                <a:latin typeface="Times New Roman" panose="02020603050405020304" pitchFamily="18" charset="0"/>
              </a:rPr>
              <a:t>The information from each cell that passed through the laser beam is now in a form that can be analyzed using various software programs designed specifically for flow </a:t>
            </a:r>
            <a:r>
              <a:rPr lang="en-US" sz="2400" dirty="0" err="1">
                <a:solidFill>
                  <a:srgbClr val="00B0F0"/>
                </a:solidFill>
                <a:latin typeface="Times New Roman" panose="02020603050405020304" pitchFamily="18" charset="0"/>
              </a:rPr>
              <a:t>cytometry</a:t>
            </a:r>
            <a:r>
              <a:rPr lang="en-US" sz="2400" dirty="0">
                <a:solidFill>
                  <a:srgbClr val="00B0F0"/>
                </a:solidFill>
                <a:latin typeface="Times New Roman" panose="02020603050405020304" pitchFamily="18" charset="0"/>
              </a:rPr>
              <a:t> data.</a:t>
            </a:r>
          </a:p>
          <a:p>
            <a:pPr algn="l" rtl="0" eaLnBrk="1" hangingPunct="1">
              <a:lnSpc>
                <a:spcPct val="80000"/>
              </a:lnSpc>
              <a:defRPr/>
            </a:pPr>
            <a:endParaRPr lang="en-US" dirty="0">
              <a:latin typeface="Times New Roman" panose="02020603050405020304" pitchFamily="18" charset="0"/>
            </a:endParaRPr>
          </a:p>
          <a:p>
            <a:pPr algn="l" rtl="0" eaLnBrk="1" hangingPunct="1">
              <a:lnSpc>
                <a:spcPct val="80000"/>
              </a:lnSpc>
              <a:defRPr/>
            </a:pPr>
            <a:endParaRPr lang="en-US" dirty="0">
              <a:latin typeface="Times New Roman" panose="02020603050405020304" pitchFamily="18" charset="0"/>
            </a:endParaRPr>
          </a:p>
        </p:txBody>
      </p:sp>
    </p:spTree>
    <p:extLst>
      <p:ext uri="{BB962C8B-B14F-4D97-AF65-F5344CB8AC3E}">
        <p14:creationId xmlns:p14="http://schemas.microsoft.com/office/powerpoint/2010/main" val="3263389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5" y="383190"/>
            <a:ext cx="10842938" cy="6288065"/>
          </a:xfrm>
        </p:spPr>
        <p:txBody>
          <a:bodyPr/>
          <a:lstStyle/>
          <a:p>
            <a:pPr marL="0" indent="0" algn="l" rtl="0" fontAlgn="base">
              <a:buNone/>
            </a:pPr>
            <a:r>
              <a:rPr lang="en-US" b="1" dirty="0">
                <a:latin typeface="Times New Roman" panose="02020603050405020304" pitchFamily="18" charset="0"/>
                <a:cs typeface="Times New Roman" panose="02020603050405020304" pitchFamily="18" charset="0"/>
              </a:rPr>
              <a:t>Measurement of signal</a:t>
            </a:r>
          </a:p>
          <a:p>
            <a:pPr algn="l" rtl="0" fontAlgn="base"/>
            <a:r>
              <a:rPr lang="en-US" dirty="0">
                <a:solidFill>
                  <a:srgbClr val="C00000"/>
                </a:solidFill>
                <a:latin typeface="Times New Roman" panose="02020603050405020304" pitchFamily="18" charset="0"/>
                <a:cs typeface="Times New Roman" panose="02020603050405020304" pitchFamily="18" charset="0"/>
              </a:rPr>
              <a:t>As the fluorescing cell passes through the laser beam, it creates a peak or pulse of photon emission over time</a:t>
            </a:r>
            <a:r>
              <a:rPr lang="en-US" dirty="0" smtClean="0">
                <a:solidFill>
                  <a:srgbClr val="C00000"/>
                </a:solidFill>
                <a:latin typeface="Times New Roman" panose="02020603050405020304" pitchFamily="18" charset="0"/>
                <a:cs typeface="Times New Roman" panose="02020603050405020304" pitchFamily="18" charset="0"/>
              </a:rPr>
              <a:t>.</a:t>
            </a:r>
          </a:p>
          <a:p>
            <a:pPr marL="0" indent="0" algn="l" rtl="0" fontAlgn="base">
              <a:buNone/>
            </a:pPr>
            <a:r>
              <a:rPr lang="en-US" dirty="0" smtClean="0">
                <a:solidFill>
                  <a:srgbClr val="C00000"/>
                </a:solidFill>
                <a:latin typeface="Times New Roman" panose="02020603050405020304" pitchFamily="18" charset="0"/>
                <a:cs typeface="Times New Roman" panose="02020603050405020304" pitchFamily="18" charset="0"/>
              </a:rPr>
              <a:t> </a:t>
            </a:r>
          </a:p>
          <a:p>
            <a:pPr algn="l" rtl="0" fontAlgn="base"/>
            <a:r>
              <a:rPr lang="en-US" dirty="0" smtClean="0">
                <a:solidFill>
                  <a:srgbClr val="92D050"/>
                </a:solidFill>
                <a:latin typeface="Times New Roman" panose="02020603050405020304" pitchFamily="18" charset="0"/>
                <a:cs typeface="Times New Roman" panose="02020603050405020304" pitchFamily="18" charset="0"/>
              </a:rPr>
              <a:t>These </a:t>
            </a:r>
            <a:r>
              <a:rPr lang="en-US" dirty="0">
                <a:solidFill>
                  <a:srgbClr val="92D050"/>
                </a:solidFill>
                <a:latin typeface="Times New Roman" panose="02020603050405020304" pitchFamily="18" charset="0"/>
                <a:cs typeface="Times New Roman" panose="02020603050405020304" pitchFamily="18" charset="0"/>
              </a:rPr>
              <a:t>are detected by the PMT and converted to a voltage pulse, known as an event. </a:t>
            </a:r>
            <a:endParaRPr lang="en-US" dirty="0" smtClean="0">
              <a:solidFill>
                <a:srgbClr val="92D050"/>
              </a:solidFill>
              <a:latin typeface="Times New Roman" panose="02020603050405020304" pitchFamily="18" charset="0"/>
              <a:cs typeface="Times New Roman" panose="02020603050405020304" pitchFamily="18" charset="0"/>
            </a:endParaRPr>
          </a:p>
          <a:p>
            <a:pPr marL="0" indent="0" algn="l" rtl="0" fontAlgn="base">
              <a:buNone/>
            </a:pPr>
            <a:endParaRPr lang="en-US" dirty="0" smtClean="0">
              <a:solidFill>
                <a:srgbClr val="92D050"/>
              </a:solidFill>
              <a:latin typeface="Times New Roman" panose="02020603050405020304" pitchFamily="18" charset="0"/>
              <a:cs typeface="Times New Roman" panose="02020603050405020304" pitchFamily="18" charset="0"/>
            </a:endParaRPr>
          </a:p>
          <a:p>
            <a:pPr algn="l" rtl="0" fontAlgn="base"/>
            <a:r>
              <a:rPr lang="en-US" dirty="0" smtClean="0">
                <a:solidFill>
                  <a:srgbClr val="00B0F0"/>
                </a:solidFill>
                <a:latin typeface="Times New Roman" panose="02020603050405020304" pitchFamily="18" charset="0"/>
                <a:cs typeface="Times New Roman" panose="02020603050405020304" pitchFamily="18" charset="0"/>
              </a:rPr>
              <a:t>The </a:t>
            </a:r>
            <a:r>
              <a:rPr lang="en-US" dirty="0">
                <a:solidFill>
                  <a:srgbClr val="00B0F0"/>
                </a:solidFill>
                <a:latin typeface="Times New Roman" panose="02020603050405020304" pitchFamily="18" charset="0"/>
                <a:cs typeface="Times New Roman" panose="02020603050405020304" pitchFamily="18" charset="0"/>
              </a:rPr>
              <a:t>total pulse height and area is measured by the flow cytometer</a:t>
            </a:r>
            <a:r>
              <a:rPr lang="en-US" dirty="0" smtClean="0">
                <a:solidFill>
                  <a:srgbClr val="00B0F0"/>
                </a:solidFill>
                <a:latin typeface="Times New Roman" panose="02020603050405020304" pitchFamily="18" charset="0"/>
                <a:cs typeface="Times New Roman" panose="02020603050405020304" pitchFamily="18" charset="0"/>
              </a:rPr>
              <a:t>.</a:t>
            </a:r>
          </a:p>
          <a:p>
            <a:pPr marL="0" indent="0" algn="l" rtl="0" fontAlgn="base">
              <a:buNone/>
            </a:pPr>
            <a:r>
              <a:rPr lang="en-US" dirty="0" smtClean="0">
                <a:solidFill>
                  <a:srgbClr val="00B0F0"/>
                </a:solidFill>
                <a:latin typeface="Times New Roman" panose="02020603050405020304" pitchFamily="18" charset="0"/>
                <a:cs typeface="Times New Roman" panose="02020603050405020304" pitchFamily="18" charset="0"/>
              </a:rPr>
              <a:t> </a:t>
            </a:r>
          </a:p>
          <a:p>
            <a:pPr algn="l" rtl="0" fontAlgn="base"/>
            <a:r>
              <a:rPr lang="en-US" dirty="0" smtClean="0">
                <a:solidFill>
                  <a:srgbClr val="7030A0"/>
                </a:solidFill>
                <a:latin typeface="Times New Roman" panose="02020603050405020304" pitchFamily="18" charset="0"/>
                <a:cs typeface="Times New Roman" panose="02020603050405020304" pitchFamily="18" charset="0"/>
              </a:rPr>
              <a:t>The </a:t>
            </a:r>
            <a:r>
              <a:rPr lang="en-US" dirty="0">
                <a:solidFill>
                  <a:srgbClr val="7030A0"/>
                </a:solidFill>
                <a:latin typeface="Times New Roman" panose="02020603050405020304" pitchFamily="18" charset="0"/>
                <a:cs typeface="Times New Roman" panose="02020603050405020304" pitchFamily="18" charset="0"/>
              </a:rPr>
              <a:t>measured voltage pulse area will correlate directly to the intensity of fluorescence for that event.</a:t>
            </a:r>
          </a:p>
          <a:p>
            <a:pPr algn="l"/>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301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31387" y="0"/>
            <a:ext cx="4275486" cy="5412302"/>
          </a:xfrm>
          <a:prstGeom prst="rect">
            <a:avLst/>
          </a:prstGeom>
        </p:spPr>
      </p:pic>
      <p:sp>
        <p:nvSpPr>
          <p:cNvPr id="5" name="Rectangle 4"/>
          <p:cNvSpPr/>
          <p:nvPr/>
        </p:nvSpPr>
        <p:spPr>
          <a:xfrm>
            <a:off x="1081975" y="5103674"/>
            <a:ext cx="10174310" cy="1754326"/>
          </a:xfrm>
          <a:prstGeom prst="rect">
            <a:avLst/>
          </a:prstGeom>
        </p:spPr>
        <p:txBody>
          <a:bodyPr wrap="square">
            <a:spAutoFit/>
          </a:bodyPr>
          <a:lstStyle/>
          <a:p>
            <a:pPr algn="l" rtl="0"/>
            <a:r>
              <a:rPr lang="en-US" b="1" i="1" dirty="0" smtClean="0">
                <a:solidFill>
                  <a:srgbClr val="333333"/>
                </a:solidFill>
                <a:effectLst/>
                <a:latin typeface="Century Gothic" panose="020B0502020202020204" pitchFamily="34" charset="0"/>
                <a:cs typeface="+mj-cs"/>
              </a:rPr>
              <a:t>The PMT measures the pulse area of the voltage created each time a fluorescing cell releases photons.</a:t>
            </a:r>
            <a:r>
              <a:rPr lang="en-US" b="0" i="1" dirty="0" smtClean="0">
                <a:solidFill>
                  <a:srgbClr val="333333"/>
                </a:solidFill>
                <a:effectLst/>
                <a:latin typeface="Century Gothic" panose="020B0502020202020204" pitchFamily="34" charset="0"/>
                <a:cs typeface="+mj-cs"/>
              </a:rPr>
              <a:t> When no fluorescing cells pass through the optics, no photons are emitted and no signal is detected. As the fluorescent labeled cell passes through the optics and is interrogated by the laser, photons are emitted and so the intensity of the voltage measured increases. As each fluorescing cell completes its path through the laser beam, this leaves a pulse of voltage over time</a:t>
            </a:r>
            <a:r>
              <a:rPr lang="en-US" b="0" i="1" dirty="0" smtClean="0">
                <a:solidFill>
                  <a:srgbClr val="333333"/>
                </a:solidFill>
                <a:effectLst/>
                <a:latin typeface="Century Gothic" panose="020B0502020202020204" pitchFamily="34" charset="0"/>
              </a:rPr>
              <a:t>.</a:t>
            </a:r>
            <a:endParaRPr lang="fa-IR" dirty="0"/>
          </a:p>
        </p:txBody>
      </p:sp>
    </p:spTree>
    <p:extLst>
      <p:ext uri="{BB962C8B-B14F-4D97-AF65-F5344CB8AC3E}">
        <p14:creationId xmlns:p14="http://schemas.microsoft.com/office/powerpoint/2010/main" val="370267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623" y="499100"/>
            <a:ext cx="10515600" cy="7093484"/>
          </a:xfrm>
        </p:spPr>
        <p:txBody>
          <a:bodyPr>
            <a:normAutofit/>
          </a:bodyPr>
          <a:lstStyle/>
          <a:p>
            <a:pPr algn="l" rtl="0"/>
            <a:r>
              <a:rPr lang="en-US" sz="2400" dirty="0" smtClean="0">
                <a:latin typeface="Times New Roman" panose="02020603050405020304" pitchFamily="18" charset="0"/>
                <a:cs typeface="+mj-cs"/>
              </a:rPr>
              <a:t>The </a:t>
            </a:r>
            <a:r>
              <a:rPr lang="en-US" sz="2400" dirty="0">
                <a:latin typeface="Times New Roman" panose="02020603050405020304" pitchFamily="18" charset="0"/>
                <a:cs typeface="+mj-cs"/>
              </a:rPr>
              <a:t>voltage </a:t>
            </a:r>
            <a:r>
              <a:rPr lang="en-US" sz="2400" dirty="0" smtClean="0">
                <a:latin typeface="Times New Roman" panose="02020603050405020304" pitchFamily="18" charset="0"/>
                <a:cs typeface="+mj-cs"/>
              </a:rPr>
              <a:t>pulse height</a:t>
            </a:r>
            <a:r>
              <a:rPr lang="en-US" sz="2400" dirty="0">
                <a:latin typeface="Times New Roman" panose="02020603050405020304" pitchFamily="18" charset="0"/>
                <a:cs typeface="+mj-cs"/>
              </a:rPr>
              <a:t>, width, and </a:t>
            </a:r>
            <a:r>
              <a:rPr lang="en-US" sz="2400" dirty="0" smtClean="0">
                <a:latin typeface="Times New Roman" panose="02020603050405020304" pitchFamily="18" charset="0"/>
                <a:cs typeface="+mj-cs"/>
              </a:rPr>
              <a:t>area are </a:t>
            </a:r>
            <a:r>
              <a:rPr lang="en-US" sz="2400" dirty="0">
                <a:latin typeface="Times New Roman" panose="02020603050405020304" pitchFamily="18" charset="0"/>
                <a:cs typeface="+mj-cs"/>
              </a:rPr>
              <a:t>determined by the</a:t>
            </a:r>
          </a:p>
          <a:p>
            <a:pPr algn="l" rtl="0"/>
            <a:r>
              <a:rPr lang="en-US" sz="2400" dirty="0">
                <a:latin typeface="Times New Roman" panose="02020603050405020304" pitchFamily="18" charset="0"/>
                <a:cs typeface="+mj-cs"/>
              </a:rPr>
              <a:t>particle’s size, speed</a:t>
            </a:r>
            <a:r>
              <a:rPr lang="en-US" sz="2400" dirty="0" smtClean="0">
                <a:latin typeface="Times New Roman" panose="02020603050405020304" pitchFamily="18" charset="0"/>
                <a:cs typeface="+mj-cs"/>
              </a:rPr>
              <a:t>, and fluorescence intensity</a:t>
            </a:r>
            <a:r>
              <a:rPr lang="en-US" sz="2400" dirty="0">
                <a:latin typeface="Times New Roman" panose="02020603050405020304" pitchFamily="18" charset="0"/>
                <a:cs typeface="+mj-cs"/>
              </a:rPr>
              <a:t>.</a:t>
            </a:r>
          </a:p>
          <a:p>
            <a:pPr algn="l" rtl="0"/>
            <a:r>
              <a:rPr lang="en-US" sz="2400" dirty="0">
                <a:latin typeface="Times New Roman" panose="02020603050405020304" pitchFamily="18" charset="0"/>
                <a:cs typeface="+mj-cs"/>
              </a:rPr>
              <a:t>• The pulse </a:t>
            </a:r>
            <a:r>
              <a:rPr lang="en-US" sz="2400" dirty="0" smtClean="0">
                <a:latin typeface="Times New Roman" panose="02020603050405020304" pitchFamily="18" charset="0"/>
                <a:cs typeface="+mj-cs"/>
              </a:rPr>
              <a:t>parameters are </a:t>
            </a:r>
            <a:r>
              <a:rPr lang="en-US" sz="2400" dirty="0">
                <a:latin typeface="Times New Roman" panose="02020603050405020304" pitchFamily="18" charset="0"/>
                <a:cs typeface="+mj-cs"/>
              </a:rPr>
              <a:t>then acquired </a:t>
            </a:r>
            <a:r>
              <a:rPr lang="en-US" sz="2400" dirty="0" smtClean="0">
                <a:latin typeface="Times New Roman" panose="02020603050405020304" pitchFamily="18" charset="0"/>
                <a:cs typeface="+mj-cs"/>
              </a:rPr>
              <a:t>and analyzed </a:t>
            </a:r>
            <a:r>
              <a:rPr lang="en-US" sz="2400" dirty="0">
                <a:latin typeface="Times New Roman" panose="02020603050405020304" pitchFamily="18" charset="0"/>
                <a:cs typeface="+mj-cs"/>
              </a:rPr>
              <a:t>in real-time </a:t>
            </a:r>
            <a:r>
              <a:rPr lang="en-US" sz="2400" dirty="0" smtClean="0">
                <a:latin typeface="Times New Roman" panose="02020603050405020304" pitchFamily="18" charset="0"/>
                <a:cs typeface="+mj-cs"/>
              </a:rPr>
              <a:t>by a </a:t>
            </a:r>
            <a:r>
              <a:rPr lang="en-US" sz="2400" dirty="0">
                <a:latin typeface="Times New Roman" panose="02020603050405020304" pitchFamily="18" charset="0"/>
                <a:cs typeface="+mj-cs"/>
              </a:rPr>
              <a:t>computer</a:t>
            </a:r>
            <a:r>
              <a:rPr lang="en-US" sz="2400" dirty="0" smtClean="0">
                <a:latin typeface="Times New Roman" panose="02020603050405020304" pitchFamily="18" charset="0"/>
                <a:cs typeface="+mj-cs"/>
              </a:rPr>
              <a:t>.</a:t>
            </a:r>
            <a:endParaRPr lang="en-US" sz="2400" dirty="0">
              <a:latin typeface="Times New Roman" panose="02020603050405020304" pitchFamily="18" charset="0"/>
              <a:cs typeface="+mj-cs"/>
            </a:endParaRPr>
          </a:p>
        </p:txBody>
      </p:sp>
      <p:pic>
        <p:nvPicPr>
          <p:cNvPr id="4" name="Picture 3"/>
          <p:cNvPicPr>
            <a:picLocks noChangeAspect="1"/>
          </p:cNvPicPr>
          <p:nvPr/>
        </p:nvPicPr>
        <p:blipFill>
          <a:blip r:embed="rId2"/>
          <a:stretch>
            <a:fillRect/>
          </a:stretch>
        </p:blipFill>
        <p:spPr>
          <a:xfrm>
            <a:off x="3299979" y="1944165"/>
            <a:ext cx="5385980" cy="266766"/>
          </a:xfrm>
          <a:prstGeom prst="rect">
            <a:avLst/>
          </a:prstGeom>
        </p:spPr>
      </p:pic>
      <p:pic>
        <p:nvPicPr>
          <p:cNvPr id="5" name="Picture 4"/>
          <p:cNvPicPr>
            <a:picLocks noChangeAspect="1"/>
          </p:cNvPicPr>
          <p:nvPr/>
        </p:nvPicPr>
        <p:blipFill>
          <a:blip r:embed="rId3"/>
          <a:stretch>
            <a:fillRect/>
          </a:stretch>
        </p:blipFill>
        <p:spPr>
          <a:xfrm>
            <a:off x="3299979" y="2210931"/>
            <a:ext cx="5385980" cy="1257610"/>
          </a:xfrm>
          <a:prstGeom prst="rect">
            <a:avLst/>
          </a:prstGeom>
        </p:spPr>
      </p:pic>
      <p:pic>
        <p:nvPicPr>
          <p:cNvPr id="6" name="Picture 5"/>
          <p:cNvPicPr>
            <a:picLocks noChangeAspect="1"/>
          </p:cNvPicPr>
          <p:nvPr/>
        </p:nvPicPr>
        <p:blipFill>
          <a:blip r:embed="rId4"/>
          <a:stretch>
            <a:fillRect/>
          </a:stretch>
        </p:blipFill>
        <p:spPr>
          <a:xfrm>
            <a:off x="3299979" y="3468541"/>
            <a:ext cx="5385980" cy="1257610"/>
          </a:xfrm>
          <a:prstGeom prst="rect">
            <a:avLst/>
          </a:prstGeom>
        </p:spPr>
      </p:pic>
      <p:pic>
        <p:nvPicPr>
          <p:cNvPr id="7" name="Picture 6"/>
          <p:cNvPicPr>
            <a:picLocks noChangeAspect="1"/>
          </p:cNvPicPr>
          <p:nvPr/>
        </p:nvPicPr>
        <p:blipFill>
          <a:blip r:embed="rId5"/>
          <a:stretch>
            <a:fillRect/>
          </a:stretch>
        </p:blipFill>
        <p:spPr>
          <a:xfrm>
            <a:off x="3299979" y="5983761"/>
            <a:ext cx="5385980" cy="1257610"/>
          </a:xfrm>
          <a:prstGeom prst="rect">
            <a:avLst/>
          </a:prstGeom>
        </p:spPr>
      </p:pic>
      <p:pic>
        <p:nvPicPr>
          <p:cNvPr id="8" name="Picture 7"/>
          <p:cNvPicPr>
            <a:picLocks noChangeAspect="1"/>
          </p:cNvPicPr>
          <p:nvPr/>
        </p:nvPicPr>
        <p:blipFill>
          <a:blip r:embed="rId6"/>
          <a:stretch>
            <a:fillRect/>
          </a:stretch>
        </p:blipFill>
        <p:spPr>
          <a:xfrm>
            <a:off x="3299979" y="4726151"/>
            <a:ext cx="5385980" cy="1257610"/>
          </a:xfrm>
          <a:prstGeom prst="rect">
            <a:avLst/>
          </a:prstGeom>
        </p:spPr>
      </p:pic>
    </p:spTree>
    <p:extLst>
      <p:ext uri="{BB962C8B-B14F-4D97-AF65-F5344CB8AC3E}">
        <p14:creationId xmlns:p14="http://schemas.microsoft.com/office/powerpoint/2010/main" val="1036829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133600" y="609600"/>
            <a:ext cx="7772400" cy="1143000"/>
          </a:xfrm>
        </p:spPr>
        <p:txBody>
          <a:bodyPr/>
          <a:lstStyle/>
          <a:p>
            <a:pPr algn="ctr" eaLnBrk="1" hangingPunct="1">
              <a:defRPr/>
            </a:pPr>
            <a:r>
              <a:rPr lang="en-US" dirty="0" smtClean="0">
                <a:solidFill>
                  <a:srgbClr val="FF0066"/>
                </a:solidFill>
                <a:latin typeface="Times New Roman" panose="02020603050405020304" pitchFamily="18" charset="0"/>
              </a:rPr>
              <a:t>Anatomy of a Pulse</a:t>
            </a:r>
          </a:p>
        </p:txBody>
      </p:sp>
      <p:sp>
        <p:nvSpPr>
          <p:cNvPr id="39939" name="Line 6"/>
          <p:cNvSpPr>
            <a:spLocks noChangeShapeType="1"/>
          </p:cNvSpPr>
          <p:nvPr/>
        </p:nvSpPr>
        <p:spPr bwMode="auto">
          <a:xfrm>
            <a:off x="2438400" y="1752600"/>
            <a:ext cx="0" cy="3886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sp>
        <p:nvSpPr>
          <p:cNvPr id="39940" name="Line 7"/>
          <p:cNvSpPr>
            <a:spLocks noChangeShapeType="1"/>
          </p:cNvSpPr>
          <p:nvPr/>
        </p:nvSpPr>
        <p:spPr bwMode="auto">
          <a:xfrm>
            <a:off x="2438400" y="5638800"/>
            <a:ext cx="71628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grpSp>
        <p:nvGrpSpPr>
          <p:cNvPr id="2" name="Group 40"/>
          <p:cNvGrpSpPr>
            <a:grpSpLocks/>
          </p:cNvGrpSpPr>
          <p:nvPr/>
        </p:nvGrpSpPr>
        <p:grpSpPr bwMode="auto">
          <a:xfrm>
            <a:off x="4267200" y="1905000"/>
            <a:ext cx="1981200" cy="3733800"/>
            <a:chOff x="1728" y="1200"/>
            <a:chExt cx="1248" cy="2352"/>
          </a:xfrm>
        </p:grpSpPr>
        <p:grpSp>
          <p:nvGrpSpPr>
            <p:cNvPr id="39963" name="Group 21"/>
            <p:cNvGrpSpPr>
              <a:grpSpLocks/>
            </p:cNvGrpSpPr>
            <p:nvPr/>
          </p:nvGrpSpPr>
          <p:grpSpPr bwMode="auto">
            <a:xfrm>
              <a:off x="2736" y="1440"/>
              <a:ext cx="240" cy="2112"/>
              <a:chOff x="2736" y="1440"/>
              <a:chExt cx="240" cy="2112"/>
            </a:xfrm>
          </p:grpSpPr>
          <p:sp>
            <p:nvSpPr>
              <p:cNvPr id="39965" name="Line 8"/>
              <p:cNvSpPr>
                <a:spLocks noChangeShapeType="1"/>
              </p:cNvSpPr>
              <p:nvPr/>
            </p:nvSpPr>
            <p:spPr bwMode="auto">
              <a:xfrm>
                <a:off x="2858" y="1440"/>
                <a:ext cx="0" cy="2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sp>
            <p:nvSpPr>
              <p:cNvPr id="39966" name="Line 9"/>
              <p:cNvSpPr>
                <a:spLocks noChangeShapeType="1"/>
              </p:cNvSpPr>
              <p:nvPr/>
            </p:nvSpPr>
            <p:spPr bwMode="auto">
              <a:xfrm>
                <a:off x="2736" y="144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grpSp>
        <p:sp>
          <p:nvSpPr>
            <p:cNvPr id="39964" name="Text Box 39"/>
            <p:cNvSpPr txBox="1">
              <a:spLocks noChangeArrowheads="1"/>
            </p:cNvSpPr>
            <p:nvPr/>
          </p:nvSpPr>
          <p:spPr bwMode="auto">
            <a:xfrm>
              <a:off x="1728" y="1200"/>
              <a:ext cx="9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dirty="0"/>
                <a:t>Pulse Height</a:t>
              </a:r>
            </a:p>
          </p:txBody>
        </p:sp>
      </p:grpSp>
      <p:grpSp>
        <p:nvGrpSpPr>
          <p:cNvPr id="4" name="Group 42"/>
          <p:cNvGrpSpPr>
            <a:grpSpLocks/>
          </p:cNvGrpSpPr>
          <p:nvPr/>
        </p:nvGrpSpPr>
        <p:grpSpPr bwMode="auto">
          <a:xfrm>
            <a:off x="5029200" y="4343400"/>
            <a:ext cx="4191000" cy="1447800"/>
            <a:chOff x="2208" y="2400"/>
            <a:chExt cx="2608" cy="1152"/>
          </a:xfrm>
        </p:grpSpPr>
        <p:grpSp>
          <p:nvGrpSpPr>
            <p:cNvPr id="39957" name="Group 20"/>
            <p:cNvGrpSpPr>
              <a:grpSpLocks/>
            </p:cNvGrpSpPr>
            <p:nvPr/>
          </p:nvGrpSpPr>
          <p:grpSpPr bwMode="auto">
            <a:xfrm>
              <a:off x="2208" y="2448"/>
              <a:ext cx="1296" cy="1104"/>
              <a:chOff x="2208" y="2448"/>
              <a:chExt cx="1296" cy="1104"/>
            </a:xfrm>
          </p:grpSpPr>
          <p:sp>
            <p:nvSpPr>
              <p:cNvPr id="39959" name="Line 16"/>
              <p:cNvSpPr>
                <a:spLocks noChangeShapeType="1"/>
              </p:cNvSpPr>
              <p:nvPr/>
            </p:nvSpPr>
            <p:spPr bwMode="auto">
              <a:xfrm flipV="1">
                <a:off x="2856" y="2544"/>
                <a:ext cx="0" cy="1008"/>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sp>
            <p:nvSpPr>
              <p:cNvPr id="39960" name="Line 17"/>
              <p:cNvSpPr>
                <a:spLocks noChangeShapeType="1"/>
              </p:cNvSpPr>
              <p:nvPr/>
            </p:nvSpPr>
            <p:spPr bwMode="auto">
              <a:xfrm>
                <a:off x="2208" y="2544"/>
                <a:ext cx="1296"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sp>
            <p:nvSpPr>
              <p:cNvPr id="39961" name="Line 18"/>
              <p:cNvSpPr>
                <a:spLocks noChangeShapeType="1"/>
              </p:cNvSpPr>
              <p:nvPr/>
            </p:nvSpPr>
            <p:spPr bwMode="auto">
              <a:xfrm>
                <a:off x="2208" y="2448"/>
                <a:ext cx="0" cy="19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sp>
            <p:nvSpPr>
              <p:cNvPr id="39962" name="Line 19"/>
              <p:cNvSpPr>
                <a:spLocks noChangeShapeType="1"/>
              </p:cNvSpPr>
              <p:nvPr/>
            </p:nvSpPr>
            <p:spPr bwMode="auto">
              <a:xfrm>
                <a:off x="3504" y="2448"/>
                <a:ext cx="0" cy="19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fa-IR"/>
              </a:p>
            </p:txBody>
          </p:sp>
        </p:grpSp>
        <p:sp>
          <p:nvSpPr>
            <p:cNvPr id="39958" name="Text Box 41"/>
            <p:cNvSpPr txBox="1">
              <a:spLocks noChangeArrowheads="1"/>
            </p:cNvSpPr>
            <p:nvPr/>
          </p:nvSpPr>
          <p:spPr bwMode="auto">
            <a:xfrm>
              <a:off x="3935" y="2400"/>
              <a:ext cx="88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dirty="0"/>
                <a:t>Pulse Width</a:t>
              </a:r>
            </a:p>
          </p:txBody>
        </p:sp>
      </p:grpSp>
      <p:sp>
        <p:nvSpPr>
          <p:cNvPr id="99373" name="Text Box 45"/>
          <p:cNvSpPr txBox="1">
            <a:spLocks noChangeArrowheads="1"/>
          </p:cNvSpPr>
          <p:nvPr/>
        </p:nvSpPr>
        <p:spPr bwMode="auto">
          <a:xfrm>
            <a:off x="5906839" y="5667375"/>
            <a:ext cx="649537" cy="369332"/>
          </a:xfrm>
          <a:prstGeom prst="rect">
            <a:avLst/>
          </a:prstGeom>
          <a:noFill/>
          <a:ln w="9525">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rPr>
              <a:t>Time</a:t>
            </a:r>
          </a:p>
        </p:txBody>
      </p:sp>
      <p:sp>
        <p:nvSpPr>
          <p:cNvPr id="99374" name="Text Box 46"/>
          <p:cNvSpPr txBox="1">
            <a:spLocks noChangeArrowheads="1"/>
          </p:cNvSpPr>
          <p:nvPr/>
        </p:nvSpPr>
        <p:spPr bwMode="auto">
          <a:xfrm rot="-5400000">
            <a:off x="1211258" y="3524527"/>
            <a:ext cx="1754198" cy="369332"/>
          </a:xfrm>
          <a:prstGeom prst="rect">
            <a:avLst/>
          </a:prstGeom>
          <a:noFill/>
          <a:ln w="9525">
            <a:noFill/>
            <a:miter lim="800000"/>
            <a:headEnd/>
            <a:tailEnd/>
          </a:ln>
          <a:effectLst/>
        </p:spPr>
        <p:txBody>
          <a:bodyPr wrap="none">
            <a:spAutoFit/>
          </a:bodyPr>
          <a:lstStyle/>
          <a:p>
            <a:pPr>
              <a:defRPr/>
            </a:pPr>
            <a:r>
              <a:rPr lang="en-US" dirty="0">
                <a:solidFill>
                  <a:schemeClr val="tx2"/>
                </a:solidFill>
                <a:effectLst>
                  <a:outerShdw blurRad="38100" dist="38100" dir="2700000" algn="tl">
                    <a:srgbClr val="000000"/>
                  </a:outerShdw>
                </a:effectLst>
              </a:rPr>
              <a:t>Voltage Intensity</a:t>
            </a:r>
          </a:p>
        </p:txBody>
      </p:sp>
      <p:sp>
        <p:nvSpPr>
          <p:cNvPr id="39945" name="Rectangle 40"/>
          <p:cNvSpPr>
            <a:spLocks noChangeArrowheads="1"/>
          </p:cNvSpPr>
          <p:nvPr/>
        </p:nvSpPr>
        <p:spPr bwMode="auto">
          <a:xfrm>
            <a:off x="5410201" y="3657600"/>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dirty="0"/>
              <a:t>Pulse Area</a:t>
            </a:r>
          </a:p>
        </p:txBody>
      </p:sp>
      <p:sp>
        <p:nvSpPr>
          <p:cNvPr id="39946" name="Freeform 44"/>
          <p:cNvSpPr>
            <a:spLocks/>
          </p:cNvSpPr>
          <p:nvPr/>
        </p:nvSpPr>
        <p:spPr bwMode="auto">
          <a:xfrm>
            <a:off x="7419975" y="2638425"/>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fa-IR"/>
          </a:p>
        </p:txBody>
      </p:sp>
      <p:sp>
        <p:nvSpPr>
          <p:cNvPr id="39947" name="Freeform 52"/>
          <p:cNvSpPr>
            <a:spLocks/>
          </p:cNvSpPr>
          <p:nvPr/>
        </p:nvSpPr>
        <p:spPr bwMode="auto">
          <a:xfrm>
            <a:off x="3429001" y="2286001"/>
            <a:ext cx="5159375" cy="3319463"/>
          </a:xfrm>
          <a:custGeom>
            <a:avLst/>
            <a:gdLst>
              <a:gd name="T0" fmla="*/ 472866 w 5158986"/>
              <a:gd name="T1" fmla="*/ 3218500 h 3319659"/>
              <a:gd name="T2" fmla="*/ 834951 w 5158986"/>
              <a:gd name="T3" fmla="*/ 3170890 h 3319659"/>
              <a:gd name="T4" fmla="*/ 920706 w 5158986"/>
              <a:gd name="T5" fmla="*/ 3075665 h 3319659"/>
              <a:gd name="T6" fmla="*/ 1025521 w 5158986"/>
              <a:gd name="T7" fmla="*/ 2951880 h 3319659"/>
              <a:gd name="T8" fmla="*/ 1197036 w 5158986"/>
              <a:gd name="T9" fmla="*/ 2780480 h 3319659"/>
              <a:gd name="T10" fmla="*/ 1292321 w 5158986"/>
              <a:gd name="T11" fmla="*/ 2628125 h 3319659"/>
              <a:gd name="T12" fmla="*/ 1378081 w 5158986"/>
              <a:gd name="T13" fmla="*/ 2485290 h 3319659"/>
              <a:gd name="T14" fmla="*/ 1444781 w 5158986"/>
              <a:gd name="T15" fmla="*/ 2332935 h 3319659"/>
              <a:gd name="T16" fmla="*/ 1530536 w 5158986"/>
              <a:gd name="T17" fmla="*/ 2152015 h 3319659"/>
              <a:gd name="T18" fmla="*/ 1587711 w 5158986"/>
              <a:gd name="T19" fmla="*/ 2028225 h 3319659"/>
              <a:gd name="T20" fmla="*/ 1644881 w 5158986"/>
              <a:gd name="T21" fmla="*/ 1885395 h 3319659"/>
              <a:gd name="T22" fmla="*/ 1711581 w 5158986"/>
              <a:gd name="T23" fmla="*/ 1742560 h 3319659"/>
              <a:gd name="T24" fmla="*/ 1759226 w 5158986"/>
              <a:gd name="T25" fmla="*/ 1628295 h 3319659"/>
              <a:gd name="T26" fmla="*/ 1806866 w 5158986"/>
              <a:gd name="T27" fmla="*/ 1533070 h 3319659"/>
              <a:gd name="T28" fmla="*/ 1864041 w 5158986"/>
              <a:gd name="T29" fmla="*/ 1371195 h 3319659"/>
              <a:gd name="T30" fmla="*/ 1921211 w 5158986"/>
              <a:gd name="T31" fmla="*/ 1180750 h 3319659"/>
              <a:gd name="T32" fmla="*/ 1968851 w 5158986"/>
              <a:gd name="T33" fmla="*/ 1018875 h 3319659"/>
              <a:gd name="T34" fmla="*/ 2006966 w 5158986"/>
              <a:gd name="T35" fmla="*/ 866520 h 3319659"/>
              <a:gd name="T36" fmla="*/ 2045081 w 5158986"/>
              <a:gd name="T37" fmla="*/ 714165 h 3319659"/>
              <a:gd name="T38" fmla="*/ 2130841 w 5158986"/>
              <a:gd name="T39" fmla="*/ 495155 h 3319659"/>
              <a:gd name="T40" fmla="*/ 2197541 w 5158986"/>
              <a:gd name="T41" fmla="*/ 371365 h 3319659"/>
              <a:gd name="T42" fmla="*/ 2273766 w 5158986"/>
              <a:gd name="T43" fmla="*/ 257100 h 3319659"/>
              <a:gd name="T44" fmla="*/ 2397641 w 5158986"/>
              <a:gd name="T45" fmla="*/ 85700 h 3319659"/>
              <a:gd name="T46" fmla="*/ 2531041 w 5158986"/>
              <a:gd name="T47" fmla="*/ 9520 h 3319659"/>
              <a:gd name="T48" fmla="*/ 2940771 w 5158986"/>
              <a:gd name="T49" fmla="*/ 28565 h 3319659"/>
              <a:gd name="T50" fmla="*/ 3083697 w 5158986"/>
              <a:gd name="T51" fmla="*/ 123790 h 3319659"/>
              <a:gd name="T52" fmla="*/ 3236156 w 5158986"/>
              <a:gd name="T53" fmla="*/ 266620 h 3319659"/>
              <a:gd name="T54" fmla="*/ 3312386 w 5158986"/>
              <a:gd name="T55" fmla="*/ 418975 h 3319659"/>
              <a:gd name="T56" fmla="*/ 3360026 w 5158986"/>
              <a:gd name="T57" fmla="*/ 580855 h 3319659"/>
              <a:gd name="T58" fmla="*/ 3398141 w 5158986"/>
              <a:gd name="T59" fmla="*/ 723685 h 3319659"/>
              <a:gd name="T60" fmla="*/ 3426726 w 5158986"/>
              <a:gd name="T61" fmla="*/ 856995 h 3319659"/>
              <a:gd name="T62" fmla="*/ 3483901 w 5158986"/>
              <a:gd name="T63" fmla="*/ 1085530 h 3319659"/>
              <a:gd name="T64" fmla="*/ 3531541 w 5158986"/>
              <a:gd name="T65" fmla="*/ 1285495 h 3319659"/>
              <a:gd name="T66" fmla="*/ 3579186 w 5158986"/>
              <a:gd name="T67" fmla="*/ 1542595 h 3319659"/>
              <a:gd name="T68" fmla="*/ 3645886 w 5158986"/>
              <a:gd name="T69" fmla="*/ 1837780 h 3319659"/>
              <a:gd name="T70" fmla="*/ 3693526 w 5158986"/>
              <a:gd name="T71" fmla="*/ 2037750 h 3319659"/>
              <a:gd name="T72" fmla="*/ 3731641 w 5158986"/>
              <a:gd name="T73" fmla="*/ 2228190 h 3319659"/>
              <a:gd name="T74" fmla="*/ 3788816 w 5158986"/>
              <a:gd name="T75" fmla="*/ 2409115 h 3319659"/>
              <a:gd name="T76" fmla="*/ 3845986 w 5158986"/>
              <a:gd name="T77" fmla="*/ 2523380 h 3319659"/>
              <a:gd name="T78" fmla="*/ 3903156 w 5158986"/>
              <a:gd name="T79" fmla="*/ 2666215 h 3319659"/>
              <a:gd name="T80" fmla="*/ 3960331 w 5158986"/>
              <a:gd name="T81" fmla="*/ 2780480 h 3319659"/>
              <a:gd name="T82" fmla="*/ 4027031 w 5158986"/>
              <a:gd name="T83" fmla="*/ 2894745 h 3319659"/>
              <a:gd name="T84" fmla="*/ 4093731 w 5158986"/>
              <a:gd name="T85" fmla="*/ 2980445 h 3319659"/>
              <a:gd name="T86" fmla="*/ 4198544 w 5158986"/>
              <a:gd name="T87" fmla="*/ 3123280 h 3319659"/>
              <a:gd name="T88" fmla="*/ 4312886 w 5158986"/>
              <a:gd name="T89" fmla="*/ 3228020 h 3319659"/>
              <a:gd name="T90" fmla="*/ 4474871 w 5158986"/>
              <a:gd name="T91" fmla="*/ 3285155 h 3319659"/>
              <a:gd name="T92" fmla="*/ 4979886 w 5158986"/>
              <a:gd name="T93" fmla="*/ 3304200 h 33196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58986" h="3319659">
                <a:moveTo>
                  <a:pt x="34536" y="3257550"/>
                </a:moveTo>
                <a:cubicBezTo>
                  <a:pt x="82161" y="3254375"/>
                  <a:pt x="129860" y="3252160"/>
                  <a:pt x="177411" y="3248025"/>
                </a:cubicBezTo>
                <a:cubicBezTo>
                  <a:pt x="406005" y="3228147"/>
                  <a:pt x="0" y="3244328"/>
                  <a:pt x="472686" y="3219450"/>
                </a:cubicBezTo>
                <a:lnTo>
                  <a:pt x="653661" y="3209925"/>
                </a:lnTo>
                <a:cubicBezTo>
                  <a:pt x="714031" y="3203217"/>
                  <a:pt x="728962" y="3205432"/>
                  <a:pt x="777486" y="3190875"/>
                </a:cubicBezTo>
                <a:cubicBezTo>
                  <a:pt x="796720" y="3185105"/>
                  <a:pt x="817928" y="3182964"/>
                  <a:pt x="834636" y="3171825"/>
                </a:cubicBezTo>
                <a:lnTo>
                  <a:pt x="863211" y="3152775"/>
                </a:lnTo>
                <a:cubicBezTo>
                  <a:pt x="866386" y="3143250"/>
                  <a:pt x="866464" y="3132040"/>
                  <a:pt x="872736" y="3124200"/>
                </a:cubicBezTo>
                <a:cubicBezTo>
                  <a:pt x="942586" y="3036888"/>
                  <a:pt x="863211" y="3176588"/>
                  <a:pt x="920361" y="3076575"/>
                </a:cubicBezTo>
                <a:cubicBezTo>
                  <a:pt x="927406" y="3064247"/>
                  <a:pt x="930541" y="3049563"/>
                  <a:pt x="939411" y="3038475"/>
                </a:cubicBezTo>
                <a:cubicBezTo>
                  <a:pt x="956241" y="3017438"/>
                  <a:pt x="977511" y="3000375"/>
                  <a:pt x="996561" y="2981325"/>
                </a:cubicBezTo>
                <a:cubicBezTo>
                  <a:pt x="1006086" y="2971800"/>
                  <a:pt x="1017664" y="2963958"/>
                  <a:pt x="1025136" y="2952750"/>
                </a:cubicBezTo>
                <a:cubicBezTo>
                  <a:pt x="1060061" y="2900362"/>
                  <a:pt x="1025136" y="2944812"/>
                  <a:pt x="1072761" y="2905125"/>
                </a:cubicBezTo>
                <a:cubicBezTo>
                  <a:pt x="1146100" y="2844009"/>
                  <a:pt x="1058965" y="2904798"/>
                  <a:pt x="1129911" y="2857500"/>
                </a:cubicBezTo>
                <a:cubicBezTo>
                  <a:pt x="1174361" y="2790825"/>
                  <a:pt x="1148961" y="2813050"/>
                  <a:pt x="1196586" y="2781300"/>
                </a:cubicBezTo>
                <a:cubicBezTo>
                  <a:pt x="1208564" y="2745367"/>
                  <a:pt x="1211459" y="2728327"/>
                  <a:pt x="1244211" y="2695575"/>
                </a:cubicBezTo>
                <a:cubicBezTo>
                  <a:pt x="1253736" y="2686050"/>
                  <a:pt x="1264956" y="2677961"/>
                  <a:pt x="1272786" y="2667000"/>
                </a:cubicBezTo>
                <a:cubicBezTo>
                  <a:pt x="1281039" y="2655446"/>
                  <a:pt x="1284531" y="2641076"/>
                  <a:pt x="1291836" y="2628900"/>
                </a:cubicBezTo>
                <a:cubicBezTo>
                  <a:pt x="1303616" y="2609267"/>
                  <a:pt x="1322696" y="2593470"/>
                  <a:pt x="1329936" y="2571750"/>
                </a:cubicBezTo>
                <a:cubicBezTo>
                  <a:pt x="1333111" y="2562225"/>
                  <a:pt x="1334585" y="2551952"/>
                  <a:pt x="1339461" y="2543175"/>
                </a:cubicBezTo>
                <a:cubicBezTo>
                  <a:pt x="1350580" y="2523161"/>
                  <a:pt x="1370321" y="2507745"/>
                  <a:pt x="1377561" y="2486025"/>
                </a:cubicBezTo>
                <a:cubicBezTo>
                  <a:pt x="1401502" y="2414201"/>
                  <a:pt x="1369207" y="2502733"/>
                  <a:pt x="1406136" y="2428875"/>
                </a:cubicBezTo>
                <a:cubicBezTo>
                  <a:pt x="1424672" y="2391804"/>
                  <a:pt x="1406875" y="2404926"/>
                  <a:pt x="1425186" y="2362200"/>
                </a:cubicBezTo>
                <a:cubicBezTo>
                  <a:pt x="1429695" y="2351678"/>
                  <a:pt x="1439116" y="2343864"/>
                  <a:pt x="1444236" y="2333625"/>
                </a:cubicBezTo>
                <a:cubicBezTo>
                  <a:pt x="1480599" y="2260899"/>
                  <a:pt x="1413240" y="2359078"/>
                  <a:pt x="1482336" y="2266950"/>
                </a:cubicBezTo>
                <a:cubicBezTo>
                  <a:pt x="1517074" y="2162737"/>
                  <a:pt x="1461672" y="2320587"/>
                  <a:pt x="1510911" y="2209800"/>
                </a:cubicBezTo>
                <a:cubicBezTo>
                  <a:pt x="1519066" y="2191450"/>
                  <a:pt x="1520981" y="2170611"/>
                  <a:pt x="1529961" y="2152650"/>
                </a:cubicBezTo>
                <a:cubicBezTo>
                  <a:pt x="1536311" y="2139950"/>
                  <a:pt x="1541966" y="2126878"/>
                  <a:pt x="1549011" y="2114550"/>
                </a:cubicBezTo>
                <a:cubicBezTo>
                  <a:pt x="1554691" y="2104611"/>
                  <a:pt x="1563412" y="2096436"/>
                  <a:pt x="1568061" y="2085975"/>
                </a:cubicBezTo>
                <a:cubicBezTo>
                  <a:pt x="1576216" y="2067625"/>
                  <a:pt x="1575972" y="2045533"/>
                  <a:pt x="1587111" y="2028825"/>
                </a:cubicBezTo>
                <a:cubicBezTo>
                  <a:pt x="1593461" y="2019300"/>
                  <a:pt x="1601512" y="2010711"/>
                  <a:pt x="1606161" y="2000250"/>
                </a:cubicBezTo>
                <a:cubicBezTo>
                  <a:pt x="1614316" y="1981900"/>
                  <a:pt x="1618861" y="1962150"/>
                  <a:pt x="1625211" y="1943100"/>
                </a:cubicBezTo>
                <a:lnTo>
                  <a:pt x="1644261" y="1885950"/>
                </a:lnTo>
                <a:cubicBezTo>
                  <a:pt x="1647436" y="1876425"/>
                  <a:pt x="1648217" y="1865729"/>
                  <a:pt x="1653786" y="1857375"/>
                </a:cubicBezTo>
                <a:cubicBezTo>
                  <a:pt x="1666486" y="1838325"/>
                  <a:pt x="1684646" y="1821945"/>
                  <a:pt x="1691886" y="1800225"/>
                </a:cubicBezTo>
                <a:cubicBezTo>
                  <a:pt x="1698236" y="1781175"/>
                  <a:pt x="1699797" y="1759783"/>
                  <a:pt x="1710936" y="1743075"/>
                </a:cubicBezTo>
                <a:cubicBezTo>
                  <a:pt x="1717286" y="1733550"/>
                  <a:pt x="1725337" y="1724961"/>
                  <a:pt x="1729986" y="1714500"/>
                </a:cubicBezTo>
                <a:cubicBezTo>
                  <a:pt x="1738141" y="1696150"/>
                  <a:pt x="1742686" y="1676400"/>
                  <a:pt x="1749036" y="1657350"/>
                </a:cubicBezTo>
                <a:cubicBezTo>
                  <a:pt x="1752211" y="1647825"/>
                  <a:pt x="1754071" y="1637755"/>
                  <a:pt x="1758561" y="1628775"/>
                </a:cubicBezTo>
                <a:cubicBezTo>
                  <a:pt x="1764911" y="1616075"/>
                  <a:pt x="1772018" y="1603726"/>
                  <a:pt x="1777611" y="1590675"/>
                </a:cubicBezTo>
                <a:cubicBezTo>
                  <a:pt x="1781566" y="1581447"/>
                  <a:pt x="1782646" y="1571080"/>
                  <a:pt x="1787136" y="1562100"/>
                </a:cubicBezTo>
                <a:cubicBezTo>
                  <a:pt x="1792256" y="1551861"/>
                  <a:pt x="1799836" y="1543050"/>
                  <a:pt x="1806186" y="1533525"/>
                </a:cubicBezTo>
                <a:cubicBezTo>
                  <a:pt x="1809361" y="1520825"/>
                  <a:pt x="1810676" y="1507509"/>
                  <a:pt x="1815711" y="1495425"/>
                </a:cubicBezTo>
                <a:cubicBezTo>
                  <a:pt x="1826633" y="1469211"/>
                  <a:pt x="1853811" y="1419225"/>
                  <a:pt x="1853811" y="1419225"/>
                </a:cubicBezTo>
                <a:cubicBezTo>
                  <a:pt x="1856986" y="1403350"/>
                  <a:pt x="1859076" y="1387219"/>
                  <a:pt x="1863336" y="1371600"/>
                </a:cubicBezTo>
                <a:lnTo>
                  <a:pt x="1891911" y="1285875"/>
                </a:lnTo>
                <a:cubicBezTo>
                  <a:pt x="1895086" y="1276350"/>
                  <a:pt x="1899001" y="1267040"/>
                  <a:pt x="1901436" y="1257300"/>
                </a:cubicBezTo>
                <a:cubicBezTo>
                  <a:pt x="1907786" y="1231900"/>
                  <a:pt x="1912207" y="1205938"/>
                  <a:pt x="1920486" y="1181100"/>
                </a:cubicBezTo>
                <a:lnTo>
                  <a:pt x="1939536" y="1123950"/>
                </a:lnTo>
                <a:cubicBezTo>
                  <a:pt x="1942711" y="1114425"/>
                  <a:pt x="1946626" y="1105115"/>
                  <a:pt x="1949061" y="1095375"/>
                </a:cubicBezTo>
                <a:cubicBezTo>
                  <a:pt x="1955411" y="1069975"/>
                  <a:pt x="1959832" y="1044013"/>
                  <a:pt x="1968111" y="1019175"/>
                </a:cubicBezTo>
                <a:cubicBezTo>
                  <a:pt x="1990949" y="950662"/>
                  <a:pt x="1963241" y="1036221"/>
                  <a:pt x="1987161" y="952500"/>
                </a:cubicBezTo>
                <a:cubicBezTo>
                  <a:pt x="1989919" y="942846"/>
                  <a:pt x="1994508" y="933726"/>
                  <a:pt x="1996686" y="923925"/>
                </a:cubicBezTo>
                <a:cubicBezTo>
                  <a:pt x="2000876" y="905072"/>
                  <a:pt x="2002423" y="885713"/>
                  <a:pt x="2006211" y="866775"/>
                </a:cubicBezTo>
                <a:cubicBezTo>
                  <a:pt x="2008778" y="853938"/>
                  <a:pt x="2012896" y="841454"/>
                  <a:pt x="2015736" y="828675"/>
                </a:cubicBezTo>
                <a:cubicBezTo>
                  <a:pt x="2025557" y="784481"/>
                  <a:pt x="2023171" y="783602"/>
                  <a:pt x="2034786" y="742950"/>
                </a:cubicBezTo>
                <a:cubicBezTo>
                  <a:pt x="2037544" y="733296"/>
                  <a:pt x="2041669" y="724061"/>
                  <a:pt x="2044311" y="714375"/>
                </a:cubicBezTo>
                <a:cubicBezTo>
                  <a:pt x="2047242" y="703627"/>
                  <a:pt x="2071179" y="597872"/>
                  <a:pt x="2082411" y="581025"/>
                </a:cubicBezTo>
                <a:cubicBezTo>
                  <a:pt x="2137006" y="499133"/>
                  <a:pt x="2071551" y="602745"/>
                  <a:pt x="2110986" y="523875"/>
                </a:cubicBezTo>
                <a:cubicBezTo>
                  <a:pt x="2116106" y="513636"/>
                  <a:pt x="2124916" y="505539"/>
                  <a:pt x="2130036" y="495300"/>
                </a:cubicBezTo>
                <a:cubicBezTo>
                  <a:pt x="2134526" y="486320"/>
                  <a:pt x="2135071" y="475705"/>
                  <a:pt x="2139561" y="466725"/>
                </a:cubicBezTo>
                <a:cubicBezTo>
                  <a:pt x="2144681" y="456486"/>
                  <a:pt x="2152931" y="448089"/>
                  <a:pt x="2158611" y="438150"/>
                </a:cubicBezTo>
                <a:cubicBezTo>
                  <a:pt x="2175550" y="408507"/>
                  <a:pt x="2175614" y="396791"/>
                  <a:pt x="2196711" y="371475"/>
                </a:cubicBezTo>
                <a:cubicBezTo>
                  <a:pt x="2205335" y="361127"/>
                  <a:pt x="2215761" y="352425"/>
                  <a:pt x="2225286" y="342900"/>
                </a:cubicBezTo>
                <a:cubicBezTo>
                  <a:pt x="2247934" y="274956"/>
                  <a:pt x="2215820" y="357099"/>
                  <a:pt x="2263386" y="285750"/>
                </a:cubicBezTo>
                <a:cubicBezTo>
                  <a:pt x="2268955" y="277396"/>
                  <a:pt x="2268035" y="265952"/>
                  <a:pt x="2272911" y="257175"/>
                </a:cubicBezTo>
                <a:cubicBezTo>
                  <a:pt x="2301394" y="205906"/>
                  <a:pt x="2304876" y="206160"/>
                  <a:pt x="2339586" y="171450"/>
                </a:cubicBezTo>
                <a:cubicBezTo>
                  <a:pt x="2349132" y="142811"/>
                  <a:pt x="2347645" y="138919"/>
                  <a:pt x="2368161" y="114300"/>
                </a:cubicBezTo>
                <a:cubicBezTo>
                  <a:pt x="2376785" y="103952"/>
                  <a:pt x="2388112" y="96073"/>
                  <a:pt x="2396736" y="85725"/>
                </a:cubicBezTo>
                <a:cubicBezTo>
                  <a:pt x="2421015" y="56590"/>
                  <a:pt x="2407382" y="54535"/>
                  <a:pt x="2444361" y="38100"/>
                </a:cubicBezTo>
                <a:cubicBezTo>
                  <a:pt x="2462711" y="29945"/>
                  <a:pt x="2482461" y="25400"/>
                  <a:pt x="2501511" y="19050"/>
                </a:cubicBezTo>
                <a:cubicBezTo>
                  <a:pt x="2511036" y="15875"/>
                  <a:pt x="2520107" y="10634"/>
                  <a:pt x="2530086" y="9525"/>
                </a:cubicBezTo>
                <a:lnTo>
                  <a:pt x="2615811" y="0"/>
                </a:lnTo>
                <a:cubicBezTo>
                  <a:pt x="2701536" y="3175"/>
                  <a:pt x="2787380" y="4002"/>
                  <a:pt x="2872986" y="9525"/>
                </a:cubicBezTo>
                <a:cubicBezTo>
                  <a:pt x="2879994" y="9977"/>
                  <a:pt x="2929984" y="23737"/>
                  <a:pt x="2939661" y="28575"/>
                </a:cubicBezTo>
                <a:cubicBezTo>
                  <a:pt x="2949900" y="33695"/>
                  <a:pt x="2957997" y="42505"/>
                  <a:pt x="2968236" y="47625"/>
                </a:cubicBezTo>
                <a:cubicBezTo>
                  <a:pt x="2977216" y="52115"/>
                  <a:pt x="2987286" y="53975"/>
                  <a:pt x="2996811" y="57150"/>
                </a:cubicBezTo>
                <a:cubicBezTo>
                  <a:pt x="3021466" y="81805"/>
                  <a:pt x="3048357" y="112432"/>
                  <a:pt x="3082536" y="123825"/>
                </a:cubicBezTo>
                <a:lnTo>
                  <a:pt x="3111111" y="133350"/>
                </a:lnTo>
                <a:cubicBezTo>
                  <a:pt x="3176356" y="198595"/>
                  <a:pt x="3145845" y="175556"/>
                  <a:pt x="3196836" y="209550"/>
                </a:cubicBezTo>
                <a:cubicBezTo>
                  <a:pt x="3215052" y="264199"/>
                  <a:pt x="3193316" y="213188"/>
                  <a:pt x="3234936" y="266700"/>
                </a:cubicBezTo>
                <a:cubicBezTo>
                  <a:pt x="3248992" y="284772"/>
                  <a:pt x="3265796" y="302130"/>
                  <a:pt x="3273036" y="323850"/>
                </a:cubicBezTo>
                <a:cubicBezTo>
                  <a:pt x="3286181" y="363285"/>
                  <a:pt x="3276992" y="344071"/>
                  <a:pt x="3301611" y="381000"/>
                </a:cubicBezTo>
                <a:cubicBezTo>
                  <a:pt x="3304786" y="393700"/>
                  <a:pt x="3307374" y="406561"/>
                  <a:pt x="3311136" y="419100"/>
                </a:cubicBezTo>
                <a:cubicBezTo>
                  <a:pt x="3316906" y="438334"/>
                  <a:pt x="3325316" y="456769"/>
                  <a:pt x="3330186" y="476250"/>
                </a:cubicBezTo>
                <a:cubicBezTo>
                  <a:pt x="3359963" y="595357"/>
                  <a:pt x="3321907" y="447272"/>
                  <a:pt x="3349236" y="542925"/>
                </a:cubicBezTo>
                <a:cubicBezTo>
                  <a:pt x="3352832" y="555512"/>
                  <a:pt x="3355165" y="568438"/>
                  <a:pt x="3358761" y="581025"/>
                </a:cubicBezTo>
                <a:cubicBezTo>
                  <a:pt x="3361519" y="590679"/>
                  <a:pt x="3365644" y="599914"/>
                  <a:pt x="3368286" y="609600"/>
                </a:cubicBezTo>
                <a:cubicBezTo>
                  <a:pt x="3375175" y="634859"/>
                  <a:pt x="3380986" y="660400"/>
                  <a:pt x="3387336" y="685800"/>
                </a:cubicBezTo>
                <a:cubicBezTo>
                  <a:pt x="3390511" y="698500"/>
                  <a:pt x="3392721" y="711481"/>
                  <a:pt x="3396861" y="723900"/>
                </a:cubicBezTo>
                <a:cubicBezTo>
                  <a:pt x="3400036" y="733425"/>
                  <a:pt x="3404208" y="742674"/>
                  <a:pt x="3406386" y="752475"/>
                </a:cubicBezTo>
                <a:cubicBezTo>
                  <a:pt x="3410576" y="771328"/>
                  <a:pt x="3412456" y="790624"/>
                  <a:pt x="3415911" y="809625"/>
                </a:cubicBezTo>
                <a:cubicBezTo>
                  <a:pt x="3418807" y="825553"/>
                  <a:pt x="3421924" y="841446"/>
                  <a:pt x="3425436" y="857250"/>
                </a:cubicBezTo>
                <a:cubicBezTo>
                  <a:pt x="3428276" y="870029"/>
                  <a:pt x="3432394" y="882513"/>
                  <a:pt x="3434961" y="895350"/>
                </a:cubicBezTo>
                <a:cubicBezTo>
                  <a:pt x="3438749" y="914288"/>
                  <a:pt x="3440439" y="933616"/>
                  <a:pt x="3444486" y="952500"/>
                </a:cubicBezTo>
                <a:cubicBezTo>
                  <a:pt x="3458838" y="1019477"/>
                  <a:pt x="3462595" y="1025877"/>
                  <a:pt x="3482586" y="1085850"/>
                </a:cubicBezTo>
                <a:lnTo>
                  <a:pt x="3501636" y="1143000"/>
                </a:lnTo>
                <a:cubicBezTo>
                  <a:pt x="3504811" y="1152525"/>
                  <a:pt x="3509510" y="1161671"/>
                  <a:pt x="3511161" y="1171575"/>
                </a:cubicBezTo>
                <a:cubicBezTo>
                  <a:pt x="3517511" y="1209675"/>
                  <a:pt x="3517997" y="1249232"/>
                  <a:pt x="3530211" y="1285875"/>
                </a:cubicBezTo>
                <a:cubicBezTo>
                  <a:pt x="3542004" y="1321255"/>
                  <a:pt x="3542365" y="1318398"/>
                  <a:pt x="3549261" y="1362075"/>
                </a:cubicBezTo>
                <a:cubicBezTo>
                  <a:pt x="3556264" y="1406427"/>
                  <a:pt x="3559505" y="1451396"/>
                  <a:pt x="3568311" y="1495425"/>
                </a:cubicBezTo>
                <a:cubicBezTo>
                  <a:pt x="3571486" y="1511300"/>
                  <a:pt x="3575696" y="1527003"/>
                  <a:pt x="3577836" y="1543050"/>
                </a:cubicBezTo>
                <a:cubicBezTo>
                  <a:pt x="3582053" y="1574678"/>
                  <a:pt x="3582115" y="1606826"/>
                  <a:pt x="3587361" y="1638300"/>
                </a:cubicBezTo>
                <a:cubicBezTo>
                  <a:pt x="3605704" y="1748358"/>
                  <a:pt x="3599857" y="1678913"/>
                  <a:pt x="3625461" y="1762125"/>
                </a:cubicBezTo>
                <a:cubicBezTo>
                  <a:pt x="3633161" y="1787149"/>
                  <a:pt x="3636232" y="1813487"/>
                  <a:pt x="3644511" y="1838325"/>
                </a:cubicBezTo>
                <a:cubicBezTo>
                  <a:pt x="3667349" y="1906838"/>
                  <a:pt x="3639641" y="1821279"/>
                  <a:pt x="3663561" y="1905000"/>
                </a:cubicBezTo>
                <a:cubicBezTo>
                  <a:pt x="3673762" y="1940704"/>
                  <a:pt x="3675167" y="1930732"/>
                  <a:pt x="3682611" y="1971675"/>
                </a:cubicBezTo>
                <a:cubicBezTo>
                  <a:pt x="3686627" y="1993764"/>
                  <a:pt x="3688120" y="2016261"/>
                  <a:pt x="3692136" y="2038350"/>
                </a:cubicBezTo>
                <a:cubicBezTo>
                  <a:pt x="3694478" y="2051230"/>
                  <a:pt x="3699094" y="2063613"/>
                  <a:pt x="3701661" y="2076450"/>
                </a:cubicBezTo>
                <a:cubicBezTo>
                  <a:pt x="3705449" y="2095388"/>
                  <a:pt x="3707627" y="2114618"/>
                  <a:pt x="3711186" y="2133600"/>
                </a:cubicBezTo>
                <a:cubicBezTo>
                  <a:pt x="3717153" y="2165424"/>
                  <a:pt x="3719997" y="2198133"/>
                  <a:pt x="3730236" y="2228850"/>
                </a:cubicBezTo>
                <a:cubicBezTo>
                  <a:pt x="3736586" y="2247900"/>
                  <a:pt x="3744416" y="2266519"/>
                  <a:pt x="3749286" y="2286000"/>
                </a:cubicBezTo>
                <a:cubicBezTo>
                  <a:pt x="3763681" y="2343581"/>
                  <a:pt x="3754671" y="2311681"/>
                  <a:pt x="3777861" y="2381250"/>
                </a:cubicBezTo>
                <a:lnTo>
                  <a:pt x="3787386" y="2409825"/>
                </a:lnTo>
                <a:cubicBezTo>
                  <a:pt x="3790561" y="2419350"/>
                  <a:pt x="3791342" y="2430046"/>
                  <a:pt x="3796911" y="2438400"/>
                </a:cubicBezTo>
                <a:cubicBezTo>
                  <a:pt x="3851506" y="2520292"/>
                  <a:pt x="3786051" y="2416680"/>
                  <a:pt x="3825486" y="2495550"/>
                </a:cubicBezTo>
                <a:cubicBezTo>
                  <a:pt x="3830606" y="2505789"/>
                  <a:pt x="3839887" y="2513664"/>
                  <a:pt x="3844536" y="2524125"/>
                </a:cubicBezTo>
                <a:cubicBezTo>
                  <a:pt x="3852691" y="2542475"/>
                  <a:pt x="3852447" y="2564567"/>
                  <a:pt x="3863586" y="2581275"/>
                </a:cubicBezTo>
                <a:cubicBezTo>
                  <a:pt x="3869936" y="2590800"/>
                  <a:pt x="3877987" y="2599389"/>
                  <a:pt x="3882636" y="2609850"/>
                </a:cubicBezTo>
                <a:cubicBezTo>
                  <a:pt x="3890791" y="2628200"/>
                  <a:pt x="3895336" y="2647950"/>
                  <a:pt x="3901686" y="2667000"/>
                </a:cubicBezTo>
                <a:lnTo>
                  <a:pt x="3911211" y="2695575"/>
                </a:lnTo>
                <a:cubicBezTo>
                  <a:pt x="3914386" y="2705100"/>
                  <a:pt x="3915167" y="2715796"/>
                  <a:pt x="3920736" y="2724150"/>
                </a:cubicBezTo>
                <a:cubicBezTo>
                  <a:pt x="3933436" y="2743200"/>
                  <a:pt x="3951596" y="2759580"/>
                  <a:pt x="3958836" y="2781300"/>
                </a:cubicBezTo>
                <a:cubicBezTo>
                  <a:pt x="3962011" y="2790825"/>
                  <a:pt x="3963485" y="2801098"/>
                  <a:pt x="3968361" y="2809875"/>
                </a:cubicBezTo>
                <a:cubicBezTo>
                  <a:pt x="3979480" y="2829889"/>
                  <a:pt x="3993761" y="2847975"/>
                  <a:pt x="4006461" y="2867025"/>
                </a:cubicBezTo>
                <a:lnTo>
                  <a:pt x="4025511" y="2895600"/>
                </a:lnTo>
                <a:lnTo>
                  <a:pt x="4044561" y="2924175"/>
                </a:lnTo>
                <a:cubicBezTo>
                  <a:pt x="4050911" y="2933700"/>
                  <a:pt x="4055516" y="2944655"/>
                  <a:pt x="4063611" y="2952750"/>
                </a:cubicBezTo>
                <a:cubicBezTo>
                  <a:pt x="4073136" y="2962275"/>
                  <a:pt x="4083916" y="2970692"/>
                  <a:pt x="4092186" y="2981325"/>
                </a:cubicBezTo>
                <a:cubicBezTo>
                  <a:pt x="4106242" y="2999397"/>
                  <a:pt x="4114097" y="3022286"/>
                  <a:pt x="4130286" y="3038475"/>
                </a:cubicBezTo>
                <a:cubicBezTo>
                  <a:pt x="4139811" y="3048000"/>
                  <a:pt x="4150591" y="3056417"/>
                  <a:pt x="4158861" y="3067050"/>
                </a:cubicBezTo>
                <a:cubicBezTo>
                  <a:pt x="4172917" y="3085122"/>
                  <a:pt x="4180772" y="3108011"/>
                  <a:pt x="4196961" y="3124200"/>
                </a:cubicBezTo>
                <a:cubicBezTo>
                  <a:pt x="4216011" y="3143250"/>
                  <a:pt x="4231695" y="3166406"/>
                  <a:pt x="4254111" y="3181350"/>
                </a:cubicBezTo>
                <a:cubicBezTo>
                  <a:pt x="4263636" y="3187700"/>
                  <a:pt x="4273892" y="3193071"/>
                  <a:pt x="4282686" y="3200400"/>
                </a:cubicBezTo>
                <a:cubicBezTo>
                  <a:pt x="4293034" y="3209024"/>
                  <a:pt x="4300053" y="3221503"/>
                  <a:pt x="4311261" y="3228975"/>
                </a:cubicBezTo>
                <a:cubicBezTo>
                  <a:pt x="4319615" y="3234544"/>
                  <a:pt x="4330856" y="3234010"/>
                  <a:pt x="4339836" y="3238500"/>
                </a:cubicBezTo>
                <a:cubicBezTo>
                  <a:pt x="4350075" y="3243620"/>
                  <a:pt x="4357950" y="3252901"/>
                  <a:pt x="4368411" y="3257550"/>
                </a:cubicBezTo>
                <a:cubicBezTo>
                  <a:pt x="4401897" y="3272433"/>
                  <a:pt x="4437332" y="3280149"/>
                  <a:pt x="4473186" y="3286125"/>
                </a:cubicBezTo>
                <a:cubicBezTo>
                  <a:pt x="4495331" y="3289816"/>
                  <a:pt x="4517584" y="3292865"/>
                  <a:pt x="4539861" y="3295650"/>
                </a:cubicBezTo>
                <a:cubicBezTo>
                  <a:pt x="4731929" y="3319659"/>
                  <a:pt x="4531508" y="3291735"/>
                  <a:pt x="4692261" y="3314700"/>
                </a:cubicBezTo>
                <a:lnTo>
                  <a:pt x="4978011" y="3305175"/>
                </a:lnTo>
                <a:cubicBezTo>
                  <a:pt x="5038369" y="3302711"/>
                  <a:pt x="5158986" y="3295650"/>
                  <a:pt x="5158986" y="3295650"/>
                </a:cubicBezTo>
              </a:path>
            </a:pathLst>
          </a:custGeom>
          <a:noFill/>
          <a:ln w="38100" cap="flat" cmpd="sng" algn="ctr">
            <a:solidFill>
              <a:srgbClr val="FF00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a-IR"/>
          </a:p>
        </p:txBody>
      </p:sp>
      <p:cxnSp>
        <p:nvCxnSpPr>
          <p:cNvPr id="39948" name="Straight Connector 55"/>
          <p:cNvCxnSpPr>
            <a:cxnSpLocks noChangeShapeType="1"/>
          </p:cNvCxnSpPr>
          <p:nvPr/>
        </p:nvCxnSpPr>
        <p:spPr bwMode="auto">
          <a:xfrm>
            <a:off x="4800600" y="4724400"/>
            <a:ext cx="1219200" cy="9144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49" name="Straight Connector 56"/>
          <p:cNvCxnSpPr>
            <a:cxnSpLocks noChangeShapeType="1"/>
          </p:cNvCxnSpPr>
          <p:nvPr/>
        </p:nvCxnSpPr>
        <p:spPr bwMode="auto">
          <a:xfrm>
            <a:off x="4648200" y="5029200"/>
            <a:ext cx="838200" cy="6096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0" name="Straight Connector 62"/>
          <p:cNvCxnSpPr>
            <a:cxnSpLocks noChangeShapeType="1"/>
          </p:cNvCxnSpPr>
          <p:nvPr/>
        </p:nvCxnSpPr>
        <p:spPr bwMode="auto">
          <a:xfrm>
            <a:off x="4953000" y="4419600"/>
            <a:ext cx="1600200" cy="12192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1" name="Straight Connector 64"/>
          <p:cNvCxnSpPr>
            <a:cxnSpLocks noChangeShapeType="1"/>
          </p:cNvCxnSpPr>
          <p:nvPr/>
        </p:nvCxnSpPr>
        <p:spPr bwMode="auto">
          <a:xfrm>
            <a:off x="5105400" y="4114800"/>
            <a:ext cx="1981200" cy="15240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2" name="Straight Connector 66"/>
          <p:cNvCxnSpPr>
            <a:cxnSpLocks noChangeShapeType="1"/>
          </p:cNvCxnSpPr>
          <p:nvPr/>
        </p:nvCxnSpPr>
        <p:spPr bwMode="auto">
          <a:xfrm>
            <a:off x="5257800" y="3733800"/>
            <a:ext cx="2438400" cy="18288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3" name="Straight Connector 73"/>
          <p:cNvCxnSpPr>
            <a:cxnSpLocks noChangeShapeType="1"/>
            <a:endCxn id="39947" idx="115"/>
          </p:cNvCxnSpPr>
          <p:nvPr/>
        </p:nvCxnSpPr>
        <p:spPr bwMode="auto">
          <a:xfrm>
            <a:off x="5410201" y="3352800"/>
            <a:ext cx="1844675" cy="142875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4" name="Straight Connector 75"/>
          <p:cNvCxnSpPr>
            <a:cxnSpLocks noChangeShapeType="1"/>
            <a:endCxn id="39947" idx="105"/>
          </p:cNvCxnSpPr>
          <p:nvPr/>
        </p:nvCxnSpPr>
        <p:spPr bwMode="auto">
          <a:xfrm>
            <a:off x="5486400" y="2971800"/>
            <a:ext cx="1606550" cy="12192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5" name="Straight Connector 78"/>
          <p:cNvCxnSpPr>
            <a:cxnSpLocks noChangeShapeType="1"/>
            <a:endCxn id="39947" idx="98"/>
          </p:cNvCxnSpPr>
          <p:nvPr/>
        </p:nvCxnSpPr>
        <p:spPr bwMode="auto">
          <a:xfrm>
            <a:off x="5638800" y="2590801"/>
            <a:ext cx="1320800" cy="981075"/>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cxnSp>
        <p:nvCxnSpPr>
          <p:cNvPr id="39956" name="Straight Connector 80"/>
          <p:cNvCxnSpPr>
            <a:cxnSpLocks noChangeShapeType="1"/>
            <a:endCxn id="39947" idx="89"/>
          </p:cNvCxnSpPr>
          <p:nvPr/>
        </p:nvCxnSpPr>
        <p:spPr bwMode="auto">
          <a:xfrm>
            <a:off x="5867400" y="2286000"/>
            <a:ext cx="958850" cy="723900"/>
          </a:xfrm>
          <a:prstGeom prst="line">
            <a:avLst/>
          </a:prstGeom>
          <a:noFill/>
          <a:ln w="25400" algn="ctr">
            <a:solidFill>
              <a:srgbClr val="FF006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138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489397" y="254000"/>
            <a:ext cx="11526592" cy="6507408"/>
          </a:xfrm>
        </p:spPr>
        <p:txBody>
          <a:bodyPr>
            <a:normAutofit/>
          </a:bodyPr>
          <a:lstStyle/>
          <a:p>
            <a:pPr algn="l" rtl="0"/>
            <a:r>
              <a:rPr lang="en-US" sz="4000" dirty="0">
                <a:cs typeface="+mj-cs"/>
              </a:rPr>
              <a:t>Flow </a:t>
            </a:r>
            <a:r>
              <a:rPr lang="en-US" sz="4000" dirty="0" err="1">
                <a:cs typeface="+mj-cs"/>
              </a:rPr>
              <a:t>cytometry</a:t>
            </a:r>
            <a:r>
              <a:rPr lang="en-US" sz="4000" dirty="0">
                <a:cs typeface="+mj-cs"/>
              </a:rPr>
              <a:t> is a widely used method for </a:t>
            </a:r>
            <a:endParaRPr lang="en-US" sz="4000" dirty="0" smtClean="0">
              <a:cs typeface="+mj-cs"/>
            </a:endParaRPr>
          </a:p>
          <a:p>
            <a:pPr marL="571500" indent="-571500" algn="l" rtl="0">
              <a:buFontTx/>
              <a:buChar char="-"/>
            </a:pPr>
            <a:r>
              <a:rPr lang="en-US" sz="4000" dirty="0">
                <a:solidFill>
                  <a:srgbClr val="FF0000"/>
                </a:solidFill>
                <a:cs typeface="+mj-cs"/>
              </a:rPr>
              <a:t>A</a:t>
            </a:r>
            <a:r>
              <a:rPr lang="en-US" sz="4000" dirty="0" smtClean="0">
                <a:solidFill>
                  <a:srgbClr val="FF0000"/>
                </a:solidFill>
                <a:cs typeface="+mj-cs"/>
              </a:rPr>
              <a:t>nalyzing </a:t>
            </a:r>
            <a:r>
              <a:rPr lang="en-US" sz="4000" dirty="0">
                <a:solidFill>
                  <a:srgbClr val="FF0000"/>
                </a:solidFill>
                <a:cs typeface="+mj-cs"/>
              </a:rPr>
              <a:t>the expression of cell surface and intracellular </a:t>
            </a:r>
            <a:r>
              <a:rPr lang="en-US" sz="4000" dirty="0" smtClean="0">
                <a:solidFill>
                  <a:srgbClr val="FF0000"/>
                </a:solidFill>
                <a:cs typeface="+mj-cs"/>
              </a:rPr>
              <a:t>molecules </a:t>
            </a:r>
          </a:p>
          <a:p>
            <a:pPr marL="571500" indent="-571500" algn="l" rtl="0">
              <a:buFontTx/>
              <a:buChar char="-"/>
            </a:pPr>
            <a:r>
              <a:rPr lang="en-US" sz="4000" dirty="0">
                <a:solidFill>
                  <a:srgbClr val="92D050"/>
                </a:solidFill>
                <a:cs typeface="+mj-cs"/>
              </a:rPr>
              <a:t>C</a:t>
            </a:r>
            <a:r>
              <a:rPr lang="en-US" sz="4000" dirty="0" smtClean="0">
                <a:solidFill>
                  <a:srgbClr val="92D050"/>
                </a:solidFill>
                <a:cs typeface="+mj-cs"/>
              </a:rPr>
              <a:t>haracterizing </a:t>
            </a:r>
            <a:r>
              <a:rPr lang="en-US" sz="4000" dirty="0">
                <a:solidFill>
                  <a:srgbClr val="92D050"/>
                </a:solidFill>
                <a:cs typeface="+mj-cs"/>
              </a:rPr>
              <a:t>and defining different cell types in a heterogeneous cell </a:t>
            </a:r>
            <a:r>
              <a:rPr lang="en-US" sz="4000" dirty="0" smtClean="0">
                <a:solidFill>
                  <a:srgbClr val="92D050"/>
                </a:solidFill>
                <a:cs typeface="+mj-cs"/>
              </a:rPr>
              <a:t>population</a:t>
            </a:r>
          </a:p>
          <a:p>
            <a:pPr marL="571500" indent="-571500" algn="l" rtl="0">
              <a:buFontTx/>
              <a:buChar char="-"/>
            </a:pPr>
            <a:r>
              <a:rPr lang="en-US" sz="4000" dirty="0" smtClean="0">
                <a:cs typeface="+mj-cs"/>
              </a:rPr>
              <a:t> </a:t>
            </a:r>
            <a:r>
              <a:rPr lang="en-US" sz="4000" dirty="0">
                <a:solidFill>
                  <a:srgbClr val="FFC000"/>
                </a:solidFill>
                <a:cs typeface="+mj-cs"/>
              </a:rPr>
              <a:t>A</a:t>
            </a:r>
            <a:r>
              <a:rPr lang="en-US" sz="4000" dirty="0" smtClean="0">
                <a:solidFill>
                  <a:srgbClr val="FFC000"/>
                </a:solidFill>
                <a:cs typeface="+mj-cs"/>
              </a:rPr>
              <a:t>ssessing </a:t>
            </a:r>
            <a:r>
              <a:rPr lang="en-US" sz="4000" dirty="0">
                <a:solidFill>
                  <a:srgbClr val="FFC000"/>
                </a:solidFill>
                <a:cs typeface="+mj-cs"/>
              </a:rPr>
              <a:t>the purity of isolated subpopulations and analyzing cell size and </a:t>
            </a:r>
            <a:r>
              <a:rPr lang="en-US" sz="4000" dirty="0" smtClean="0">
                <a:solidFill>
                  <a:srgbClr val="FFC000"/>
                </a:solidFill>
                <a:cs typeface="+mj-cs"/>
              </a:rPr>
              <a:t>volume</a:t>
            </a:r>
          </a:p>
          <a:p>
            <a:pPr marL="571500" indent="-571500" algn="l" rtl="0">
              <a:buFontTx/>
              <a:buChar char="-"/>
            </a:pPr>
            <a:r>
              <a:rPr lang="en-US" sz="4000" dirty="0" smtClean="0">
                <a:cs typeface="+mj-cs"/>
              </a:rPr>
              <a:t> </a:t>
            </a:r>
            <a:r>
              <a:rPr lang="en-US" sz="4000" dirty="0">
                <a:solidFill>
                  <a:schemeClr val="accent1"/>
                </a:solidFill>
                <a:cs typeface="+mj-cs"/>
              </a:rPr>
              <a:t>It allows simultaneous multi-parameter analysis of single cells.</a:t>
            </a:r>
            <a:endParaRPr lang="fa-IR" sz="4000" dirty="0">
              <a:solidFill>
                <a:schemeClr val="accent1"/>
              </a:solidFill>
              <a:cs typeface="+mj-cs"/>
            </a:endParaRPr>
          </a:p>
        </p:txBody>
      </p:sp>
    </p:spTree>
    <p:extLst>
      <p:ext uri="{BB962C8B-B14F-4D97-AF65-F5344CB8AC3E}">
        <p14:creationId xmlns:p14="http://schemas.microsoft.com/office/powerpoint/2010/main" val="1897974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3" y="408948"/>
            <a:ext cx="11655381" cy="6210793"/>
          </a:xfrm>
        </p:spPr>
        <p:txBody>
          <a:bodyPr/>
          <a:lstStyle/>
          <a:p>
            <a:pPr algn="l" rtl="0" fontAlgn="base"/>
            <a:r>
              <a:rPr lang="en-US" dirty="0"/>
              <a:t>The </a:t>
            </a:r>
            <a:r>
              <a:rPr lang="en-US" dirty="0">
                <a:solidFill>
                  <a:srgbClr val="FF0000"/>
                </a:solidFill>
              </a:rPr>
              <a:t>pulse area </a:t>
            </a:r>
            <a:r>
              <a:rPr lang="en-US" dirty="0"/>
              <a:t>is calculated by adding the height values for each time slice of the pulse, determined by the speed of the analog to digital converter (ADC), which is 10 MHz (i.e. 10 million per second or 10 per microsecond</a:t>
            </a:r>
            <a:r>
              <a:rPr lang="en-US" dirty="0" smtClean="0"/>
              <a:t>).</a:t>
            </a:r>
          </a:p>
          <a:p>
            <a:pPr algn="l" rtl="0" fontAlgn="base"/>
            <a:endParaRPr lang="en-US" dirty="0"/>
          </a:p>
          <a:p>
            <a:pPr algn="l" rtl="0" fontAlgn="base"/>
            <a:r>
              <a:rPr lang="en-US" dirty="0"/>
              <a:t>These events are assigned channels based on pulse intensity (pulse area). This signal can be amplified by turning up the voltage going through the PMT</a:t>
            </a:r>
            <a:r>
              <a:rPr lang="en-US" dirty="0" smtClean="0"/>
              <a:t>.</a:t>
            </a:r>
          </a:p>
          <a:p>
            <a:pPr algn="l" rtl="0" fontAlgn="base"/>
            <a:endParaRPr lang="en-US" dirty="0"/>
          </a:p>
          <a:p>
            <a:pPr algn="l" rtl="0" fontAlgn="base"/>
            <a:endParaRPr lang="en-US" dirty="0"/>
          </a:p>
          <a:p>
            <a:pPr algn="l" rtl="0"/>
            <a:r>
              <a:rPr lang="en-US" dirty="0"/>
              <a:t>Each event is given a channel number depending on its measured intensity; the more intense the fluorescence, the higher the channel number the event is assigned</a:t>
            </a:r>
            <a:r>
              <a:rPr lang="en-US" dirty="0" smtClean="0"/>
              <a:t>.</a:t>
            </a:r>
          </a:p>
          <a:p>
            <a:pPr algn="l" rtl="0"/>
            <a:r>
              <a:rPr lang="en-US" dirty="0"/>
              <a:t>For a positive result you are looking for the shift in intensity between negative control and a positive sample</a:t>
            </a:r>
            <a:endParaRPr lang="fa-IR" dirty="0"/>
          </a:p>
        </p:txBody>
      </p:sp>
    </p:spTree>
    <p:extLst>
      <p:ext uri="{BB962C8B-B14F-4D97-AF65-F5344CB8AC3E}">
        <p14:creationId xmlns:p14="http://schemas.microsoft.com/office/powerpoint/2010/main" val="1024360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 cytometry histogram plotting channel number vs. number of ev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476" y="1006585"/>
            <a:ext cx="5769735" cy="27926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5313" y="4654467"/>
            <a:ext cx="9350062" cy="646331"/>
          </a:xfrm>
          <a:prstGeom prst="rect">
            <a:avLst/>
          </a:prstGeom>
        </p:spPr>
        <p:txBody>
          <a:bodyPr wrap="square">
            <a:spAutoFit/>
          </a:bodyPr>
          <a:lstStyle/>
          <a:p>
            <a:pPr algn="l" rtl="0"/>
            <a:r>
              <a:rPr lang="en-US" b="1" i="1" dirty="0" smtClean="0">
                <a:solidFill>
                  <a:srgbClr val="333333"/>
                </a:solidFill>
                <a:effectLst/>
                <a:latin typeface="Century Gothic" panose="020B0502020202020204" pitchFamily="34" charset="0"/>
              </a:rPr>
              <a:t>A one parameter histogram plotting channel number vs. number of events. </a:t>
            </a:r>
            <a:r>
              <a:rPr lang="en-US" b="0" i="1" dirty="0" smtClean="0">
                <a:solidFill>
                  <a:srgbClr val="333333"/>
                </a:solidFill>
                <a:effectLst/>
                <a:latin typeface="Century Gothic" panose="020B0502020202020204" pitchFamily="34" charset="0"/>
              </a:rPr>
              <a:t>The channels are usually viewed on a log scale on the x axis.</a:t>
            </a:r>
            <a:endParaRPr lang="fa-IR" dirty="0"/>
          </a:p>
        </p:txBody>
      </p:sp>
    </p:spTree>
    <p:extLst>
      <p:ext uri="{BB962C8B-B14F-4D97-AF65-F5344CB8AC3E}">
        <p14:creationId xmlns:p14="http://schemas.microsoft.com/office/powerpoint/2010/main" val="773376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uorescence intensity measurem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6606" y="1063168"/>
            <a:ext cx="4495800"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3950" y="3904119"/>
            <a:ext cx="9234151" cy="1200329"/>
          </a:xfrm>
          <a:prstGeom prst="rect">
            <a:avLst/>
          </a:prstGeom>
        </p:spPr>
        <p:txBody>
          <a:bodyPr wrap="square">
            <a:spAutoFit/>
          </a:bodyPr>
          <a:lstStyle/>
          <a:p>
            <a:pPr algn="l" rtl="0"/>
            <a:r>
              <a:rPr lang="en-US" b="1" i="1" dirty="0" smtClean="0">
                <a:solidFill>
                  <a:srgbClr val="333333"/>
                </a:solidFill>
                <a:effectLst/>
                <a:latin typeface="Century Gothic" panose="020B0502020202020204" pitchFamily="34" charset="0"/>
              </a:rPr>
              <a:t>Fluorescence intensity measurements for a negative and positive result. </a:t>
            </a:r>
            <a:r>
              <a:rPr lang="en-US" b="0" i="1" dirty="0" smtClean="0">
                <a:solidFill>
                  <a:srgbClr val="333333"/>
                </a:solidFill>
                <a:effectLst/>
                <a:latin typeface="Century Gothic" panose="020B0502020202020204" pitchFamily="34" charset="0"/>
              </a:rPr>
              <a:t>The negative result shown on the left has no staining and many events at low fluorescence intensity. A positive result is shown on the right, this has a large number of events at high fluorescence intensity.</a:t>
            </a:r>
            <a:endParaRPr lang="fa-IR" dirty="0"/>
          </a:p>
        </p:txBody>
      </p:sp>
    </p:spTree>
    <p:extLst>
      <p:ext uri="{BB962C8B-B14F-4D97-AF65-F5344CB8AC3E}">
        <p14:creationId xmlns:p14="http://schemas.microsoft.com/office/powerpoint/2010/main" val="7202410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taining of human PBMC gated on monocy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6196" y="876344"/>
            <a:ext cx="4495800" cy="2095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22242" y="3498537"/>
            <a:ext cx="6096000" cy="646331"/>
          </a:xfrm>
          <a:prstGeom prst="rect">
            <a:avLst/>
          </a:prstGeom>
        </p:spPr>
        <p:txBody>
          <a:bodyPr>
            <a:spAutoFit/>
          </a:bodyPr>
          <a:lstStyle/>
          <a:p>
            <a:pPr algn="l"/>
            <a:r>
              <a:rPr lang="en-US" b="1" i="1" dirty="0" smtClean="0">
                <a:solidFill>
                  <a:srgbClr val="333333"/>
                </a:solidFill>
                <a:effectLst/>
                <a:latin typeface="Century Gothic" panose="020B0502020202020204" pitchFamily="34" charset="0"/>
              </a:rPr>
              <a:t>Anti-CCR2 antibody (ab21667) staining of human PBMC gated on monocytes.</a:t>
            </a:r>
            <a:r>
              <a:rPr lang="en-US" b="0" i="1" dirty="0" smtClean="0">
                <a:solidFill>
                  <a:srgbClr val="333333"/>
                </a:solidFill>
                <a:effectLst/>
                <a:latin typeface="Century Gothic" panose="020B0502020202020204" pitchFamily="34" charset="0"/>
              </a:rPr>
              <a:t> </a:t>
            </a:r>
            <a:endParaRPr lang="fa-IR" dirty="0"/>
          </a:p>
        </p:txBody>
      </p:sp>
    </p:spTree>
    <p:extLst>
      <p:ext uri="{BB962C8B-B14F-4D97-AF65-F5344CB8AC3E}">
        <p14:creationId xmlns:p14="http://schemas.microsoft.com/office/powerpoint/2010/main" val="2189575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
          <p:cNvSpPr>
            <a:spLocks/>
          </p:cNvSpPr>
          <p:nvPr/>
        </p:nvSpPr>
        <p:spPr bwMode="auto">
          <a:xfrm>
            <a:off x="8751888" y="949325"/>
            <a:ext cx="550862" cy="522288"/>
          </a:xfrm>
          <a:custGeom>
            <a:avLst/>
            <a:gdLst>
              <a:gd name="T0" fmla="*/ 0 w 347"/>
              <a:gd name="T1" fmla="*/ 0 h 329"/>
              <a:gd name="T2" fmla="*/ 2147483646 w 347"/>
              <a:gd name="T3" fmla="*/ 0 h 329"/>
              <a:gd name="T4" fmla="*/ 2147483646 w 347"/>
              <a:gd name="T5" fmla="*/ 2147483646 h 329"/>
              <a:gd name="T6" fmla="*/ 0 w 347"/>
              <a:gd name="T7" fmla="*/ 2147483646 h 329"/>
              <a:gd name="T8" fmla="*/ 0 w 347"/>
              <a:gd name="T9" fmla="*/ 0 h 329"/>
              <a:gd name="T10" fmla="*/ 0 60000 65536"/>
              <a:gd name="T11" fmla="*/ 0 60000 65536"/>
              <a:gd name="T12" fmla="*/ 0 60000 65536"/>
              <a:gd name="T13" fmla="*/ 0 60000 65536"/>
              <a:gd name="T14" fmla="*/ 0 60000 65536"/>
              <a:gd name="T15" fmla="*/ 0 w 347"/>
              <a:gd name="T16" fmla="*/ 0 h 329"/>
              <a:gd name="T17" fmla="*/ 347 w 347"/>
              <a:gd name="T18" fmla="*/ 329 h 329"/>
            </a:gdLst>
            <a:ahLst/>
            <a:cxnLst>
              <a:cxn ang="T10">
                <a:pos x="T0" y="T1"/>
              </a:cxn>
              <a:cxn ang="T11">
                <a:pos x="T2" y="T3"/>
              </a:cxn>
              <a:cxn ang="T12">
                <a:pos x="T4" y="T5"/>
              </a:cxn>
              <a:cxn ang="T13">
                <a:pos x="T6" y="T7"/>
              </a:cxn>
              <a:cxn ang="T14">
                <a:pos x="T8" y="T9"/>
              </a:cxn>
            </a:cxnLst>
            <a:rect l="T15" t="T16" r="T17" b="T18"/>
            <a:pathLst>
              <a:path w="347" h="329">
                <a:moveTo>
                  <a:pt x="0" y="0"/>
                </a:moveTo>
                <a:lnTo>
                  <a:pt x="346" y="0"/>
                </a:lnTo>
                <a:lnTo>
                  <a:pt x="346" y="328"/>
                </a:lnTo>
                <a:lnTo>
                  <a:pt x="0" y="328"/>
                </a:lnTo>
                <a:lnTo>
                  <a:pt x="0" y="0"/>
                </a:lnTo>
              </a:path>
            </a:pathLst>
          </a:custGeom>
          <a:gradFill rotWithShape="0">
            <a:gsLst>
              <a:gs pos="0">
                <a:srgbClr val="919191"/>
              </a:gs>
              <a:gs pos="100000">
                <a:srgbClr val="DEDEDE"/>
              </a:gs>
            </a:gsLst>
            <a:path path="rect">
              <a:fillToRect l="50000" t="50000" r="50000" b="50000"/>
            </a:path>
          </a:gradFill>
          <a:ln w="12700" cap="rnd" cmpd="sng">
            <a:solidFill>
              <a:srgbClr val="000000"/>
            </a:solidFill>
            <a:prstDash val="solid"/>
            <a:round/>
            <a:headEnd type="none" w="sm" len="sm"/>
            <a:tailEnd type="none" w="sm" len="sm"/>
          </a:ln>
        </p:spPr>
        <p:txBody>
          <a:bodyPr/>
          <a:lstStyle/>
          <a:p>
            <a:endParaRPr lang="fa-IR"/>
          </a:p>
        </p:txBody>
      </p:sp>
      <p:sp>
        <p:nvSpPr>
          <p:cNvPr id="33795" name="Line 3"/>
          <p:cNvSpPr>
            <a:spLocks noChangeShapeType="1"/>
          </p:cNvSpPr>
          <p:nvPr/>
        </p:nvSpPr>
        <p:spPr bwMode="auto">
          <a:xfrm>
            <a:off x="5864226" y="4005263"/>
            <a:ext cx="530225" cy="0"/>
          </a:xfrm>
          <a:prstGeom prst="line">
            <a:avLst/>
          </a:prstGeom>
          <a:noFill/>
          <a:ln w="76200">
            <a:solidFill>
              <a:srgbClr val="00A9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796" name="Line 4"/>
          <p:cNvSpPr>
            <a:spLocks noChangeShapeType="1"/>
          </p:cNvSpPr>
          <p:nvPr/>
        </p:nvSpPr>
        <p:spPr bwMode="auto">
          <a:xfrm>
            <a:off x="7408863" y="3068638"/>
            <a:ext cx="698500" cy="0"/>
          </a:xfrm>
          <a:prstGeom prst="line">
            <a:avLst/>
          </a:prstGeom>
          <a:noFill/>
          <a:ln w="50800">
            <a:solidFill>
              <a:srgbClr val="04D665"/>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797" name="Line 5"/>
          <p:cNvSpPr>
            <a:spLocks noChangeShapeType="1"/>
          </p:cNvSpPr>
          <p:nvPr/>
        </p:nvSpPr>
        <p:spPr bwMode="auto">
          <a:xfrm>
            <a:off x="8912226" y="2319338"/>
            <a:ext cx="549275"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798" name="Freeform 6"/>
          <p:cNvSpPr>
            <a:spLocks/>
          </p:cNvSpPr>
          <p:nvPr/>
        </p:nvSpPr>
        <p:spPr bwMode="auto">
          <a:xfrm>
            <a:off x="6251576" y="3744914"/>
            <a:ext cx="550863" cy="522287"/>
          </a:xfrm>
          <a:custGeom>
            <a:avLst/>
            <a:gdLst>
              <a:gd name="T0" fmla="*/ 0 w 347"/>
              <a:gd name="T1" fmla="*/ 0 h 329"/>
              <a:gd name="T2" fmla="*/ 2147483646 w 347"/>
              <a:gd name="T3" fmla="*/ 0 h 329"/>
              <a:gd name="T4" fmla="*/ 2147483646 w 347"/>
              <a:gd name="T5" fmla="*/ 2147483646 h 329"/>
              <a:gd name="T6" fmla="*/ 0 w 347"/>
              <a:gd name="T7" fmla="*/ 2147483646 h 329"/>
              <a:gd name="T8" fmla="*/ 0 w 347"/>
              <a:gd name="T9" fmla="*/ 0 h 329"/>
              <a:gd name="T10" fmla="*/ 0 60000 65536"/>
              <a:gd name="T11" fmla="*/ 0 60000 65536"/>
              <a:gd name="T12" fmla="*/ 0 60000 65536"/>
              <a:gd name="T13" fmla="*/ 0 60000 65536"/>
              <a:gd name="T14" fmla="*/ 0 60000 65536"/>
              <a:gd name="T15" fmla="*/ 0 w 347"/>
              <a:gd name="T16" fmla="*/ 0 h 329"/>
              <a:gd name="T17" fmla="*/ 347 w 347"/>
              <a:gd name="T18" fmla="*/ 329 h 329"/>
            </a:gdLst>
            <a:ahLst/>
            <a:cxnLst>
              <a:cxn ang="T10">
                <a:pos x="T0" y="T1"/>
              </a:cxn>
              <a:cxn ang="T11">
                <a:pos x="T2" y="T3"/>
              </a:cxn>
              <a:cxn ang="T12">
                <a:pos x="T4" y="T5"/>
              </a:cxn>
              <a:cxn ang="T13">
                <a:pos x="T6" y="T7"/>
              </a:cxn>
              <a:cxn ang="T14">
                <a:pos x="T8" y="T9"/>
              </a:cxn>
            </a:cxnLst>
            <a:rect l="T15" t="T16" r="T17" b="T18"/>
            <a:pathLst>
              <a:path w="347" h="329">
                <a:moveTo>
                  <a:pt x="0" y="0"/>
                </a:moveTo>
                <a:lnTo>
                  <a:pt x="346" y="0"/>
                </a:lnTo>
                <a:lnTo>
                  <a:pt x="346" y="328"/>
                </a:lnTo>
                <a:lnTo>
                  <a:pt x="0" y="328"/>
                </a:lnTo>
                <a:lnTo>
                  <a:pt x="0" y="0"/>
                </a:lnTo>
              </a:path>
            </a:pathLst>
          </a:custGeom>
          <a:gradFill rotWithShape="0">
            <a:gsLst>
              <a:gs pos="0">
                <a:srgbClr val="919191"/>
              </a:gs>
              <a:gs pos="100000">
                <a:srgbClr val="DEDEDE"/>
              </a:gs>
            </a:gsLst>
            <a:path path="rect">
              <a:fillToRect l="50000" t="50000" r="50000" b="50000"/>
            </a:path>
          </a:gradFill>
          <a:ln w="12700" cap="rnd" cmpd="sng">
            <a:solidFill>
              <a:srgbClr val="000000"/>
            </a:solidFill>
            <a:prstDash val="solid"/>
            <a:round/>
            <a:headEnd type="none" w="sm" len="sm"/>
            <a:tailEnd type="none" w="sm" len="sm"/>
          </a:ln>
        </p:spPr>
        <p:txBody>
          <a:bodyPr/>
          <a:lstStyle/>
          <a:p>
            <a:endParaRPr lang="fa-IR"/>
          </a:p>
        </p:txBody>
      </p:sp>
      <p:sp>
        <p:nvSpPr>
          <p:cNvPr id="33799" name="Freeform 7"/>
          <p:cNvSpPr>
            <a:spLocks/>
          </p:cNvSpPr>
          <p:nvPr/>
        </p:nvSpPr>
        <p:spPr bwMode="auto">
          <a:xfrm>
            <a:off x="8012113" y="2808288"/>
            <a:ext cx="550862" cy="520700"/>
          </a:xfrm>
          <a:custGeom>
            <a:avLst/>
            <a:gdLst>
              <a:gd name="T0" fmla="*/ 0 w 347"/>
              <a:gd name="T1" fmla="*/ 0 h 328"/>
              <a:gd name="T2" fmla="*/ 2147483646 w 347"/>
              <a:gd name="T3" fmla="*/ 0 h 328"/>
              <a:gd name="T4" fmla="*/ 2147483646 w 347"/>
              <a:gd name="T5" fmla="*/ 2147483646 h 328"/>
              <a:gd name="T6" fmla="*/ 0 w 347"/>
              <a:gd name="T7" fmla="*/ 2147483646 h 328"/>
              <a:gd name="T8" fmla="*/ 0 w 347"/>
              <a:gd name="T9" fmla="*/ 0 h 328"/>
              <a:gd name="T10" fmla="*/ 0 60000 65536"/>
              <a:gd name="T11" fmla="*/ 0 60000 65536"/>
              <a:gd name="T12" fmla="*/ 0 60000 65536"/>
              <a:gd name="T13" fmla="*/ 0 60000 65536"/>
              <a:gd name="T14" fmla="*/ 0 60000 65536"/>
              <a:gd name="T15" fmla="*/ 0 w 347"/>
              <a:gd name="T16" fmla="*/ 0 h 328"/>
              <a:gd name="T17" fmla="*/ 347 w 347"/>
              <a:gd name="T18" fmla="*/ 328 h 328"/>
            </a:gdLst>
            <a:ahLst/>
            <a:cxnLst>
              <a:cxn ang="T10">
                <a:pos x="T0" y="T1"/>
              </a:cxn>
              <a:cxn ang="T11">
                <a:pos x="T2" y="T3"/>
              </a:cxn>
              <a:cxn ang="T12">
                <a:pos x="T4" y="T5"/>
              </a:cxn>
              <a:cxn ang="T13">
                <a:pos x="T6" y="T7"/>
              </a:cxn>
              <a:cxn ang="T14">
                <a:pos x="T8" y="T9"/>
              </a:cxn>
            </a:cxnLst>
            <a:rect l="T15" t="T16" r="T17" b="T18"/>
            <a:pathLst>
              <a:path w="347" h="328">
                <a:moveTo>
                  <a:pt x="0" y="0"/>
                </a:moveTo>
                <a:lnTo>
                  <a:pt x="346" y="0"/>
                </a:lnTo>
                <a:lnTo>
                  <a:pt x="346" y="327"/>
                </a:lnTo>
                <a:lnTo>
                  <a:pt x="0" y="327"/>
                </a:lnTo>
                <a:lnTo>
                  <a:pt x="0" y="0"/>
                </a:lnTo>
              </a:path>
            </a:pathLst>
          </a:custGeom>
          <a:gradFill rotWithShape="0">
            <a:gsLst>
              <a:gs pos="0">
                <a:srgbClr val="919191"/>
              </a:gs>
              <a:gs pos="100000">
                <a:srgbClr val="DEDEDE"/>
              </a:gs>
            </a:gsLst>
            <a:path path="rect">
              <a:fillToRect l="50000" t="50000" r="50000" b="50000"/>
            </a:path>
          </a:gradFill>
          <a:ln w="12700" cap="rnd" cmpd="sng">
            <a:solidFill>
              <a:srgbClr val="000000"/>
            </a:solidFill>
            <a:prstDash val="solid"/>
            <a:round/>
            <a:headEnd type="none" w="sm" len="sm"/>
            <a:tailEnd type="none" w="sm" len="sm"/>
          </a:ln>
        </p:spPr>
        <p:txBody>
          <a:bodyPr/>
          <a:lstStyle/>
          <a:p>
            <a:endParaRPr lang="fa-IR"/>
          </a:p>
        </p:txBody>
      </p:sp>
      <p:sp>
        <p:nvSpPr>
          <p:cNvPr id="33800" name="Freeform 8"/>
          <p:cNvSpPr>
            <a:spLocks/>
          </p:cNvSpPr>
          <p:nvPr/>
        </p:nvSpPr>
        <p:spPr bwMode="auto">
          <a:xfrm>
            <a:off x="9394826" y="2060575"/>
            <a:ext cx="550863" cy="522288"/>
          </a:xfrm>
          <a:custGeom>
            <a:avLst/>
            <a:gdLst>
              <a:gd name="T0" fmla="*/ 0 w 347"/>
              <a:gd name="T1" fmla="*/ 0 h 329"/>
              <a:gd name="T2" fmla="*/ 2147483646 w 347"/>
              <a:gd name="T3" fmla="*/ 0 h 329"/>
              <a:gd name="T4" fmla="*/ 2147483646 w 347"/>
              <a:gd name="T5" fmla="*/ 2147483646 h 329"/>
              <a:gd name="T6" fmla="*/ 0 w 347"/>
              <a:gd name="T7" fmla="*/ 2147483646 h 329"/>
              <a:gd name="T8" fmla="*/ 0 w 347"/>
              <a:gd name="T9" fmla="*/ 0 h 329"/>
              <a:gd name="T10" fmla="*/ 0 60000 65536"/>
              <a:gd name="T11" fmla="*/ 0 60000 65536"/>
              <a:gd name="T12" fmla="*/ 0 60000 65536"/>
              <a:gd name="T13" fmla="*/ 0 60000 65536"/>
              <a:gd name="T14" fmla="*/ 0 60000 65536"/>
              <a:gd name="T15" fmla="*/ 0 w 347"/>
              <a:gd name="T16" fmla="*/ 0 h 329"/>
              <a:gd name="T17" fmla="*/ 347 w 347"/>
              <a:gd name="T18" fmla="*/ 329 h 329"/>
            </a:gdLst>
            <a:ahLst/>
            <a:cxnLst>
              <a:cxn ang="T10">
                <a:pos x="T0" y="T1"/>
              </a:cxn>
              <a:cxn ang="T11">
                <a:pos x="T2" y="T3"/>
              </a:cxn>
              <a:cxn ang="T12">
                <a:pos x="T4" y="T5"/>
              </a:cxn>
              <a:cxn ang="T13">
                <a:pos x="T6" y="T7"/>
              </a:cxn>
              <a:cxn ang="T14">
                <a:pos x="T8" y="T9"/>
              </a:cxn>
            </a:cxnLst>
            <a:rect l="T15" t="T16" r="T17" b="T18"/>
            <a:pathLst>
              <a:path w="347" h="329">
                <a:moveTo>
                  <a:pt x="0" y="0"/>
                </a:moveTo>
                <a:lnTo>
                  <a:pt x="346" y="0"/>
                </a:lnTo>
                <a:lnTo>
                  <a:pt x="346" y="328"/>
                </a:lnTo>
                <a:lnTo>
                  <a:pt x="0" y="328"/>
                </a:lnTo>
                <a:lnTo>
                  <a:pt x="0" y="0"/>
                </a:lnTo>
              </a:path>
            </a:pathLst>
          </a:custGeom>
          <a:gradFill rotWithShape="0">
            <a:gsLst>
              <a:gs pos="0">
                <a:srgbClr val="919191"/>
              </a:gs>
              <a:gs pos="100000">
                <a:srgbClr val="DEDEDE"/>
              </a:gs>
            </a:gsLst>
            <a:path path="rect">
              <a:fillToRect l="50000" t="50000" r="50000" b="50000"/>
            </a:path>
          </a:gradFill>
          <a:ln w="12700" cap="rnd" cmpd="sng">
            <a:solidFill>
              <a:srgbClr val="000000"/>
            </a:solidFill>
            <a:prstDash val="solid"/>
            <a:round/>
            <a:headEnd type="none" w="sm" len="sm"/>
            <a:tailEnd type="none" w="sm" len="sm"/>
          </a:ln>
        </p:spPr>
        <p:txBody>
          <a:bodyPr/>
          <a:lstStyle/>
          <a:p>
            <a:endParaRPr lang="fa-IR"/>
          </a:p>
        </p:txBody>
      </p:sp>
      <p:sp>
        <p:nvSpPr>
          <p:cNvPr id="33801" name="Freeform 9"/>
          <p:cNvSpPr>
            <a:spLocks/>
          </p:cNvSpPr>
          <p:nvPr/>
        </p:nvSpPr>
        <p:spPr bwMode="auto">
          <a:xfrm>
            <a:off x="8758238" y="809625"/>
            <a:ext cx="698500" cy="661988"/>
          </a:xfrm>
          <a:custGeom>
            <a:avLst/>
            <a:gdLst>
              <a:gd name="T0" fmla="*/ 0 w 440"/>
              <a:gd name="T1" fmla="*/ 2147483646 h 417"/>
              <a:gd name="T2" fmla="*/ 2147483646 w 440"/>
              <a:gd name="T3" fmla="*/ 0 h 417"/>
              <a:gd name="T4" fmla="*/ 2147483646 w 440"/>
              <a:gd name="T5" fmla="*/ 0 h 417"/>
              <a:gd name="T6" fmla="*/ 2147483646 w 440"/>
              <a:gd name="T7" fmla="*/ 2147483646 h 417"/>
              <a:gd name="T8" fmla="*/ 2147483646 w 440"/>
              <a:gd name="T9" fmla="*/ 2147483646 h 417"/>
              <a:gd name="T10" fmla="*/ 2147483646 w 440"/>
              <a:gd name="T11" fmla="*/ 2147483646 h 417"/>
              <a:gd name="T12" fmla="*/ 2147483646 w 440"/>
              <a:gd name="T13" fmla="*/ 2147483646 h 417"/>
              <a:gd name="T14" fmla="*/ 0 w 440"/>
              <a:gd name="T15" fmla="*/ 2147483646 h 417"/>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417"/>
              <a:gd name="T26" fmla="*/ 440 w 440"/>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417">
                <a:moveTo>
                  <a:pt x="0" y="88"/>
                </a:moveTo>
                <a:lnTo>
                  <a:pt x="132" y="0"/>
                </a:lnTo>
                <a:lnTo>
                  <a:pt x="439" y="0"/>
                </a:lnTo>
                <a:lnTo>
                  <a:pt x="439" y="326"/>
                </a:lnTo>
                <a:lnTo>
                  <a:pt x="342" y="416"/>
                </a:lnTo>
                <a:lnTo>
                  <a:pt x="342" y="88"/>
                </a:lnTo>
                <a:lnTo>
                  <a:pt x="8" y="88"/>
                </a:lnTo>
                <a:lnTo>
                  <a:pt x="0" y="88"/>
                </a:lnTo>
              </a:path>
            </a:pathLst>
          </a:custGeom>
          <a:solidFill>
            <a:srgbClr val="FF0000"/>
          </a:solidFill>
          <a:ln w="12700" cap="rnd" cmpd="sng">
            <a:solidFill>
              <a:schemeClr val="bg2"/>
            </a:solidFill>
            <a:prstDash val="solid"/>
            <a:round/>
            <a:headEnd type="none" w="sm" len="sm"/>
            <a:tailEnd type="none" w="sm" len="sm"/>
          </a:ln>
        </p:spPr>
        <p:txBody>
          <a:bodyPr/>
          <a:lstStyle/>
          <a:p>
            <a:endParaRPr lang="fa-IR"/>
          </a:p>
        </p:txBody>
      </p:sp>
      <p:sp>
        <p:nvSpPr>
          <p:cNvPr id="33802" name="Line 10"/>
          <p:cNvSpPr>
            <a:spLocks noChangeShapeType="1"/>
          </p:cNvSpPr>
          <p:nvPr/>
        </p:nvSpPr>
        <p:spPr bwMode="auto">
          <a:xfrm flipH="1">
            <a:off x="9310688" y="811213"/>
            <a:ext cx="150812" cy="1333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03" name="Oval 11"/>
          <p:cNvSpPr>
            <a:spLocks noChangeArrowheads="1"/>
          </p:cNvSpPr>
          <p:nvPr/>
        </p:nvSpPr>
        <p:spPr bwMode="auto">
          <a:xfrm>
            <a:off x="8988426" y="1146176"/>
            <a:ext cx="92075" cy="92075"/>
          </a:xfrm>
          <a:prstGeom prst="ellipse">
            <a:avLst/>
          </a:prstGeom>
          <a:solidFill>
            <a:srgbClr val="C1C1C1"/>
          </a:solidFill>
          <a:ln w="1270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04" name="Line 12"/>
          <p:cNvSpPr>
            <a:spLocks noChangeShapeType="1"/>
          </p:cNvSpPr>
          <p:nvPr/>
        </p:nvSpPr>
        <p:spPr bwMode="auto">
          <a:xfrm flipV="1">
            <a:off x="8259763" y="1209676"/>
            <a:ext cx="779462" cy="41592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05" name="Oval 13" descr="Zig zag"/>
          <p:cNvSpPr>
            <a:spLocks noChangeArrowheads="1"/>
          </p:cNvSpPr>
          <p:nvPr/>
        </p:nvSpPr>
        <p:spPr bwMode="auto">
          <a:xfrm>
            <a:off x="8083550" y="1373189"/>
            <a:ext cx="355600" cy="479425"/>
          </a:xfrm>
          <a:prstGeom prst="ellipse">
            <a:avLst/>
          </a:prstGeom>
          <a:pattFill prst="zigZag">
            <a:fgClr>
              <a:srgbClr val="D9D9D9"/>
            </a:fgClr>
            <a:bgClr>
              <a:srgbClr val="7494C0"/>
            </a:bgClr>
          </a:pattFill>
          <a:ln w="12700">
            <a:solidFill>
              <a:srgbClr val="5D5D5D"/>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06" name="Line 14"/>
          <p:cNvSpPr>
            <a:spLocks noChangeShapeType="1"/>
          </p:cNvSpPr>
          <p:nvPr/>
        </p:nvSpPr>
        <p:spPr bwMode="auto">
          <a:xfrm flipV="1">
            <a:off x="7027864" y="1628776"/>
            <a:ext cx="1228725" cy="639763"/>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07" name="Oval 15"/>
          <p:cNvSpPr>
            <a:spLocks noChangeArrowheads="1"/>
          </p:cNvSpPr>
          <p:nvPr/>
        </p:nvSpPr>
        <p:spPr bwMode="auto">
          <a:xfrm>
            <a:off x="6835775" y="2052639"/>
            <a:ext cx="317500" cy="498475"/>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08" name="Line 16"/>
          <p:cNvSpPr>
            <a:spLocks noChangeShapeType="1"/>
          </p:cNvSpPr>
          <p:nvPr/>
        </p:nvSpPr>
        <p:spPr bwMode="auto">
          <a:xfrm flipV="1">
            <a:off x="5457825" y="2270126"/>
            <a:ext cx="1570038" cy="798513"/>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09" name="Line 17"/>
          <p:cNvSpPr>
            <a:spLocks noChangeShapeType="1"/>
          </p:cNvSpPr>
          <p:nvPr/>
        </p:nvSpPr>
        <p:spPr bwMode="auto">
          <a:xfrm flipV="1">
            <a:off x="5553075" y="2320926"/>
            <a:ext cx="1512888" cy="796925"/>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10" name="Oval 18"/>
          <p:cNvSpPr>
            <a:spLocks noChangeArrowheads="1"/>
          </p:cNvSpPr>
          <p:nvPr/>
        </p:nvSpPr>
        <p:spPr bwMode="auto">
          <a:xfrm>
            <a:off x="5311775" y="2814639"/>
            <a:ext cx="317500" cy="498475"/>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11" name="Line 19"/>
          <p:cNvSpPr>
            <a:spLocks noChangeShapeType="1"/>
          </p:cNvSpPr>
          <p:nvPr/>
        </p:nvSpPr>
        <p:spPr bwMode="auto">
          <a:xfrm flipV="1">
            <a:off x="3962400" y="3159125"/>
            <a:ext cx="1531938" cy="776288"/>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12" name="Rectangle 20"/>
          <p:cNvSpPr>
            <a:spLocks noChangeArrowheads="1"/>
          </p:cNvSpPr>
          <p:nvPr/>
        </p:nvSpPr>
        <p:spPr bwMode="auto">
          <a:xfrm>
            <a:off x="6216651" y="3844925"/>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rPr>
              <a:t>PMT</a:t>
            </a:r>
          </a:p>
        </p:txBody>
      </p:sp>
      <p:sp>
        <p:nvSpPr>
          <p:cNvPr id="33813" name="Rectangle 21"/>
          <p:cNvSpPr>
            <a:spLocks noChangeArrowheads="1"/>
          </p:cNvSpPr>
          <p:nvPr/>
        </p:nvSpPr>
        <p:spPr bwMode="auto">
          <a:xfrm>
            <a:off x="7958139" y="2889250"/>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b="1" dirty="0">
                <a:solidFill>
                  <a:srgbClr val="000000"/>
                </a:solidFill>
              </a:rPr>
              <a:t>PMT</a:t>
            </a:r>
          </a:p>
        </p:txBody>
      </p:sp>
      <p:sp>
        <p:nvSpPr>
          <p:cNvPr id="33814" name="Rectangle 22"/>
          <p:cNvSpPr>
            <a:spLocks noChangeArrowheads="1"/>
          </p:cNvSpPr>
          <p:nvPr/>
        </p:nvSpPr>
        <p:spPr bwMode="auto">
          <a:xfrm>
            <a:off x="9359901" y="2122488"/>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rPr>
              <a:t>PMT</a:t>
            </a:r>
          </a:p>
        </p:txBody>
      </p:sp>
      <p:sp>
        <p:nvSpPr>
          <p:cNvPr id="33815" name="Rectangle 23"/>
          <p:cNvSpPr>
            <a:spLocks noChangeArrowheads="1"/>
          </p:cNvSpPr>
          <p:nvPr/>
        </p:nvSpPr>
        <p:spPr bwMode="auto">
          <a:xfrm>
            <a:off x="8753476" y="901700"/>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rPr>
              <a:t>PMT</a:t>
            </a:r>
          </a:p>
        </p:txBody>
      </p:sp>
      <p:sp>
        <p:nvSpPr>
          <p:cNvPr id="33816" name="Rectangle 24"/>
          <p:cNvSpPr>
            <a:spLocks noChangeArrowheads="1"/>
          </p:cNvSpPr>
          <p:nvPr/>
        </p:nvSpPr>
        <p:spPr bwMode="auto">
          <a:xfrm>
            <a:off x="4794250" y="2152651"/>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b="1"/>
              <a:t>Dichroic</a:t>
            </a:r>
          </a:p>
        </p:txBody>
      </p:sp>
      <p:sp>
        <p:nvSpPr>
          <p:cNvPr id="33817" name="Rectangle 25"/>
          <p:cNvSpPr>
            <a:spLocks noChangeArrowheads="1"/>
          </p:cNvSpPr>
          <p:nvPr/>
        </p:nvSpPr>
        <p:spPr bwMode="auto">
          <a:xfrm>
            <a:off x="4908550" y="2371726"/>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b="1"/>
              <a:t>Filters</a:t>
            </a:r>
          </a:p>
        </p:txBody>
      </p:sp>
      <p:sp>
        <p:nvSpPr>
          <p:cNvPr id="33818" name="Freeform 26"/>
          <p:cNvSpPr>
            <a:spLocks/>
          </p:cNvSpPr>
          <p:nvPr/>
        </p:nvSpPr>
        <p:spPr bwMode="auto">
          <a:xfrm>
            <a:off x="8012113" y="2725739"/>
            <a:ext cx="633412" cy="606425"/>
          </a:xfrm>
          <a:custGeom>
            <a:avLst/>
            <a:gdLst>
              <a:gd name="T0" fmla="*/ 0 w 399"/>
              <a:gd name="T1" fmla="*/ 2147483646 h 382"/>
              <a:gd name="T2" fmla="*/ 2147483646 w 399"/>
              <a:gd name="T3" fmla="*/ 0 h 382"/>
              <a:gd name="T4" fmla="*/ 2147483646 w 399"/>
              <a:gd name="T5" fmla="*/ 0 h 382"/>
              <a:gd name="T6" fmla="*/ 2147483646 w 399"/>
              <a:gd name="T7" fmla="*/ 2147483646 h 382"/>
              <a:gd name="T8" fmla="*/ 2147483646 w 399"/>
              <a:gd name="T9" fmla="*/ 2147483646 h 382"/>
              <a:gd name="T10" fmla="*/ 2147483646 w 399"/>
              <a:gd name="T11" fmla="*/ 2147483646 h 382"/>
              <a:gd name="T12" fmla="*/ 0 w 399"/>
              <a:gd name="T13" fmla="*/ 2147483646 h 382"/>
              <a:gd name="T14" fmla="*/ 0 60000 65536"/>
              <a:gd name="T15" fmla="*/ 0 60000 65536"/>
              <a:gd name="T16" fmla="*/ 0 60000 65536"/>
              <a:gd name="T17" fmla="*/ 0 60000 65536"/>
              <a:gd name="T18" fmla="*/ 0 60000 65536"/>
              <a:gd name="T19" fmla="*/ 0 60000 65536"/>
              <a:gd name="T20" fmla="*/ 0 60000 65536"/>
              <a:gd name="T21" fmla="*/ 0 w 399"/>
              <a:gd name="T22" fmla="*/ 0 h 382"/>
              <a:gd name="T23" fmla="*/ 399 w 399"/>
              <a:gd name="T24" fmla="*/ 382 h 3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382">
                <a:moveTo>
                  <a:pt x="0" y="48"/>
                </a:moveTo>
                <a:lnTo>
                  <a:pt x="58" y="0"/>
                </a:lnTo>
                <a:lnTo>
                  <a:pt x="398" y="0"/>
                </a:lnTo>
                <a:lnTo>
                  <a:pt x="398" y="325"/>
                </a:lnTo>
                <a:lnTo>
                  <a:pt x="348" y="381"/>
                </a:lnTo>
                <a:lnTo>
                  <a:pt x="348" y="48"/>
                </a:lnTo>
                <a:lnTo>
                  <a:pt x="0" y="48"/>
                </a:lnTo>
              </a:path>
            </a:pathLst>
          </a:custGeom>
          <a:solidFill>
            <a:srgbClr val="04D665"/>
          </a:solidFill>
          <a:ln w="12700" cap="rnd" cmpd="sng">
            <a:solidFill>
              <a:schemeClr val="bg2"/>
            </a:solidFill>
            <a:prstDash val="solid"/>
            <a:round/>
            <a:headEnd type="none" w="sm" len="sm"/>
            <a:tailEnd type="none" w="sm" len="sm"/>
          </a:ln>
        </p:spPr>
        <p:txBody>
          <a:bodyPr/>
          <a:lstStyle/>
          <a:p>
            <a:endParaRPr lang="fa-IR"/>
          </a:p>
        </p:txBody>
      </p:sp>
      <p:sp>
        <p:nvSpPr>
          <p:cNvPr id="33819" name="Line 27"/>
          <p:cNvSpPr>
            <a:spLocks noChangeShapeType="1"/>
          </p:cNvSpPr>
          <p:nvPr/>
        </p:nvSpPr>
        <p:spPr bwMode="auto">
          <a:xfrm flipH="1">
            <a:off x="8561388" y="2727326"/>
            <a:ext cx="82550" cy="809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20" name="Freeform 28"/>
          <p:cNvSpPr>
            <a:spLocks/>
          </p:cNvSpPr>
          <p:nvPr/>
        </p:nvSpPr>
        <p:spPr bwMode="auto">
          <a:xfrm>
            <a:off x="6261101" y="3652838"/>
            <a:ext cx="633413" cy="608012"/>
          </a:xfrm>
          <a:custGeom>
            <a:avLst/>
            <a:gdLst>
              <a:gd name="T0" fmla="*/ 0 w 399"/>
              <a:gd name="T1" fmla="*/ 2147483646 h 383"/>
              <a:gd name="T2" fmla="*/ 2147483646 w 399"/>
              <a:gd name="T3" fmla="*/ 0 h 383"/>
              <a:gd name="T4" fmla="*/ 2147483646 w 399"/>
              <a:gd name="T5" fmla="*/ 0 h 383"/>
              <a:gd name="T6" fmla="*/ 2147483646 w 399"/>
              <a:gd name="T7" fmla="*/ 2147483646 h 383"/>
              <a:gd name="T8" fmla="*/ 2147483646 w 399"/>
              <a:gd name="T9" fmla="*/ 2147483646 h 383"/>
              <a:gd name="T10" fmla="*/ 2147483646 w 399"/>
              <a:gd name="T11" fmla="*/ 2147483646 h 383"/>
              <a:gd name="T12" fmla="*/ 0 w 399"/>
              <a:gd name="T13" fmla="*/ 2147483646 h 383"/>
              <a:gd name="T14" fmla="*/ 0 60000 65536"/>
              <a:gd name="T15" fmla="*/ 0 60000 65536"/>
              <a:gd name="T16" fmla="*/ 0 60000 65536"/>
              <a:gd name="T17" fmla="*/ 0 60000 65536"/>
              <a:gd name="T18" fmla="*/ 0 60000 65536"/>
              <a:gd name="T19" fmla="*/ 0 60000 65536"/>
              <a:gd name="T20" fmla="*/ 0 60000 65536"/>
              <a:gd name="T21" fmla="*/ 0 w 399"/>
              <a:gd name="T22" fmla="*/ 0 h 383"/>
              <a:gd name="T23" fmla="*/ 399 w 399"/>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383">
                <a:moveTo>
                  <a:pt x="0" y="49"/>
                </a:moveTo>
                <a:lnTo>
                  <a:pt x="58" y="0"/>
                </a:lnTo>
                <a:lnTo>
                  <a:pt x="398" y="0"/>
                </a:lnTo>
                <a:lnTo>
                  <a:pt x="398" y="326"/>
                </a:lnTo>
                <a:lnTo>
                  <a:pt x="347" y="382"/>
                </a:lnTo>
                <a:lnTo>
                  <a:pt x="347" y="49"/>
                </a:lnTo>
                <a:lnTo>
                  <a:pt x="0" y="49"/>
                </a:lnTo>
              </a:path>
            </a:pathLst>
          </a:custGeom>
          <a:solidFill>
            <a:srgbClr val="00A9E0"/>
          </a:solidFill>
          <a:ln w="12700" cap="rnd" cmpd="sng">
            <a:solidFill>
              <a:schemeClr val="bg2"/>
            </a:solidFill>
            <a:prstDash val="solid"/>
            <a:round/>
            <a:headEnd type="none" w="sm" len="sm"/>
            <a:tailEnd type="none" w="sm" len="sm"/>
          </a:ln>
        </p:spPr>
        <p:txBody>
          <a:bodyPr/>
          <a:lstStyle/>
          <a:p>
            <a:endParaRPr lang="fa-IR"/>
          </a:p>
        </p:txBody>
      </p:sp>
      <p:sp>
        <p:nvSpPr>
          <p:cNvPr id="33821" name="Line 29"/>
          <p:cNvSpPr>
            <a:spLocks noChangeShapeType="1"/>
          </p:cNvSpPr>
          <p:nvPr/>
        </p:nvSpPr>
        <p:spPr bwMode="auto">
          <a:xfrm>
            <a:off x="7067551" y="2320925"/>
            <a:ext cx="1884363" cy="1588"/>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22" name="Line 30"/>
          <p:cNvSpPr>
            <a:spLocks noChangeShapeType="1"/>
          </p:cNvSpPr>
          <p:nvPr/>
        </p:nvSpPr>
        <p:spPr bwMode="auto">
          <a:xfrm flipH="1">
            <a:off x="6799264" y="3663951"/>
            <a:ext cx="84137" cy="809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23" name="Freeform 31"/>
          <p:cNvSpPr>
            <a:spLocks/>
          </p:cNvSpPr>
          <p:nvPr/>
        </p:nvSpPr>
        <p:spPr bwMode="auto">
          <a:xfrm>
            <a:off x="9394826" y="1978026"/>
            <a:ext cx="633413" cy="608013"/>
          </a:xfrm>
          <a:custGeom>
            <a:avLst/>
            <a:gdLst>
              <a:gd name="T0" fmla="*/ 0 w 399"/>
              <a:gd name="T1" fmla="*/ 2147483646 h 383"/>
              <a:gd name="T2" fmla="*/ 2147483646 w 399"/>
              <a:gd name="T3" fmla="*/ 0 h 383"/>
              <a:gd name="T4" fmla="*/ 2147483646 w 399"/>
              <a:gd name="T5" fmla="*/ 0 h 383"/>
              <a:gd name="T6" fmla="*/ 2147483646 w 399"/>
              <a:gd name="T7" fmla="*/ 2147483646 h 383"/>
              <a:gd name="T8" fmla="*/ 2147483646 w 399"/>
              <a:gd name="T9" fmla="*/ 2147483646 h 383"/>
              <a:gd name="T10" fmla="*/ 2147483646 w 399"/>
              <a:gd name="T11" fmla="*/ 2147483646 h 383"/>
              <a:gd name="T12" fmla="*/ 0 w 399"/>
              <a:gd name="T13" fmla="*/ 2147483646 h 383"/>
              <a:gd name="T14" fmla="*/ 0 60000 65536"/>
              <a:gd name="T15" fmla="*/ 0 60000 65536"/>
              <a:gd name="T16" fmla="*/ 0 60000 65536"/>
              <a:gd name="T17" fmla="*/ 0 60000 65536"/>
              <a:gd name="T18" fmla="*/ 0 60000 65536"/>
              <a:gd name="T19" fmla="*/ 0 60000 65536"/>
              <a:gd name="T20" fmla="*/ 0 60000 65536"/>
              <a:gd name="T21" fmla="*/ 0 w 399"/>
              <a:gd name="T22" fmla="*/ 0 h 383"/>
              <a:gd name="T23" fmla="*/ 399 w 399"/>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383">
                <a:moveTo>
                  <a:pt x="0" y="49"/>
                </a:moveTo>
                <a:lnTo>
                  <a:pt x="58" y="0"/>
                </a:lnTo>
                <a:lnTo>
                  <a:pt x="398" y="0"/>
                </a:lnTo>
                <a:lnTo>
                  <a:pt x="398" y="325"/>
                </a:lnTo>
                <a:lnTo>
                  <a:pt x="348" y="382"/>
                </a:lnTo>
                <a:lnTo>
                  <a:pt x="348" y="49"/>
                </a:lnTo>
                <a:lnTo>
                  <a:pt x="0" y="49"/>
                </a:lnTo>
              </a:path>
            </a:pathLst>
          </a:custGeom>
          <a:solidFill>
            <a:srgbClr val="FFFF00"/>
          </a:solidFill>
          <a:ln w="12700" cap="rnd" cmpd="sng">
            <a:solidFill>
              <a:schemeClr val="bg2"/>
            </a:solidFill>
            <a:prstDash val="solid"/>
            <a:round/>
            <a:headEnd type="none" w="sm" len="sm"/>
            <a:tailEnd type="none" w="sm" len="sm"/>
          </a:ln>
        </p:spPr>
        <p:txBody>
          <a:bodyPr/>
          <a:lstStyle/>
          <a:p>
            <a:endParaRPr lang="fa-IR"/>
          </a:p>
        </p:txBody>
      </p:sp>
      <p:sp>
        <p:nvSpPr>
          <p:cNvPr id="33824" name="Line 32"/>
          <p:cNvSpPr>
            <a:spLocks noChangeShapeType="1"/>
          </p:cNvSpPr>
          <p:nvPr/>
        </p:nvSpPr>
        <p:spPr bwMode="auto">
          <a:xfrm flipH="1">
            <a:off x="9942514" y="1979613"/>
            <a:ext cx="84137" cy="809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25" name="Oval 33" descr="Zig zag"/>
          <p:cNvSpPr>
            <a:spLocks noChangeArrowheads="1"/>
          </p:cNvSpPr>
          <p:nvPr/>
        </p:nvSpPr>
        <p:spPr bwMode="auto">
          <a:xfrm>
            <a:off x="7450139" y="2797175"/>
            <a:ext cx="204787" cy="533400"/>
          </a:xfrm>
          <a:prstGeom prst="ellipse">
            <a:avLst/>
          </a:prstGeom>
          <a:pattFill prst="zigZag">
            <a:fgClr>
              <a:srgbClr val="D9D9D9"/>
            </a:fgClr>
            <a:bgClr>
              <a:srgbClr val="7494C0"/>
            </a:bgClr>
          </a:pattFill>
          <a:ln w="12700">
            <a:solidFill>
              <a:srgbClr val="5D5D5D"/>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26" name="Oval 34" descr="Zig zag"/>
          <p:cNvSpPr>
            <a:spLocks noChangeArrowheads="1"/>
          </p:cNvSpPr>
          <p:nvPr/>
        </p:nvSpPr>
        <p:spPr bwMode="auto">
          <a:xfrm>
            <a:off x="5594350" y="3716338"/>
            <a:ext cx="204788" cy="533400"/>
          </a:xfrm>
          <a:prstGeom prst="ellipse">
            <a:avLst/>
          </a:prstGeom>
          <a:pattFill prst="zigZag">
            <a:fgClr>
              <a:srgbClr val="D9D9D9"/>
            </a:fgClr>
            <a:bgClr>
              <a:srgbClr val="7494C0"/>
            </a:bgClr>
          </a:pattFill>
          <a:ln w="12700">
            <a:solidFill>
              <a:srgbClr val="5D5D5D"/>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27" name="Line 35"/>
          <p:cNvSpPr>
            <a:spLocks noChangeShapeType="1"/>
          </p:cNvSpPr>
          <p:nvPr/>
        </p:nvSpPr>
        <p:spPr bwMode="auto">
          <a:xfrm>
            <a:off x="5534026" y="3068639"/>
            <a:ext cx="1960563" cy="1587"/>
          </a:xfrm>
          <a:prstGeom prst="line">
            <a:avLst/>
          </a:prstGeom>
          <a:noFill/>
          <a:ln w="50800">
            <a:solidFill>
              <a:srgbClr val="04D665"/>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28" name="Line 36"/>
          <p:cNvSpPr>
            <a:spLocks noChangeShapeType="1"/>
          </p:cNvSpPr>
          <p:nvPr/>
        </p:nvSpPr>
        <p:spPr bwMode="auto">
          <a:xfrm flipV="1">
            <a:off x="3943350" y="3068638"/>
            <a:ext cx="1589088" cy="831850"/>
          </a:xfrm>
          <a:prstGeom prst="line">
            <a:avLst/>
          </a:prstGeom>
          <a:noFill/>
          <a:ln w="50800">
            <a:solidFill>
              <a:srgbClr val="04D665"/>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29" name="Line 37"/>
          <p:cNvSpPr>
            <a:spLocks noChangeShapeType="1"/>
          </p:cNvSpPr>
          <p:nvPr/>
        </p:nvSpPr>
        <p:spPr bwMode="auto">
          <a:xfrm flipV="1">
            <a:off x="3829050" y="3086101"/>
            <a:ext cx="1550988" cy="798513"/>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30" name="Oval 38"/>
          <p:cNvSpPr>
            <a:spLocks noChangeArrowheads="1"/>
          </p:cNvSpPr>
          <p:nvPr/>
        </p:nvSpPr>
        <p:spPr bwMode="auto">
          <a:xfrm>
            <a:off x="3759200" y="3629026"/>
            <a:ext cx="317500" cy="500063"/>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31" name="Line 39"/>
          <p:cNvSpPr>
            <a:spLocks noChangeShapeType="1"/>
          </p:cNvSpPr>
          <p:nvPr/>
        </p:nvSpPr>
        <p:spPr bwMode="auto">
          <a:xfrm flipV="1">
            <a:off x="2505076" y="3998913"/>
            <a:ext cx="1444625" cy="749300"/>
          </a:xfrm>
          <a:prstGeom prst="line">
            <a:avLst/>
          </a:prstGeom>
          <a:noFill/>
          <a:ln w="76200">
            <a:solidFill>
              <a:srgbClr val="00A9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32" name="Line 40"/>
          <p:cNvSpPr>
            <a:spLocks noChangeShapeType="1"/>
          </p:cNvSpPr>
          <p:nvPr/>
        </p:nvSpPr>
        <p:spPr bwMode="auto">
          <a:xfrm flipV="1">
            <a:off x="2379664" y="3905250"/>
            <a:ext cx="1557337" cy="801688"/>
          </a:xfrm>
          <a:prstGeom prst="line">
            <a:avLst/>
          </a:prstGeom>
          <a:noFill/>
          <a:ln w="50800">
            <a:solidFill>
              <a:srgbClr val="04D665"/>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33" name="Freeform 41"/>
          <p:cNvSpPr>
            <a:spLocks/>
          </p:cNvSpPr>
          <p:nvPr/>
        </p:nvSpPr>
        <p:spPr bwMode="auto">
          <a:xfrm>
            <a:off x="2420939" y="3943350"/>
            <a:ext cx="1550987" cy="800100"/>
          </a:xfrm>
          <a:custGeom>
            <a:avLst/>
            <a:gdLst>
              <a:gd name="T0" fmla="*/ 0 w 977"/>
              <a:gd name="T1" fmla="*/ 2147483646 h 504"/>
              <a:gd name="T2" fmla="*/ 2147483646 w 977"/>
              <a:gd name="T3" fmla="*/ 0 h 504"/>
              <a:gd name="T4" fmla="*/ 2147483646 w 977"/>
              <a:gd name="T5" fmla="*/ 2147483646 h 504"/>
              <a:gd name="T6" fmla="*/ 0 60000 65536"/>
              <a:gd name="T7" fmla="*/ 0 60000 65536"/>
              <a:gd name="T8" fmla="*/ 0 60000 65536"/>
              <a:gd name="T9" fmla="*/ 0 w 977"/>
              <a:gd name="T10" fmla="*/ 0 h 504"/>
              <a:gd name="T11" fmla="*/ 977 w 977"/>
              <a:gd name="T12" fmla="*/ 504 h 504"/>
            </a:gdLst>
            <a:ahLst/>
            <a:cxnLst>
              <a:cxn ang="T6">
                <a:pos x="T0" y="T1"/>
              </a:cxn>
              <a:cxn ang="T7">
                <a:pos x="T2" y="T3"/>
              </a:cxn>
              <a:cxn ang="T8">
                <a:pos x="T4" y="T5"/>
              </a:cxn>
            </a:cxnLst>
            <a:rect l="T9" t="T10" r="T11" b="T12"/>
            <a:pathLst>
              <a:path w="977" h="504">
                <a:moveTo>
                  <a:pt x="0" y="503"/>
                </a:moveTo>
                <a:lnTo>
                  <a:pt x="976" y="0"/>
                </a:lnTo>
                <a:lnTo>
                  <a:pt x="972" y="9"/>
                </a:lnTo>
              </a:path>
            </a:pathLst>
          </a:custGeom>
          <a:noFill/>
          <a:ln w="50800" cap="rnd" cmpd="sng">
            <a:solidFill>
              <a:srgbClr val="FFFF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33834" name="Line 42"/>
          <p:cNvSpPr>
            <a:spLocks noChangeShapeType="1"/>
          </p:cNvSpPr>
          <p:nvPr/>
        </p:nvSpPr>
        <p:spPr bwMode="auto">
          <a:xfrm flipH="1">
            <a:off x="1879600" y="4718050"/>
            <a:ext cx="6777038" cy="0"/>
          </a:xfrm>
          <a:prstGeom prst="line">
            <a:avLst/>
          </a:prstGeom>
          <a:noFill/>
          <a:ln w="76200">
            <a:solidFill>
              <a:srgbClr val="00A9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35" name="Rectangle 43"/>
          <p:cNvSpPr>
            <a:spLocks noChangeArrowheads="1"/>
          </p:cNvSpPr>
          <p:nvPr/>
        </p:nvSpPr>
        <p:spPr bwMode="auto">
          <a:xfrm>
            <a:off x="6935788" y="3336926"/>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b="1"/>
              <a:t>Bandpass</a:t>
            </a:r>
          </a:p>
        </p:txBody>
      </p:sp>
      <p:sp>
        <p:nvSpPr>
          <p:cNvPr id="33836" name="Rectangle 44"/>
          <p:cNvSpPr>
            <a:spLocks noChangeArrowheads="1"/>
          </p:cNvSpPr>
          <p:nvPr/>
        </p:nvSpPr>
        <p:spPr bwMode="auto">
          <a:xfrm>
            <a:off x="7107238" y="3556001"/>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b="1"/>
              <a:t>Filters</a:t>
            </a:r>
          </a:p>
        </p:txBody>
      </p:sp>
      <p:sp>
        <p:nvSpPr>
          <p:cNvPr id="33837" name="Rectangle 45"/>
          <p:cNvSpPr>
            <a:spLocks noChangeArrowheads="1"/>
          </p:cNvSpPr>
          <p:nvPr/>
        </p:nvSpPr>
        <p:spPr bwMode="auto">
          <a:xfrm>
            <a:off x="1204120" y="261939"/>
            <a:ext cx="63515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n-US" altLang="en-US" sz="3600" b="1" dirty="0">
                <a:solidFill>
                  <a:srgbClr val="7030A0"/>
                </a:solidFill>
              </a:rPr>
              <a:t>Example Channel Layout for Laser-based Flow </a:t>
            </a:r>
            <a:r>
              <a:rPr lang="en-US" altLang="en-US" sz="3600" b="1" dirty="0" err="1">
                <a:solidFill>
                  <a:srgbClr val="7030A0"/>
                </a:solidFill>
              </a:rPr>
              <a:t>Cytometry</a:t>
            </a:r>
            <a:endParaRPr lang="en-US" altLang="en-US" sz="3600" b="1" dirty="0">
              <a:solidFill>
                <a:srgbClr val="7030A0"/>
              </a:solidFill>
            </a:endParaRPr>
          </a:p>
        </p:txBody>
      </p:sp>
      <p:sp>
        <p:nvSpPr>
          <p:cNvPr id="33838" name="Freeform 46"/>
          <p:cNvSpPr>
            <a:spLocks/>
          </p:cNvSpPr>
          <p:nvPr/>
        </p:nvSpPr>
        <p:spPr bwMode="auto">
          <a:xfrm>
            <a:off x="7612064" y="4510089"/>
            <a:ext cx="1895475" cy="452437"/>
          </a:xfrm>
          <a:custGeom>
            <a:avLst/>
            <a:gdLst>
              <a:gd name="T0" fmla="*/ 0 w 1194"/>
              <a:gd name="T1" fmla="*/ 0 h 285"/>
              <a:gd name="T2" fmla="*/ 2147483646 w 1194"/>
              <a:gd name="T3" fmla="*/ 0 h 285"/>
              <a:gd name="T4" fmla="*/ 2147483646 w 1194"/>
              <a:gd name="T5" fmla="*/ 2147483646 h 285"/>
              <a:gd name="T6" fmla="*/ 0 w 1194"/>
              <a:gd name="T7" fmla="*/ 2147483646 h 285"/>
              <a:gd name="T8" fmla="*/ 0 w 1194"/>
              <a:gd name="T9" fmla="*/ 0 h 285"/>
              <a:gd name="T10" fmla="*/ 0 60000 65536"/>
              <a:gd name="T11" fmla="*/ 0 60000 65536"/>
              <a:gd name="T12" fmla="*/ 0 60000 65536"/>
              <a:gd name="T13" fmla="*/ 0 60000 65536"/>
              <a:gd name="T14" fmla="*/ 0 60000 65536"/>
              <a:gd name="T15" fmla="*/ 0 w 1194"/>
              <a:gd name="T16" fmla="*/ 0 h 285"/>
              <a:gd name="T17" fmla="*/ 1194 w 1194"/>
              <a:gd name="T18" fmla="*/ 285 h 285"/>
            </a:gdLst>
            <a:ahLst/>
            <a:cxnLst>
              <a:cxn ang="T10">
                <a:pos x="T0" y="T1"/>
              </a:cxn>
              <a:cxn ang="T11">
                <a:pos x="T2" y="T3"/>
              </a:cxn>
              <a:cxn ang="T12">
                <a:pos x="T4" y="T5"/>
              </a:cxn>
              <a:cxn ang="T13">
                <a:pos x="T6" y="T7"/>
              </a:cxn>
              <a:cxn ang="T14">
                <a:pos x="T8" y="T9"/>
              </a:cxn>
            </a:cxnLst>
            <a:rect l="T15" t="T16" r="T17" b="T18"/>
            <a:pathLst>
              <a:path w="1194" h="285">
                <a:moveTo>
                  <a:pt x="0" y="0"/>
                </a:moveTo>
                <a:lnTo>
                  <a:pt x="1193" y="0"/>
                </a:lnTo>
                <a:lnTo>
                  <a:pt x="1193" y="284"/>
                </a:lnTo>
                <a:lnTo>
                  <a:pt x="0" y="284"/>
                </a:lnTo>
                <a:lnTo>
                  <a:pt x="0" y="0"/>
                </a:lnTo>
              </a:path>
            </a:pathLst>
          </a:custGeom>
          <a:solidFill>
            <a:srgbClr val="000000"/>
          </a:solidFill>
          <a:ln w="25400" cap="rnd" cmpd="sng">
            <a:solidFill>
              <a:srgbClr val="909090"/>
            </a:solidFill>
            <a:prstDash val="solid"/>
            <a:round/>
            <a:headEnd type="none" w="sm" len="sm"/>
            <a:tailEnd type="none" w="sm" len="sm"/>
          </a:ln>
        </p:spPr>
        <p:txBody>
          <a:bodyPr/>
          <a:lstStyle/>
          <a:p>
            <a:endParaRPr lang="fa-IR"/>
          </a:p>
        </p:txBody>
      </p:sp>
      <p:sp>
        <p:nvSpPr>
          <p:cNvPr id="33839" name="Rectangle 47"/>
          <p:cNvSpPr>
            <a:spLocks noChangeArrowheads="1"/>
          </p:cNvSpPr>
          <p:nvPr/>
        </p:nvSpPr>
        <p:spPr bwMode="auto">
          <a:xfrm>
            <a:off x="8309515" y="4518026"/>
            <a:ext cx="109324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2400" b="1">
                <a:solidFill>
                  <a:srgbClr val="FFFF00"/>
                </a:solidFill>
              </a:rPr>
              <a:t>Laser </a:t>
            </a:r>
          </a:p>
        </p:txBody>
      </p:sp>
      <p:sp>
        <p:nvSpPr>
          <p:cNvPr id="33840" name="Line 48"/>
          <p:cNvSpPr>
            <a:spLocks noChangeShapeType="1"/>
          </p:cNvSpPr>
          <p:nvPr/>
        </p:nvSpPr>
        <p:spPr bwMode="auto">
          <a:xfrm flipV="1">
            <a:off x="3963989" y="4008438"/>
            <a:ext cx="1690687" cy="4762"/>
          </a:xfrm>
          <a:prstGeom prst="line">
            <a:avLst/>
          </a:prstGeom>
          <a:noFill/>
          <a:ln w="76200">
            <a:solidFill>
              <a:srgbClr val="00A9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41" name="Rectangle 49"/>
          <p:cNvSpPr>
            <a:spLocks noChangeArrowheads="1"/>
          </p:cNvSpPr>
          <p:nvPr/>
        </p:nvSpPr>
        <p:spPr bwMode="auto">
          <a:xfrm>
            <a:off x="6383754" y="4043364"/>
            <a:ext cx="28533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400" b="1">
                <a:solidFill>
                  <a:srgbClr val="000000"/>
                </a:solidFill>
              </a:rPr>
              <a:t>1</a:t>
            </a:r>
          </a:p>
        </p:txBody>
      </p:sp>
      <p:sp>
        <p:nvSpPr>
          <p:cNvPr id="33842" name="Rectangle 50"/>
          <p:cNvSpPr>
            <a:spLocks noChangeArrowheads="1"/>
          </p:cNvSpPr>
          <p:nvPr/>
        </p:nvSpPr>
        <p:spPr bwMode="auto">
          <a:xfrm>
            <a:off x="8136354" y="3076576"/>
            <a:ext cx="28533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400" b="1">
                <a:solidFill>
                  <a:srgbClr val="000000"/>
                </a:solidFill>
              </a:rPr>
              <a:t>2</a:t>
            </a:r>
          </a:p>
        </p:txBody>
      </p:sp>
      <p:sp>
        <p:nvSpPr>
          <p:cNvPr id="33843" name="Rectangle 51"/>
          <p:cNvSpPr>
            <a:spLocks noChangeArrowheads="1"/>
          </p:cNvSpPr>
          <p:nvPr/>
        </p:nvSpPr>
        <p:spPr bwMode="auto">
          <a:xfrm>
            <a:off x="9509541" y="2336801"/>
            <a:ext cx="28533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400" b="1">
                <a:solidFill>
                  <a:srgbClr val="000000"/>
                </a:solidFill>
              </a:rPr>
              <a:t>3</a:t>
            </a:r>
          </a:p>
        </p:txBody>
      </p:sp>
      <p:sp>
        <p:nvSpPr>
          <p:cNvPr id="33844" name="Rectangle 52"/>
          <p:cNvSpPr>
            <a:spLocks noChangeArrowheads="1"/>
          </p:cNvSpPr>
          <p:nvPr/>
        </p:nvSpPr>
        <p:spPr bwMode="auto">
          <a:xfrm>
            <a:off x="8922166" y="1211264"/>
            <a:ext cx="28533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400" b="1">
                <a:solidFill>
                  <a:srgbClr val="000000"/>
                </a:solidFill>
              </a:rPr>
              <a:t>4</a:t>
            </a:r>
          </a:p>
        </p:txBody>
      </p:sp>
      <p:sp>
        <p:nvSpPr>
          <p:cNvPr id="33845" name="Rectangle 53"/>
          <p:cNvSpPr>
            <a:spLocks noChangeArrowheads="1"/>
          </p:cNvSpPr>
          <p:nvPr/>
        </p:nvSpPr>
        <p:spPr bwMode="auto">
          <a:xfrm>
            <a:off x="1708150" y="2500313"/>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1316038">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1316038">
              <a:spcBef>
                <a:spcPct val="20000"/>
              </a:spcBef>
              <a:buChar char="–"/>
              <a:defRPr sz="2800">
                <a:solidFill>
                  <a:schemeClr val="tx1"/>
                </a:solidFill>
                <a:latin typeface="Arial" panose="020B0604020202020204" pitchFamily="34" charset="0"/>
              </a:defRPr>
            </a:lvl2pPr>
            <a:lvl3pPr marL="1143000" indent="-228600" defTabSz="13160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316038">
              <a:spcBef>
                <a:spcPct val="20000"/>
              </a:spcBef>
              <a:buChar char="–"/>
              <a:defRPr sz="2000">
                <a:solidFill>
                  <a:schemeClr val="tx1"/>
                </a:solidFill>
                <a:latin typeface="Arial" panose="020B0604020202020204" pitchFamily="34" charset="0"/>
              </a:defRPr>
            </a:lvl4pPr>
            <a:lvl5pPr marL="2057400" indent="-228600" defTabSz="1316038">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defTabSz="1316038"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b="1"/>
              <a:t>Flow cell</a:t>
            </a:r>
          </a:p>
        </p:txBody>
      </p:sp>
      <p:sp>
        <p:nvSpPr>
          <p:cNvPr id="33846" name="Oval 54" descr="Zig zag"/>
          <p:cNvSpPr>
            <a:spLocks noChangeArrowheads="1"/>
          </p:cNvSpPr>
          <p:nvPr/>
        </p:nvSpPr>
        <p:spPr bwMode="auto">
          <a:xfrm>
            <a:off x="8890000" y="2014538"/>
            <a:ext cx="204788" cy="533400"/>
          </a:xfrm>
          <a:prstGeom prst="ellipse">
            <a:avLst/>
          </a:prstGeom>
          <a:pattFill prst="zigZag">
            <a:fgClr>
              <a:srgbClr val="D9D9D9"/>
            </a:fgClr>
            <a:bgClr>
              <a:srgbClr val="7494C0"/>
            </a:bgClr>
          </a:pattFill>
          <a:ln w="12700">
            <a:solidFill>
              <a:srgbClr val="5D5D5D"/>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47" name="Line 55"/>
          <p:cNvSpPr>
            <a:spLocks noChangeShapeType="1"/>
          </p:cNvSpPr>
          <p:nvPr/>
        </p:nvSpPr>
        <p:spPr bwMode="auto">
          <a:xfrm flipV="1">
            <a:off x="2298701" y="3890964"/>
            <a:ext cx="1547813" cy="79692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33848" name="Oval 56" descr="Large confetti"/>
          <p:cNvSpPr>
            <a:spLocks noChangeArrowheads="1"/>
          </p:cNvSpPr>
          <p:nvPr/>
        </p:nvSpPr>
        <p:spPr bwMode="auto">
          <a:xfrm>
            <a:off x="2376489" y="4946651"/>
            <a:ext cx="155575" cy="225425"/>
          </a:xfrm>
          <a:prstGeom prst="ellipse">
            <a:avLst/>
          </a:prstGeom>
          <a:pattFill prst="lgConfetti">
            <a:fgClr>
              <a:schemeClr val="tx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49" name="AutoShape 57" descr="Large confetti"/>
          <p:cNvSpPr>
            <a:spLocks noChangeArrowheads="1"/>
          </p:cNvSpPr>
          <p:nvPr/>
        </p:nvSpPr>
        <p:spPr bwMode="auto">
          <a:xfrm>
            <a:off x="2384425" y="3800476"/>
            <a:ext cx="153988" cy="1095375"/>
          </a:xfrm>
          <a:prstGeom prst="roundRect">
            <a:avLst>
              <a:gd name="adj" fmla="val 12486"/>
            </a:avLst>
          </a:prstGeom>
          <a:pattFill prst="lgConfetti">
            <a:fgClr>
              <a:schemeClr val="tx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50" name="Oval 58" descr="Large confetti"/>
          <p:cNvSpPr>
            <a:spLocks noChangeArrowheads="1"/>
          </p:cNvSpPr>
          <p:nvPr/>
        </p:nvSpPr>
        <p:spPr bwMode="auto">
          <a:xfrm>
            <a:off x="2376488" y="5260976"/>
            <a:ext cx="184150" cy="187325"/>
          </a:xfrm>
          <a:prstGeom prst="ellipse">
            <a:avLst/>
          </a:prstGeom>
          <a:pattFill prst="lgConfetti">
            <a:fgClr>
              <a:schemeClr val="tx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pSp>
        <p:nvGrpSpPr>
          <p:cNvPr id="33851" name="Group 59"/>
          <p:cNvGrpSpPr>
            <a:grpSpLocks/>
          </p:cNvGrpSpPr>
          <p:nvPr/>
        </p:nvGrpSpPr>
        <p:grpSpPr bwMode="auto">
          <a:xfrm>
            <a:off x="2403475" y="4346575"/>
            <a:ext cx="128588" cy="153988"/>
            <a:chOff x="554" y="2738"/>
            <a:chExt cx="81" cy="97"/>
          </a:xfrm>
        </p:grpSpPr>
        <p:sp>
          <p:nvSpPr>
            <p:cNvPr id="33872" name="Freeform 60" descr="Wide upward diagonal"/>
            <p:cNvSpPr>
              <a:spLocks/>
            </p:cNvSpPr>
            <p:nvPr/>
          </p:nvSpPr>
          <p:spPr bwMode="auto">
            <a:xfrm>
              <a:off x="554" y="2738"/>
              <a:ext cx="81" cy="97"/>
            </a:xfrm>
            <a:custGeom>
              <a:avLst/>
              <a:gdLst>
                <a:gd name="T0" fmla="*/ 80 w 81"/>
                <a:gd name="T1" fmla="*/ 54 h 97"/>
                <a:gd name="T2" fmla="*/ 76 w 81"/>
                <a:gd name="T3" fmla="*/ 19 h 97"/>
                <a:gd name="T4" fmla="*/ 55 w 81"/>
                <a:gd name="T5" fmla="*/ 0 h 97"/>
                <a:gd name="T6" fmla="*/ 33 w 81"/>
                <a:gd name="T7" fmla="*/ 0 h 97"/>
                <a:gd name="T8" fmla="*/ 12 w 81"/>
                <a:gd name="T9" fmla="*/ 9 h 97"/>
                <a:gd name="T10" fmla="*/ 0 w 81"/>
                <a:gd name="T11" fmla="*/ 32 h 97"/>
                <a:gd name="T12" fmla="*/ 0 w 81"/>
                <a:gd name="T13" fmla="*/ 61 h 97"/>
                <a:gd name="T14" fmla="*/ 10 w 81"/>
                <a:gd name="T15" fmla="*/ 86 h 97"/>
                <a:gd name="T16" fmla="*/ 33 w 81"/>
                <a:gd name="T17" fmla="*/ 96 h 97"/>
                <a:gd name="T18" fmla="*/ 72 w 81"/>
                <a:gd name="T19" fmla="*/ 83 h 97"/>
                <a:gd name="T20" fmla="*/ 80 w 81"/>
                <a:gd name="T21" fmla="*/ 57 h 97"/>
                <a:gd name="T22" fmla="*/ 80 w 81"/>
                <a:gd name="T23" fmla="*/ 5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97"/>
                <a:gd name="T38" fmla="*/ 81 w 81"/>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97">
                  <a:moveTo>
                    <a:pt x="80" y="54"/>
                  </a:moveTo>
                  <a:lnTo>
                    <a:pt x="76" y="19"/>
                  </a:lnTo>
                  <a:lnTo>
                    <a:pt x="55" y="0"/>
                  </a:lnTo>
                  <a:lnTo>
                    <a:pt x="33" y="0"/>
                  </a:lnTo>
                  <a:lnTo>
                    <a:pt x="12" y="9"/>
                  </a:lnTo>
                  <a:lnTo>
                    <a:pt x="0" y="32"/>
                  </a:lnTo>
                  <a:lnTo>
                    <a:pt x="0" y="61"/>
                  </a:lnTo>
                  <a:lnTo>
                    <a:pt x="10" y="86"/>
                  </a:lnTo>
                  <a:lnTo>
                    <a:pt x="33" y="96"/>
                  </a:lnTo>
                  <a:lnTo>
                    <a:pt x="72" y="83"/>
                  </a:lnTo>
                  <a:lnTo>
                    <a:pt x="80" y="57"/>
                  </a:lnTo>
                  <a:lnTo>
                    <a:pt x="80" y="54"/>
                  </a:lnTo>
                </a:path>
              </a:pathLst>
            </a:custGeom>
            <a:pattFill prst="wdUpDiag">
              <a:fgClr>
                <a:srgbClr val="74FFFF"/>
              </a:fgClr>
              <a:bgClr>
                <a:srgbClr val="C1C1C1"/>
              </a:bgClr>
            </a:pattFill>
            <a:ln w="12700" cap="rnd" cmpd="sng">
              <a:solidFill>
                <a:srgbClr val="000000"/>
              </a:solidFill>
              <a:prstDash val="solid"/>
              <a:round/>
              <a:headEnd type="none" w="sm" len="sm"/>
              <a:tailEnd type="none" w="sm" len="sm"/>
            </a:ln>
          </p:spPr>
          <p:txBody>
            <a:bodyPr/>
            <a:lstStyle/>
            <a:p>
              <a:endParaRPr lang="fa-IR"/>
            </a:p>
          </p:txBody>
        </p:sp>
        <p:sp>
          <p:nvSpPr>
            <p:cNvPr id="33873" name="Freeform 61"/>
            <p:cNvSpPr>
              <a:spLocks/>
            </p:cNvSpPr>
            <p:nvPr/>
          </p:nvSpPr>
          <p:spPr bwMode="auto">
            <a:xfrm>
              <a:off x="564" y="2771"/>
              <a:ext cx="55" cy="53"/>
            </a:xfrm>
            <a:custGeom>
              <a:avLst/>
              <a:gdLst>
                <a:gd name="T0" fmla="*/ 22 w 55"/>
                <a:gd name="T1" fmla="*/ 52 h 53"/>
                <a:gd name="T2" fmla="*/ 30 w 55"/>
                <a:gd name="T3" fmla="*/ 49 h 53"/>
                <a:gd name="T4" fmla="*/ 38 w 55"/>
                <a:gd name="T5" fmla="*/ 39 h 53"/>
                <a:gd name="T6" fmla="*/ 54 w 55"/>
                <a:gd name="T7" fmla="*/ 39 h 53"/>
                <a:gd name="T8" fmla="*/ 54 w 55"/>
                <a:gd name="T9" fmla="*/ 26 h 53"/>
                <a:gd name="T10" fmla="*/ 54 w 55"/>
                <a:gd name="T11" fmla="*/ 13 h 53"/>
                <a:gd name="T12" fmla="*/ 54 w 55"/>
                <a:gd name="T13" fmla="*/ 0 h 53"/>
                <a:gd name="T14" fmla="*/ 38 w 55"/>
                <a:gd name="T15" fmla="*/ 0 h 53"/>
                <a:gd name="T16" fmla="*/ 22 w 55"/>
                <a:gd name="T17" fmla="*/ 13 h 53"/>
                <a:gd name="T18" fmla="*/ 38 w 55"/>
                <a:gd name="T19" fmla="*/ 17 h 53"/>
                <a:gd name="T20" fmla="*/ 54 w 55"/>
                <a:gd name="T21" fmla="*/ 26 h 53"/>
                <a:gd name="T22" fmla="*/ 38 w 55"/>
                <a:gd name="T23" fmla="*/ 39 h 53"/>
                <a:gd name="T24" fmla="*/ 22 w 55"/>
                <a:gd name="T25" fmla="*/ 39 h 53"/>
                <a:gd name="T26" fmla="*/ 6 w 55"/>
                <a:gd name="T27" fmla="*/ 39 h 53"/>
                <a:gd name="T28" fmla="*/ 0 w 55"/>
                <a:gd name="T29" fmla="*/ 46 h 53"/>
                <a:gd name="T30" fmla="*/ 4 w 55"/>
                <a:gd name="T31" fmla="*/ 51 h 53"/>
                <a:gd name="T32" fmla="*/ 22 w 55"/>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3"/>
                <a:gd name="T53" fmla="*/ 55 w 5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3">
                  <a:moveTo>
                    <a:pt x="22" y="52"/>
                  </a:moveTo>
                  <a:lnTo>
                    <a:pt x="30" y="49"/>
                  </a:lnTo>
                  <a:lnTo>
                    <a:pt x="38" y="39"/>
                  </a:lnTo>
                  <a:lnTo>
                    <a:pt x="54" y="39"/>
                  </a:lnTo>
                  <a:lnTo>
                    <a:pt x="54" y="26"/>
                  </a:lnTo>
                  <a:lnTo>
                    <a:pt x="54" y="13"/>
                  </a:lnTo>
                  <a:lnTo>
                    <a:pt x="54" y="0"/>
                  </a:lnTo>
                  <a:lnTo>
                    <a:pt x="38" y="0"/>
                  </a:lnTo>
                  <a:lnTo>
                    <a:pt x="22" y="13"/>
                  </a:lnTo>
                  <a:lnTo>
                    <a:pt x="38" y="17"/>
                  </a:lnTo>
                  <a:lnTo>
                    <a:pt x="54" y="26"/>
                  </a:lnTo>
                  <a:lnTo>
                    <a:pt x="38" y="39"/>
                  </a:lnTo>
                  <a:lnTo>
                    <a:pt x="22" y="39"/>
                  </a:lnTo>
                  <a:lnTo>
                    <a:pt x="6" y="39"/>
                  </a:lnTo>
                  <a:lnTo>
                    <a:pt x="0" y="46"/>
                  </a:lnTo>
                  <a:lnTo>
                    <a:pt x="4" y="51"/>
                  </a:lnTo>
                  <a:lnTo>
                    <a:pt x="22" y="52"/>
                  </a:lnTo>
                </a:path>
              </a:pathLst>
            </a:custGeom>
            <a:solidFill>
              <a:srgbClr val="714400"/>
            </a:solidFill>
            <a:ln w="12700" cap="rnd" cmpd="sng">
              <a:solidFill>
                <a:srgbClr val="000000"/>
              </a:solidFill>
              <a:prstDash val="solid"/>
              <a:round/>
              <a:headEnd type="none" w="sm" len="sm"/>
              <a:tailEnd type="none" w="sm" len="sm"/>
            </a:ln>
          </p:spPr>
          <p:txBody>
            <a:bodyPr/>
            <a:lstStyle/>
            <a:p>
              <a:endParaRPr lang="fa-IR"/>
            </a:p>
          </p:txBody>
        </p:sp>
      </p:grpSp>
      <p:grpSp>
        <p:nvGrpSpPr>
          <p:cNvPr id="33852" name="Group 62"/>
          <p:cNvGrpSpPr>
            <a:grpSpLocks/>
          </p:cNvGrpSpPr>
          <p:nvPr/>
        </p:nvGrpSpPr>
        <p:grpSpPr bwMode="auto">
          <a:xfrm>
            <a:off x="2419351" y="4665664"/>
            <a:ext cx="104775" cy="109537"/>
            <a:chOff x="564" y="2939"/>
            <a:chExt cx="66" cy="69"/>
          </a:xfrm>
        </p:grpSpPr>
        <p:sp>
          <p:nvSpPr>
            <p:cNvPr id="33870" name="Freeform 63" descr="Wide upward diagonal"/>
            <p:cNvSpPr>
              <a:spLocks/>
            </p:cNvSpPr>
            <p:nvPr/>
          </p:nvSpPr>
          <p:spPr bwMode="auto">
            <a:xfrm>
              <a:off x="564" y="2939"/>
              <a:ext cx="66" cy="69"/>
            </a:xfrm>
            <a:custGeom>
              <a:avLst/>
              <a:gdLst>
                <a:gd name="T0" fmla="*/ 65 w 66"/>
                <a:gd name="T1" fmla="*/ 38 h 69"/>
                <a:gd name="T2" fmla="*/ 62 w 66"/>
                <a:gd name="T3" fmla="*/ 14 h 69"/>
                <a:gd name="T4" fmla="*/ 45 w 66"/>
                <a:gd name="T5" fmla="*/ 0 h 69"/>
                <a:gd name="T6" fmla="*/ 27 w 66"/>
                <a:gd name="T7" fmla="*/ 0 h 69"/>
                <a:gd name="T8" fmla="*/ 10 w 66"/>
                <a:gd name="T9" fmla="*/ 7 h 69"/>
                <a:gd name="T10" fmla="*/ 0 w 66"/>
                <a:gd name="T11" fmla="*/ 23 h 69"/>
                <a:gd name="T12" fmla="*/ 0 w 66"/>
                <a:gd name="T13" fmla="*/ 43 h 69"/>
                <a:gd name="T14" fmla="*/ 8 w 66"/>
                <a:gd name="T15" fmla="*/ 61 h 69"/>
                <a:gd name="T16" fmla="*/ 27 w 66"/>
                <a:gd name="T17" fmla="*/ 68 h 69"/>
                <a:gd name="T18" fmla="*/ 59 w 66"/>
                <a:gd name="T19" fmla="*/ 59 h 69"/>
                <a:gd name="T20" fmla="*/ 65 w 66"/>
                <a:gd name="T21" fmla="*/ 41 h 69"/>
                <a:gd name="T22" fmla="*/ 65 w 66"/>
                <a:gd name="T23" fmla="*/ 3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9"/>
                <a:gd name="T38" fmla="*/ 66 w 6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9">
                  <a:moveTo>
                    <a:pt x="65" y="38"/>
                  </a:moveTo>
                  <a:lnTo>
                    <a:pt x="62" y="14"/>
                  </a:lnTo>
                  <a:lnTo>
                    <a:pt x="45" y="0"/>
                  </a:lnTo>
                  <a:lnTo>
                    <a:pt x="27" y="0"/>
                  </a:lnTo>
                  <a:lnTo>
                    <a:pt x="10" y="7"/>
                  </a:lnTo>
                  <a:lnTo>
                    <a:pt x="0" y="23"/>
                  </a:lnTo>
                  <a:lnTo>
                    <a:pt x="0" y="43"/>
                  </a:lnTo>
                  <a:lnTo>
                    <a:pt x="8" y="61"/>
                  </a:lnTo>
                  <a:lnTo>
                    <a:pt x="27" y="68"/>
                  </a:lnTo>
                  <a:lnTo>
                    <a:pt x="59" y="59"/>
                  </a:lnTo>
                  <a:lnTo>
                    <a:pt x="65" y="41"/>
                  </a:lnTo>
                  <a:lnTo>
                    <a:pt x="65" y="38"/>
                  </a:lnTo>
                </a:path>
              </a:pathLst>
            </a:custGeom>
            <a:pattFill prst="wdUpDiag">
              <a:fgClr>
                <a:srgbClr val="74FFFF"/>
              </a:fgClr>
              <a:bgClr>
                <a:srgbClr val="C1C1C1"/>
              </a:bgClr>
            </a:pattFill>
            <a:ln w="12700" cap="rnd" cmpd="sng">
              <a:solidFill>
                <a:srgbClr val="000000"/>
              </a:solidFill>
              <a:prstDash val="solid"/>
              <a:round/>
              <a:headEnd type="none" w="sm" len="sm"/>
              <a:tailEnd type="none" w="sm" len="sm"/>
            </a:ln>
          </p:spPr>
          <p:txBody>
            <a:bodyPr/>
            <a:lstStyle/>
            <a:p>
              <a:endParaRPr lang="fa-IR"/>
            </a:p>
          </p:txBody>
        </p:sp>
        <p:sp>
          <p:nvSpPr>
            <p:cNvPr id="33871" name="Oval 64"/>
            <p:cNvSpPr>
              <a:spLocks noChangeArrowheads="1"/>
            </p:cNvSpPr>
            <p:nvPr/>
          </p:nvSpPr>
          <p:spPr bwMode="auto">
            <a:xfrm>
              <a:off x="588" y="2960"/>
              <a:ext cx="37" cy="43"/>
            </a:xfrm>
            <a:prstGeom prst="ellipse">
              <a:avLst/>
            </a:prstGeom>
            <a:solidFill>
              <a:srgbClr val="714400"/>
            </a:solidFill>
            <a:ln w="1270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pSp>
      <p:grpSp>
        <p:nvGrpSpPr>
          <p:cNvPr id="33853" name="Group 65"/>
          <p:cNvGrpSpPr>
            <a:grpSpLocks/>
          </p:cNvGrpSpPr>
          <p:nvPr/>
        </p:nvGrpSpPr>
        <p:grpSpPr bwMode="auto">
          <a:xfrm>
            <a:off x="2371725" y="5497513"/>
            <a:ext cx="173038" cy="158750"/>
            <a:chOff x="534" y="3463"/>
            <a:chExt cx="109" cy="100"/>
          </a:xfrm>
        </p:grpSpPr>
        <p:sp>
          <p:nvSpPr>
            <p:cNvPr id="33866" name="Oval 66" descr="Large confetti"/>
            <p:cNvSpPr>
              <a:spLocks noChangeArrowheads="1"/>
            </p:cNvSpPr>
            <p:nvPr/>
          </p:nvSpPr>
          <p:spPr bwMode="auto">
            <a:xfrm>
              <a:off x="534" y="3463"/>
              <a:ext cx="109" cy="100"/>
            </a:xfrm>
            <a:prstGeom prst="ellipse">
              <a:avLst/>
            </a:prstGeom>
            <a:pattFill prst="lgConfetti">
              <a:fgClr>
                <a:schemeClr val="tx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pSp>
          <p:nvGrpSpPr>
            <p:cNvPr id="33867" name="Group 67"/>
            <p:cNvGrpSpPr>
              <a:grpSpLocks/>
            </p:cNvGrpSpPr>
            <p:nvPr/>
          </p:nvGrpSpPr>
          <p:grpSpPr bwMode="auto">
            <a:xfrm>
              <a:off x="562" y="3486"/>
              <a:ext cx="64" cy="64"/>
              <a:chOff x="562" y="3486"/>
              <a:chExt cx="64" cy="64"/>
            </a:xfrm>
          </p:grpSpPr>
          <p:sp>
            <p:nvSpPr>
              <p:cNvPr id="33868" name="Freeform 68" descr="Wide upward diagonal"/>
              <p:cNvSpPr>
                <a:spLocks/>
              </p:cNvSpPr>
              <p:nvPr/>
            </p:nvSpPr>
            <p:spPr bwMode="auto">
              <a:xfrm>
                <a:off x="562" y="3486"/>
                <a:ext cx="64" cy="64"/>
              </a:xfrm>
              <a:custGeom>
                <a:avLst/>
                <a:gdLst>
                  <a:gd name="T0" fmla="*/ 63 w 64"/>
                  <a:gd name="T1" fmla="*/ 36 h 64"/>
                  <a:gd name="T2" fmla="*/ 60 w 64"/>
                  <a:gd name="T3" fmla="*/ 13 h 64"/>
                  <a:gd name="T4" fmla="*/ 44 w 64"/>
                  <a:gd name="T5" fmla="*/ 0 h 64"/>
                  <a:gd name="T6" fmla="*/ 26 w 64"/>
                  <a:gd name="T7" fmla="*/ 0 h 64"/>
                  <a:gd name="T8" fmla="*/ 10 w 64"/>
                  <a:gd name="T9" fmla="*/ 6 h 64"/>
                  <a:gd name="T10" fmla="*/ 0 w 64"/>
                  <a:gd name="T11" fmla="*/ 21 h 64"/>
                  <a:gd name="T12" fmla="*/ 0 w 64"/>
                  <a:gd name="T13" fmla="*/ 40 h 64"/>
                  <a:gd name="T14" fmla="*/ 8 w 64"/>
                  <a:gd name="T15" fmla="*/ 57 h 64"/>
                  <a:gd name="T16" fmla="*/ 26 w 64"/>
                  <a:gd name="T17" fmla="*/ 63 h 64"/>
                  <a:gd name="T18" fmla="*/ 57 w 64"/>
                  <a:gd name="T19" fmla="*/ 55 h 64"/>
                  <a:gd name="T20" fmla="*/ 63 w 64"/>
                  <a:gd name="T21" fmla="*/ 38 h 64"/>
                  <a:gd name="T22" fmla="*/ 63 w 64"/>
                  <a:gd name="T23" fmla="*/ 3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64"/>
                  <a:gd name="T38" fmla="*/ 64 w 64"/>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64">
                    <a:moveTo>
                      <a:pt x="63" y="36"/>
                    </a:moveTo>
                    <a:lnTo>
                      <a:pt x="60" y="13"/>
                    </a:lnTo>
                    <a:lnTo>
                      <a:pt x="44" y="0"/>
                    </a:lnTo>
                    <a:lnTo>
                      <a:pt x="26" y="0"/>
                    </a:lnTo>
                    <a:lnTo>
                      <a:pt x="10" y="6"/>
                    </a:lnTo>
                    <a:lnTo>
                      <a:pt x="0" y="21"/>
                    </a:lnTo>
                    <a:lnTo>
                      <a:pt x="0" y="40"/>
                    </a:lnTo>
                    <a:lnTo>
                      <a:pt x="8" y="57"/>
                    </a:lnTo>
                    <a:lnTo>
                      <a:pt x="26" y="63"/>
                    </a:lnTo>
                    <a:lnTo>
                      <a:pt x="57" y="55"/>
                    </a:lnTo>
                    <a:lnTo>
                      <a:pt x="63" y="38"/>
                    </a:lnTo>
                    <a:lnTo>
                      <a:pt x="63" y="36"/>
                    </a:lnTo>
                  </a:path>
                </a:pathLst>
              </a:custGeom>
              <a:pattFill prst="wdUpDiag">
                <a:fgClr>
                  <a:srgbClr val="74FFFF"/>
                </a:fgClr>
                <a:bgClr>
                  <a:srgbClr val="C1C1C1"/>
                </a:bgClr>
              </a:pattFill>
              <a:ln w="12700" cap="rnd" cmpd="sng">
                <a:solidFill>
                  <a:srgbClr val="000000"/>
                </a:solidFill>
                <a:prstDash val="solid"/>
                <a:round/>
                <a:headEnd type="none" w="sm" len="sm"/>
                <a:tailEnd type="none" w="sm" len="sm"/>
              </a:ln>
            </p:spPr>
            <p:txBody>
              <a:bodyPr/>
              <a:lstStyle/>
              <a:p>
                <a:endParaRPr lang="fa-IR"/>
              </a:p>
            </p:txBody>
          </p:sp>
          <p:sp>
            <p:nvSpPr>
              <p:cNvPr id="33869" name="Oval 69"/>
              <p:cNvSpPr>
                <a:spLocks noChangeArrowheads="1"/>
              </p:cNvSpPr>
              <p:nvPr/>
            </p:nvSpPr>
            <p:spPr bwMode="auto">
              <a:xfrm>
                <a:off x="583" y="3507"/>
                <a:ext cx="38" cy="38"/>
              </a:xfrm>
              <a:prstGeom prst="ellipse">
                <a:avLst/>
              </a:prstGeom>
              <a:solidFill>
                <a:srgbClr val="714400"/>
              </a:solidFill>
              <a:ln w="1270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pSp>
      </p:grpSp>
      <p:grpSp>
        <p:nvGrpSpPr>
          <p:cNvPr id="33854" name="Group 70"/>
          <p:cNvGrpSpPr>
            <a:grpSpLocks/>
          </p:cNvGrpSpPr>
          <p:nvPr/>
        </p:nvGrpSpPr>
        <p:grpSpPr bwMode="auto">
          <a:xfrm>
            <a:off x="2393950" y="4965700"/>
            <a:ext cx="115888" cy="171450"/>
            <a:chOff x="548" y="3128"/>
            <a:chExt cx="73" cy="108"/>
          </a:xfrm>
        </p:grpSpPr>
        <p:sp>
          <p:nvSpPr>
            <p:cNvPr id="33864" name="Freeform 71" descr="Wide upward diagonal"/>
            <p:cNvSpPr>
              <a:spLocks/>
            </p:cNvSpPr>
            <p:nvPr/>
          </p:nvSpPr>
          <p:spPr bwMode="auto">
            <a:xfrm>
              <a:off x="548" y="3128"/>
              <a:ext cx="73" cy="108"/>
            </a:xfrm>
            <a:custGeom>
              <a:avLst/>
              <a:gdLst>
                <a:gd name="T0" fmla="*/ 72 w 73"/>
                <a:gd name="T1" fmla="*/ 61 h 108"/>
                <a:gd name="T2" fmla="*/ 68 w 73"/>
                <a:gd name="T3" fmla="*/ 21 h 108"/>
                <a:gd name="T4" fmla="*/ 50 w 73"/>
                <a:gd name="T5" fmla="*/ 0 h 108"/>
                <a:gd name="T6" fmla="*/ 29 w 73"/>
                <a:gd name="T7" fmla="*/ 0 h 108"/>
                <a:gd name="T8" fmla="*/ 11 w 73"/>
                <a:gd name="T9" fmla="*/ 11 h 108"/>
                <a:gd name="T10" fmla="*/ 0 w 73"/>
                <a:gd name="T11" fmla="*/ 36 h 108"/>
                <a:gd name="T12" fmla="*/ 0 w 73"/>
                <a:gd name="T13" fmla="*/ 68 h 108"/>
                <a:gd name="T14" fmla="*/ 9 w 73"/>
                <a:gd name="T15" fmla="*/ 96 h 108"/>
                <a:gd name="T16" fmla="*/ 29 w 73"/>
                <a:gd name="T17" fmla="*/ 107 h 108"/>
                <a:gd name="T18" fmla="*/ 65 w 73"/>
                <a:gd name="T19" fmla="*/ 92 h 108"/>
                <a:gd name="T20" fmla="*/ 72 w 73"/>
                <a:gd name="T21" fmla="*/ 64 h 108"/>
                <a:gd name="T22" fmla="*/ 72 w 73"/>
                <a:gd name="T23" fmla="*/ 61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108"/>
                <a:gd name="T38" fmla="*/ 73 w 7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108">
                  <a:moveTo>
                    <a:pt x="72" y="61"/>
                  </a:moveTo>
                  <a:lnTo>
                    <a:pt x="68" y="21"/>
                  </a:lnTo>
                  <a:lnTo>
                    <a:pt x="50" y="0"/>
                  </a:lnTo>
                  <a:lnTo>
                    <a:pt x="29" y="0"/>
                  </a:lnTo>
                  <a:lnTo>
                    <a:pt x="11" y="11"/>
                  </a:lnTo>
                  <a:lnTo>
                    <a:pt x="0" y="36"/>
                  </a:lnTo>
                  <a:lnTo>
                    <a:pt x="0" y="68"/>
                  </a:lnTo>
                  <a:lnTo>
                    <a:pt x="9" y="96"/>
                  </a:lnTo>
                  <a:lnTo>
                    <a:pt x="29" y="107"/>
                  </a:lnTo>
                  <a:lnTo>
                    <a:pt x="65" y="92"/>
                  </a:lnTo>
                  <a:lnTo>
                    <a:pt x="72" y="64"/>
                  </a:lnTo>
                  <a:lnTo>
                    <a:pt x="72" y="61"/>
                  </a:lnTo>
                </a:path>
              </a:pathLst>
            </a:custGeom>
            <a:pattFill prst="wdUpDiag">
              <a:fgClr>
                <a:srgbClr val="74FFFF"/>
              </a:fgClr>
              <a:bgClr>
                <a:srgbClr val="C1C1C1"/>
              </a:bgClr>
            </a:pattFill>
            <a:ln w="12700" cap="rnd" cmpd="sng">
              <a:solidFill>
                <a:srgbClr val="000000"/>
              </a:solidFill>
              <a:prstDash val="solid"/>
              <a:round/>
              <a:headEnd type="none" w="sm" len="sm"/>
              <a:tailEnd type="none" w="sm" len="sm"/>
            </a:ln>
          </p:spPr>
          <p:txBody>
            <a:bodyPr/>
            <a:lstStyle/>
            <a:p>
              <a:endParaRPr lang="fa-IR"/>
            </a:p>
          </p:txBody>
        </p:sp>
        <p:sp>
          <p:nvSpPr>
            <p:cNvPr id="33865" name="Freeform 72"/>
            <p:cNvSpPr>
              <a:spLocks/>
            </p:cNvSpPr>
            <p:nvPr/>
          </p:nvSpPr>
          <p:spPr bwMode="auto">
            <a:xfrm>
              <a:off x="578" y="3132"/>
              <a:ext cx="29" cy="99"/>
            </a:xfrm>
            <a:custGeom>
              <a:avLst/>
              <a:gdLst>
                <a:gd name="T0" fmla="*/ 14 w 29"/>
                <a:gd name="T1" fmla="*/ 0 h 99"/>
                <a:gd name="T2" fmla="*/ 28 w 29"/>
                <a:gd name="T3" fmla="*/ 25 h 99"/>
                <a:gd name="T4" fmla="*/ 28 w 29"/>
                <a:gd name="T5" fmla="*/ 49 h 99"/>
                <a:gd name="T6" fmla="*/ 28 w 29"/>
                <a:gd name="T7" fmla="*/ 74 h 99"/>
                <a:gd name="T8" fmla="*/ 14 w 29"/>
                <a:gd name="T9" fmla="*/ 98 h 99"/>
                <a:gd name="T10" fmla="*/ 0 w 29"/>
                <a:gd name="T11" fmla="*/ 98 h 99"/>
                <a:gd name="T12" fmla="*/ 0 w 29"/>
                <a:gd name="T13" fmla="*/ 74 h 99"/>
                <a:gd name="T14" fmla="*/ 14 w 29"/>
                <a:gd name="T15" fmla="*/ 49 h 99"/>
                <a:gd name="T16" fmla="*/ 0 w 29"/>
                <a:gd name="T17" fmla="*/ 49 h 99"/>
                <a:gd name="T18" fmla="*/ 0 w 29"/>
                <a:gd name="T19" fmla="*/ 0 h 99"/>
                <a:gd name="T20" fmla="*/ 14 w 29"/>
                <a:gd name="T21" fmla="*/ 0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99"/>
                <a:gd name="T35" fmla="*/ 29 w 29"/>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99">
                  <a:moveTo>
                    <a:pt x="14" y="0"/>
                  </a:moveTo>
                  <a:lnTo>
                    <a:pt x="28" y="25"/>
                  </a:lnTo>
                  <a:lnTo>
                    <a:pt x="28" y="49"/>
                  </a:lnTo>
                  <a:lnTo>
                    <a:pt x="28" y="74"/>
                  </a:lnTo>
                  <a:lnTo>
                    <a:pt x="14" y="98"/>
                  </a:lnTo>
                  <a:lnTo>
                    <a:pt x="0" y="98"/>
                  </a:lnTo>
                  <a:lnTo>
                    <a:pt x="0" y="74"/>
                  </a:lnTo>
                  <a:lnTo>
                    <a:pt x="14" y="49"/>
                  </a:lnTo>
                  <a:lnTo>
                    <a:pt x="0" y="49"/>
                  </a:lnTo>
                  <a:lnTo>
                    <a:pt x="0" y="0"/>
                  </a:lnTo>
                  <a:lnTo>
                    <a:pt x="14" y="0"/>
                  </a:lnTo>
                </a:path>
              </a:pathLst>
            </a:custGeom>
            <a:solidFill>
              <a:srgbClr val="714400"/>
            </a:solidFill>
            <a:ln w="12700" cap="rnd" cmpd="sng">
              <a:solidFill>
                <a:srgbClr val="000000"/>
              </a:solidFill>
              <a:prstDash val="solid"/>
              <a:round/>
              <a:headEnd type="none" w="sm" len="sm"/>
              <a:tailEnd type="none" w="sm" len="sm"/>
            </a:ln>
          </p:spPr>
          <p:txBody>
            <a:bodyPr/>
            <a:lstStyle/>
            <a:p>
              <a:endParaRPr lang="fa-IR"/>
            </a:p>
          </p:txBody>
        </p:sp>
      </p:grpSp>
      <p:sp>
        <p:nvSpPr>
          <p:cNvPr id="33855" name="Oval 73" descr="Large confetti"/>
          <p:cNvSpPr>
            <a:spLocks noChangeArrowheads="1"/>
          </p:cNvSpPr>
          <p:nvPr/>
        </p:nvSpPr>
        <p:spPr bwMode="auto">
          <a:xfrm>
            <a:off x="2359025" y="5729289"/>
            <a:ext cx="184150" cy="180975"/>
          </a:xfrm>
          <a:prstGeom prst="ellipse">
            <a:avLst/>
          </a:prstGeom>
          <a:pattFill prst="lgConfetti">
            <a:fgClr>
              <a:schemeClr val="tx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56" name="Oval 74" descr="Large confetti"/>
          <p:cNvSpPr>
            <a:spLocks noChangeArrowheads="1"/>
          </p:cNvSpPr>
          <p:nvPr/>
        </p:nvSpPr>
        <p:spPr bwMode="auto">
          <a:xfrm>
            <a:off x="2432050" y="5953126"/>
            <a:ext cx="196850" cy="201613"/>
          </a:xfrm>
          <a:prstGeom prst="ellipse">
            <a:avLst/>
          </a:prstGeom>
          <a:pattFill prst="lgConfetti">
            <a:fgClr>
              <a:schemeClr val="tx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pSp>
        <p:nvGrpSpPr>
          <p:cNvPr id="33857" name="Group 75"/>
          <p:cNvGrpSpPr>
            <a:grpSpLocks/>
          </p:cNvGrpSpPr>
          <p:nvPr/>
        </p:nvGrpSpPr>
        <p:grpSpPr bwMode="auto">
          <a:xfrm>
            <a:off x="2387601" y="5772151"/>
            <a:ext cx="131763" cy="125413"/>
            <a:chOff x="544" y="3636"/>
            <a:chExt cx="83" cy="79"/>
          </a:xfrm>
        </p:grpSpPr>
        <p:sp>
          <p:nvSpPr>
            <p:cNvPr id="33862" name="Freeform 76" descr="Wide upward diagonal"/>
            <p:cNvSpPr>
              <a:spLocks/>
            </p:cNvSpPr>
            <p:nvPr/>
          </p:nvSpPr>
          <p:spPr bwMode="auto">
            <a:xfrm>
              <a:off x="544" y="3636"/>
              <a:ext cx="83" cy="79"/>
            </a:xfrm>
            <a:custGeom>
              <a:avLst/>
              <a:gdLst>
                <a:gd name="T0" fmla="*/ 82 w 83"/>
                <a:gd name="T1" fmla="*/ 44 h 79"/>
                <a:gd name="T2" fmla="*/ 78 w 83"/>
                <a:gd name="T3" fmla="*/ 16 h 79"/>
                <a:gd name="T4" fmla="*/ 57 w 83"/>
                <a:gd name="T5" fmla="*/ 0 h 79"/>
                <a:gd name="T6" fmla="*/ 34 w 83"/>
                <a:gd name="T7" fmla="*/ 0 h 79"/>
                <a:gd name="T8" fmla="*/ 13 w 83"/>
                <a:gd name="T9" fmla="*/ 8 h 79"/>
                <a:gd name="T10" fmla="*/ 0 w 83"/>
                <a:gd name="T11" fmla="*/ 26 h 79"/>
                <a:gd name="T12" fmla="*/ 0 w 83"/>
                <a:gd name="T13" fmla="*/ 49 h 79"/>
                <a:gd name="T14" fmla="*/ 11 w 83"/>
                <a:gd name="T15" fmla="*/ 70 h 79"/>
                <a:gd name="T16" fmla="*/ 34 w 83"/>
                <a:gd name="T17" fmla="*/ 78 h 79"/>
                <a:gd name="T18" fmla="*/ 74 w 83"/>
                <a:gd name="T19" fmla="*/ 67 h 79"/>
                <a:gd name="T20" fmla="*/ 82 w 83"/>
                <a:gd name="T21" fmla="*/ 47 h 79"/>
                <a:gd name="T22" fmla="*/ 82 w 83"/>
                <a:gd name="T23" fmla="*/ 4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79"/>
                <a:gd name="T38" fmla="*/ 83 w 8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79">
                  <a:moveTo>
                    <a:pt x="82" y="44"/>
                  </a:moveTo>
                  <a:lnTo>
                    <a:pt x="78" y="16"/>
                  </a:lnTo>
                  <a:lnTo>
                    <a:pt x="57" y="0"/>
                  </a:lnTo>
                  <a:lnTo>
                    <a:pt x="34" y="0"/>
                  </a:lnTo>
                  <a:lnTo>
                    <a:pt x="13" y="8"/>
                  </a:lnTo>
                  <a:lnTo>
                    <a:pt x="0" y="26"/>
                  </a:lnTo>
                  <a:lnTo>
                    <a:pt x="0" y="49"/>
                  </a:lnTo>
                  <a:lnTo>
                    <a:pt x="11" y="70"/>
                  </a:lnTo>
                  <a:lnTo>
                    <a:pt x="34" y="78"/>
                  </a:lnTo>
                  <a:lnTo>
                    <a:pt x="74" y="67"/>
                  </a:lnTo>
                  <a:lnTo>
                    <a:pt x="82" y="47"/>
                  </a:lnTo>
                  <a:lnTo>
                    <a:pt x="82" y="44"/>
                  </a:lnTo>
                </a:path>
              </a:pathLst>
            </a:custGeom>
            <a:pattFill prst="wdUpDiag">
              <a:fgClr>
                <a:srgbClr val="74FFFF"/>
              </a:fgClr>
              <a:bgClr>
                <a:srgbClr val="C1C1C1"/>
              </a:bgClr>
            </a:pattFill>
            <a:ln w="12700" cap="rnd" cmpd="sng">
              <a:solidFill>
                <a:srgbClr val="000000"/>
              </a:solidFill>
              <a:prstDash val="solid"/>
              <a:round/>
              <a:headEnd type="none" w="sm" len="sm"/>
              <a:tailEnd type="none" w="sm" len="sm"/>
            </a:ln>
          </p:spPr>
          <p:txBody>
            <a:bodyPr/>
            <a:lstStyle/>
            <a:p>
              <a:endParaRPr lang="fa-IR"/>
            </a:p>
          </p:txBody>
        </p:sp>
        <p:sp>
          <p:nvSpPr>
            <p:cNvPr id="33863" name="Freeform 77"/>
            <p:cNvSpPr>
              <a:spLocks/>
            </p:cNvSpPr>
            <p:nvPr/>
          </p:nvSpPr>
          <p:spPr bwMode="auto">
            <a:xfrm>
              <a:off x="576" y="3638"/>
              <a:ext cx="34" cy="73"/>
            </a:xfrm>
            <a:custGeom>
              <a:avLst/>
              <a:gdLst>
                <a:gd name="T0" fmla="*/ 17 w 34"/>
                <a:gd name="T1" fmla="*/ 0 h 73"/>
                <a:gd name="T2" fmla="*/ 33 w 34"/>
                <a:gd name="T3" fmla="*/ 18 h 73"/>
                <a:gd name="T4" fmla="*/ 33 w 34"/>
                <a:gd name="T5" fmla="*/ 36 h 73"/>
                <a:gd name="T6" fmla="*/ 33 w 34"/>
                <a:gd name="T7" fmla="*/ 54 h 73"/>
                <a:gd name="T8" fmla="*/ 17 w 34"/>
                <a:gd name="T9" fmla="*/ 72 h 73"/>
                <a:gd name="T10" fmla="*/ 0 w 34"/>
                <a:gd name="T11" fmla="*/ 72 h 73"/>
                <a:gd name="T12" fmla="*/ 0 w 34"/>
                <a:gd name="T13" fmla="*/ 54 h 73"/>
                <a:gd name="T14" fmla="*/ 17 w 34"/>
                <a:gd name="T15" fmla="*/ 36 h 73"/>
                <a:gd name="T16" fmla="*/ 0 w 34"/>
                <a:gd name="T17" fmla="*/ 36 h 73"/>
                <a:gd name="T18" fmla="*/ 0 w 34"/>
                <a:gd name="T19" fmla="*/ 0 h 73"/>
                <a:gd name="T20" fmla="*/ 17 w 34"/>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73"/>
                <a:gd name="T35" fmla="*/ 34 w 34"/>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73">
                  <a:moveTo>
                    <a:pt x="17" y="0"/>
                  </a:moveTo>
                  <a:lnTo>
                    <a:pt x="33" y="18"/>
                  </a:lnTo>
                  <a:lnTo>
                    <a:pt x="33" y="36"/>
                  </a:lnTo>
                  <a:lnTo>
                    <a:pt x="33" y="54"/>
                  </a:lnTo>
                  <a:lnTo>
                    <a:pt x="17" y="72"/>
                  </a:lnTo>
                  <a:lnTo>
                    <a:pt x="0" y="72"/>
                  </a:lnTo>
                  <a:lnTo>
                    <a:pt x="0" y="54"/>
                  </a:lnTo>
                  <a:lnTo>
                    <a:pt x="17" y="36"/>
                  </a:lnTo>
                  <a:lnTo>
                    <a:pt x="0" y="36"/>
                  </a:lnTo>
                  <a:lnTo>
                    <a:pt x="0" y="0"/>
                  </a:lnTo>
                  <a:lnTo>
                    <a:pt x="17" y="0"/>
                  </a:lnTo>
                </a:path>
              </a:pathLst>
            </a:custGeom>
            <a:solidFill>
              <a:srgbClr val="714400"/>
            </a:solidFill>
            <a:ln w="12700" cap="rnd" cmpd="sng">
              <a:solidFill>
                <a:srgbClr val="000000"/>
              </a:solidFill>
              <a:prstDash val="solid"/>
              <a:round/>
              <a:headEnd type="none" w="sm" len="sm"/>
              <a:tailEnd type="none" w="sm" len="sm"/>
            </a:ln>
          </p:spPr>
          <p:txBody>
            <a:bodyPr/>
            <a:lstStyle/>
            <a:p>
              <a:endParaRPr lang="fa-IR"/>
            </a:p>
          </p:txBody>
        </p:sp>
      </p:grpSp>
      <p:sp>
        <p:nvSpPr>
          <p:cNvPr id="33858" name="Rectangle 78"/>
          <p:cNvSpPr>
            <a:spLocks noChangeArrowheads="1"/>
          </p:cNvSpPr>
          <p:nvPr/>
        </p:nvSpPr>
        <p:spPr bwMode="auto">
          <a:xfrm>
            <a:off x="2233613" y="3046413"/>
            <a:ext cx="417512" cy="836612"/>
          </a:xfrm>
          <a:prstGeom prst="rect">
            <a:avLst/>
          </a:prstGeom>
          <a:gradFill rotWithShape="0">
            <a:gsLst>
              <a:gs pos="0">
                <a:srgbClr val="B2B2B2"/>
              </a:gs>
              <a:gs pos="100000">
                <a:srgbClr val="919191"/>
              </a:gs>
            </a:gsLst>
            <a:path path="shape">
              <a:fillToRect l="50000" t="50000" r="50000" b="50000"/>
            </a:path>
          </a:gradFill>
          <a:ln w="25400">
            <a:solidFill>
              <a:schemeClr val="bg2"/>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3859" name="Freeform 79"/>
          <p:cNvSpPr>
            <a:spLocks/>
          </p:cNvSpPr>
          <p:nvPr/>
        </p:nvSpPr>
        <p:spPr bwMode="auto">
          <a:xfrm>
            <a:off x="2239964" y="3862389"/>
            <a:ext cx="414337" cy="346075"/>
          </a:xfrm>
          <a:custGeom>
            <a:avLst/>
            <a:gdLst>
              <a:gd name="T0" fmla="*/ 0 w 261"/>
              <a:gd name="T1" fmla="*/ 0 h 218"/>
              <a:gd name="T2" fmla="*/ 2147483646 w 261"/>
              <a:gd name="T3" fmla="*/ 2147483646 h 218"/>
              <a:gd name="T4" fmla="*/ 2147483646 w 261"/>
              <a:gd name="T5" fmla="*/ 2147483646 h 218"/>
              <a:gd name="T6" fmla="*/ 2147483646 w 261"/>
              <a:gd name="T7" fmla="*/ 2147483646 h 218"/>
              <a:gd name="T8" fmla="*/ 2147483646 w 261"/>
              <a:gd name="T9" fmla="*/ 2147483646 h 218"/>
              <a:gd name="T10" fmla="*/ 2147483646 w 261"/>
              <a:gd name="T11" fmla="*/ 2147483646 h 218"/>
              <a:gd name="T12" fmla="*/ 2147483646 w 261"/>
              <a:gd name="T13" fmla="*/ 2147483646 h 218"/>
              <a:gd name="T14" fmla="*/ 2147483646 w 261"/>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218"/>
              <a:gd name="T26" fmla="*/ 261 w 261"/>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218">
                <a:moveTo>
                  <a:pt x="0" y="0"/>
                </a:moveTo>
                <a:lnTo>
                  <a:pt x="38" y="216"/>
                </a:lnTo>
                <a:lnTo>
                  <a:pt x="83" y="173"/>
                </a:lnTo>
                <a:lnTo>
                  <a:pt x="113" y="163"/>
                </a:lnTo>
                <a:lnTo>
                  <a:pt x="150" y="163"/>
                </a:lnTo>
                <a:lnTo>
                  <a:pt x="189" y="179"/>
                </a:lnTo>
                <a:lnTo>
                  <a:pt x="232" y="217"/>
                </a:lnTo>
                <a:lnTo>
                  <a:pt x="260" y="0"/>
                </a:lnTo>
              </a:path>
            </a:pathLst>
          </a:custGeom>
          <a:gradFill rotWithShape="0">
            <a:gsLst>
              <a:gs pos="0">
                <a:srgbClr val="B2B2B2"/>
              </a:gs>
              <a:gs pos="100000">
                <a:srgbClr val="919191"/>
              </a:gs>
            </a:gsLst>
            <a:path path="rect">
              <a:fillToRect l="50000" t="50000" r="50000" b="50000"/>
            </a:path>
          </a:gradFill>
          <a:ln w="12700" cap="rnd" cmpd="sng">
            <a:solidFill>
              <a:schemeClr val="bg2"/>
            </a:solidFill>
            <a:prstDash val="solid"/>
            <a:round/>
            <a:headEnd type="none" w="sm" len="sm"/>
            <a:tailEnd type="none" w="sm" len="sm"/>
          </a:ln>
        </p:spPr>
        <p:txBody>
          <a:bodyPr/>
          <a:lstStyle/>
          <a:p>
            <a:endParaRPr lang="fa-IR"/>
          </a:p>
        </p:txBody>
      </p:sp>
      <p:sp>
        <p:nvSpPr>
          <p:cNvPr id="33860" name="Rectangle 80"/>
          <p:cNvSpPr>
            <a:spLocks noChangeArrowheads="1"/>
          </p:cNvSpPr>
          <p:nvPr/>
        </p:nvSpPr>
        <p:spPr bwMode="auto">
          <a:xfrm>
            <a:off x="2151063" y="3330575"/>
            <a:ext cx="588962" cy="141288"/>
          </a:xfrm>
          <a:prstGeom prst="rect">
            <a:avLst/>
          </a:prstGeom>
          <a:gradFill rotWithShape="0">
            <a:gsLst>
              <a:gs pos="0">
                <a:srgbClr val="B2B2B2"/>
              </a:gs>
              <a:gs pos="100000">
                <a:srgbClr val="919191"/>
              </a:gs>
            </a:gsLst>
            <a:path path="shape">
              <a:fillToRect l="50000" t="50000" r="50000" b="50000"/>
            </a:path>
          </a:gradFill>
          <a:ln w="25400">
            <a:solidFill>
              <a:schemeClr val="bg2"/>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395823394"/>
      </p:ext>
    </p:extLst>
  </p:cSld>
  <p:clrMapOvr>
    <a:masterClrMapping/>
  </p:clrMapOvr>
  <p:transition>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Optical Path Configuration</a:t>
            </a:r>
          </a:p>
        </p:txBody>
      </p:sp>
      <p:sp>
        <p:nvSpPr>
          <p:cNvPr id="39939" name="Rectangle 3"/>
          <p:cNvSpPr>
            <a:spLocks noGrp="1" noChangeArrowheads="1"/>
          </p:cNvSpPr>
          <p:nvPr>
            <p:ph type="body" idx="1"/>
          </p:nvPr>
        </p:nvSpPr>
        <p:spPr/>
        <p:txBody>
          <a:bodyPr/>
          <a:lstStyle/>
          <a:p>
            <a:pPr algn="l" rtl="0" eaLnBrk="1" hangingPunct="1">
              <a:defRPr/>
            </a:pPr>
            <a:r>
              <a:rPr lang="en-US" dirty="0" smtClean="0"/>
              <a:t>BD LSRII or BD </a:t>
            </a:r>
            <a:r>
              <a:rPr lang="en-US" dirty="0" err="1" smtClean="0"/>
              <a:t>FACSAria</a:t>
            </a:r>
            <a:r>
              <a:rPr lang="en-US" dirty="0" smtClean="0"/>
              <a:t> II – 12 Color</a:t>
            </a:r>
          </a:p>
        </p:txBody>
      </p:sp>
      <p:pic>
        <p:nvPicPr>
          <p:cNvPr id="35844" name="Picture 5" descr="LSRIIblue4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6" y="2438400"/>
            <a:ext cx="32734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LSRIIblue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4" y="3288506"/>
            <a:ext cx="2373312"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FACSaria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603" y="3402806"/>
            <a:ext cx="2170112"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Line 11"/>
          <p:cNvSpPr>
            <a:spLocks noChangeShapeType="1"/>
          </p:cNvSpPr>
          <p:nvPr/>
        </p:nvSpPr>
        <p:spPr bwMode="auto">
          <a:xfrm>
            <a:off x="2438400" y="4191000"/>
            <a:ext cx="1600200" cy="8382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48" name="Line 12"/>
          <p:cNvSpPr>
            <a:spLocks noChangeShapeType="1"/>
          </p:cNvSpPr>
          <p:nvPr/>
        </p:nvSpPr>
        <p:spPr bwMode="auto">
          <a:xfrm>
            <a:off x="3429000" y="4191000"/>
            <a:ext cx="304800" cy="990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49" name="Line 13"/>
          <p:cNvSpPr>
            <a:spLocks noChangeShapeType="1"/>
          </p:cNvSpPr>
          <p:nvPr/>
        </p:nvSpPr>
        <p:spPr bwMode="auto">
          <a:xfrm flipV="1">
            <a:off x="3733800" y="4114800"/>
            <a:ext cx="0" cy="990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0" name="Line 14"/>
          <p:cNvSpPr>
            <a:spLocks noChangeShapeType="1"/>
          </p:cNvSpPr>
          <p:nvPr/>
        </p:nvSpPr>
        <p:spPr bwMode="auto">
          <a:xfrm flipH="1">
            <a:off x="3429000" y="4114800"/>
            <a:ext cx="304800" cy="990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1" name="Line 20"/>
          <p:cNvSpPr>
            <a:spLocks noChangeShapeType="1"/>
          </p:cNvSpPr>
          <p:nvPr/>
        </p:nvSpPr>
        <p:spPr bwMode="auto">
          <a:xfrm flipV="1">
            <a:off x="3429000" y="4267200"/>
            <a:ext cx="609600" cy="8382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2" name="Line 21"/>
          <p:cNvSpPr>
            <a:spLocks noChangeShapeType="1"/>
          </p:cNvSpPr>
          <p:nvPr/>
        </p:nvSpPr>
        <p:spPr bwMode="auto">
          <a:xfrm flipH="1">
            <a:off x="3124200" y="4267200"/>
            <a:ext cx="914400" cy="533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3" name="Line 22"/>
          <p:cNvSpPr>
            <a:spLocks noChangeShapeType="1"/>
          </p:cNvSpPr>
          <p:nvPr/>
        </p:nvSpPr>
        <p:spPr bwMode="auto">
          <a:xfrm>
            <a:off x="2438400" y="4191000"/>
            <a:ext cx="1600200" cy="8382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4" name="Line 23"/>
          <p:cNvSpPr>
            <a:spLocks noChangeShapeType="1"/>
          </p:cNvSpPr>
          <p:nvPr/>
        </p:nvSpPr>
        <p:spPr bwMode="auto">
          <a:xfrm>
            <a:off x="3429000" y="4191000"/>
            <a:ext cx="304800" cy="990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5" name="Line 24"/>
          <p:cNvSpPr>
            <a:spLocks noChangeShapeType="1"/>
          </p:cNvSpPr>
          <p:nvPr/>
        </p:nvSpPr>
        <p:spPr bwMode="auto">
          <a:xfrm flipH="1">
            <a:off x="3124200" y="4267200"/>
            <a:ext cx="914400" cy="533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6" name="Line 25"/>
          <p:cNvSpPr>
            <a:spLocks noChangeShapeType="1"/>
          </p:cNvSpPr>
          <p:nvPr/>
        </p:nvSpPr>
        <p:spPr bwMode="auto">
          <a:xfrm flipH="1">
            <a:off x="3429000" y="4114800"/>
            <a:ext cx="304800" cy="990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7" name="Line 26"/>
          <p:cNvSpPr>
            <a:spLocks noChangeShapeType="1"/>
          </p:cNvSpPr>
          <p:nvPr/>
        </p:nvSpPr>
        <p:spPr bwMode="auto">
          <a:xfrm>
            <a:off x="2438400" y="4191000"/>
            <a:ext cx="1600200" cy="8382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8" name="Line 27"/>
          <p:cNvSpPr>
            <a:spLocks noChangeShapeType="1"/>
          </p:cNvSpPr>
          <p:nvPr/>
        </p:nvSpPr>
        <p:spPr bwMode="auto">
          <a:xfrm>
            <a:off x="3429000" y="4191000"/>
            <a:ext cx="304800" cy="990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59" name="Line 28"/>
          <p:cNvSpPr>
            <a:spLocks noChangeShapeType="1"/>
          </p:cNvSpPr>
          <p:nvPr/>
        </p:nvSpPr>
        <p:spPr bwMode="auto">
          <a:xfrm flipH="1">
            <a:off x="3124200" y="4267200"/>
            <a:ext cx="914400" cy="533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0" name="Line 29"/>
          <p:cNvSpPr>
            <a:spLocks noChangeShapeType="1"/>
          </p:cNvSpPr>
          <p:nvPr/>
        </p:nvSpPr>
        <p:spPr bwMode="auto">
          <a:xfrm flipH="1" flipV="1">
            <a:off x="6477000" y="4953000"/>
            <a:ext cx="914400" cy="914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1" name="Line 30"/>
          <p:cNvSpPr>
            <a:spLocks noChangeShapeType="1"/>
          </p:cNvSpPr>
          <p:nvPr/>
        </p:nvSpPr>
        <p:spPr bwMode="auto">
          <a:xfrm>
            <a:off x="6477000" y="4953000"/>
            <a:ext cx="7620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2" name="Line 31"/>
          <p:cNvSpPr>
            <a:spLocks noChangeShapeType="1"/>
          </p:cNvSpPr>
          <p:nvPr/>
        </p:nvSpPr>
        <p:spPr bwMode="auto">
          <a:xfrm flipV="1">
            <a:off x="6553200" y="4953000"/>
            <a:ext cx="22860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3" name="Line 32"/>
          <p:cNvSpPr>
            <a:spLocks noChangeShapeType="1"/>
          </p:cNvSpPr>
          <p:nvPr/>
        </p:nvSpPr>
        <p:spPr bwMode="auto">
          <a:xfrm flipH="1" flipV="1">
            <a:off x="8991600" y="5029200"/>
            <a:ext cx="914400" cy="914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4" name="Line 33"/>
          <p:cNvSpPr>
            <a:spLocks noChangeShapeType="1"/>
          </p:cNvSpPr>
          <p:nvPr/>
        </p:nvSpPr>
        <p:spPr bwMode="auto">
          <a:xfrm>
            <a:off x="8991600" y="5029200"/>
            <a:ext cx="7620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5" name="Line 34"/>
          <p:cNvSpPr>
            <a:spLocks noChangeShapeType="1"/>
          </p:cNvSpPr>
          <p:nvPr/>
        </p:nvSpPr>
        <p:spPr bwMode="auto">
          <a:xfrm flipV="1">
            <a:off x="9067800" y="5029200"/>
            <a:ext cx="22860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866" name="Line 13"/>
          <p:cNvSpPr>
            <a:spLocks noChangeShapeType="1"/>
          </p:cNvSpPr>
          <p:nvPr/>
        </p:nvSpPr>
        <p:spPr bwMode="auto">
          <a:xfrm flipH="1" flipV="1">
            <a:off x="3395663" y="4146550"/>
            <a:ext cx="609600" cy="8826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1967051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IGHV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4" y="0"/>
            <a:ext cx="8601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2352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Compensation</a:t>
            </a:r>
          </a:p>
        </p:txBody>
      </p:sp>
      <p:sp>
        <p:nvSpPr>
          <p:cNvPr id="15363" name="Rectangle 3"/>
          <p:cNvSpPr>
            <a:spLocks noGrp="1" noChangeArrowheads="1"/>
          </p:cNvSpPr>
          <p:nvPr>
            <p:ph type="body" idx="1"/>
          </p:nvPr>
        </p:nvSpPr>
        <p:spPr/>
        <p:txBody>
          <a:bodyPr/>
          <a:lstStyle/>
          <a:p>
            <a:pPr algn="l" rtl="0" eaLnBrk="1" hangingPunct="1">
              <a:defRPr/>
            </a:pPr>
            <a:r>
              <a:rPr lang="en-US" dirty="0">
                <a:latin typeface="Times New Roman" panose="02020603050405020304" pitchFamily="18" charset="0"/>
              </a:rPr>
              <a:t>Is used to electronically subtract the fluorescence emission spectral overlap that can occur between different probes.</a:t>
            </a:r>
          </a:p>
          <a:p>
            <a:pPr algn="l" rtl="0" eaLnBrk="1" hangingPunct="1">
              <a:defRPr/>
            </a:pPr>
            <a:endParaRPr lang="en-US" dirty="0">
              <a:latin typeface="Times New Roman" panose="02020603050405020304" pitchFamily="18" charset="0"/>
            </a:endParaRPr>
          </a:p>
          <a:p>
            <a:pPr algn="l" rtl="0" eaLnBrk="1" hangingPunct="1">
              <a:defRPr/>
            </a:pPr>
            <a:r>
              <a:rPr lang="en-US" dirty="0">
                <a:latin typeface="Times New Roman" panose="02020603050405020304" pitchFamily="18" charset="0"/>
              </a:rPr>
              <a:t>Data that is under compensated will lead to false positives.</a:t>
            </a:r>
          </a:p>
          <a:p>
            <a:pPr marL="0" indent="0" algn="l" rtl="0">
              <a:buNone/>
              <a:defRPr/>
            </a:pPr>
            <a:endParaRPr lang="en-US" dirty="0">
              <a:latin typeface="Times New Roman" panose="02020603050405020304" pitchFamily="18" charset="0"/>
            </a:endParaRPr>
          </a:p>
          <a:p>
            <a:pPr algn="l" rtl="0" eaLnBrk="1" hangingPunct="1">
              <a:defRPr/>
            </a:pPr>
            <a:r>
              <a:rPr lang="en-US" dirty="0">
                <a:latin typeface="Times New Roman" panose="02020603050405020304" pitchFamily="18" charset="0"/>
              </a:rPr>
              <a:t>Data that is over compensated will lead to an under estimate of positives.</a:t>
            </a:r>
          </a:p>
        </p:txBody>
      </p:sp>
    </p:spTree>
    <p:extLst>
      <p:ext uri="{BB962C8B-B14F-4D97-AF65-F5344CB8AC3E}">
        <p14:creationId xmlns:p14="http://schemas.microsoft.com/office/powerpoint/2010/main" val="349722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1" y="329334"/>
            <a:ext cx="11762508" cy="6295910"/>
          </a:xfrm>
        </p:spPr>
        <p:txBody>
          <a:bodyPr/>
          <a:lstStyle/>
          <a:p>
            <a:pPr marL="0" indent="0" algn="ctr" rtl="0">
              <a:buNone/>
            </a:pPr>
            <a:endParaRPr lang="en-US" sz="3600" dirty="0" smtClean="0">
              <a:latin typeface="Times New Roman" panose="02020603050405020304" pitchFamily="18" charset="0"/>
            </a:endParaRPr>
          </a:p>
          <a:p>
            <a:pPr marL="0" indent="0" algn="ctr" rtl="0">
              <a:buNone/>
            </a:pPr>
            <a:r>
              <a:rPr lang="en-US" sz="3600" dirty="0" smtClean="0">
                <a:latin typeface="Times New Roman" panose="02020603050405020304" pitchFamily="18" charset="0"/>
              </a:rPr>
              <a:t>Immunophenotyping</a:t>
            </a:r>
          </a:p>
          <a:p>
            <a:pPr algn="l" rtl="0"/>
            <a:endParaRPr lang="en-US" dirty="0" smtClean="0">
              <a:latin typeface="Times New Roman" panose="02020603050405020304" pitchFamily="18" charset="0"/>
            </a:endParaRPr>
          </a:p>
          <a:p>
            <a:pPr algn="l" rtl="0"/>
            <a:r>
              <a:rPr lang="en-US" smtClean="0">
                <a:latin typeface="Times New Roman" panose="02020603050405020304" pitchFamily="18" charset="0"/>
              </a:rPr>
              <a:t>Many </a:t>
            </a:r>
            <a:r>
              <a:rPr lang="en-US" dirty="0" smtClean="0">
                <a:latin typeface="Times New Roman" panose="02020603050405020304" pitchFamily="18" charset="0"/>
              </a:rPr>
              <a:t>cell surface features (as well as some internal </a:t>
            </a:r>
            <a:r>
              <a:rPr lang="en-US" dirty="0">
                <a:latin typeface="Times New Roman" panose="02020603050405020304" pitchFamily="18" charset="0"/>
              </a:rPr>
              <a:t>characteristics) can be </a:t>
            </a:r>
            <a:r>
              <a:rPr lang="en-US" dirty="0" smtClean="0">
                <a:latin typeface="Times New Roman" panose="02020603050405020304" pitchFamily="18" charset="0"/>
              </a:rPr>
              <a:t>simultaneously assessed </a:t>
            </a:r>
            <a:r>
              <a:rPr lang="en-US" dirty="0">
                <a:latin typeface="Times New Roman" panose="02020603050405020304" pitchFamily="18" charset="0"/>
              </a:rPr>
              <a:t>by employing different combinations </a:t>
            </a:r>
            <a:r>
              <a:rPr lang="en-US" dirty="0" smtClean="0">
                <a:latin typeface="Times New Roman" panose="02020603050405020304" pitchFamily="18" charset="0"/>
              </a:rPr>
              <a:t>of </a:t>
            </a:r>
            <a:r>
              <a:rPr lang="en-US" dirty="0" err="1" smtClean="0">
                <a:latin typeface="Times New Roman" panose="02020603050405020304" pitchFamily="18" charset="0"/>
              </a:rPr>
              <a:t>fluorochromes</a:t>
            </a:r>
            <a:r>
              <a:rPr lang="en-US" dirty="0">
                <a:latin typeface="Times New Roman" panose="02020603050405020304" pitchFamily="18" charset="0"/>
              </a:rPr>
              <a:t>.</a:t>
            </a:r>
          </a:p>
          <a:p>
            <a:pPr algn="l" rtl="0"/>
            <a:r>
              <a:rPr lang="en-US" dirty="0" smtClean="0">
                <a:latin typeface="Times New Roman" panose="02020603050405020304" pitchFamily="18" charset="0"/>
              </a:rPr>
              <a:t> </a:t>
            </a:r>
            <a:r>
              <a:rPr lang="en-US" dirty="0">
                <a:latin typeface="Times New Roman" panose="02020603050405020304" pitchFamily="18" charset="0"/>
              </a:rPr>
              <a:t>Several uniquely </a:t>
            </a:r>
            <a:r>
              <a:rPr lang="en-US" dirty="0" smtClean="0">
                <a:latin typeface="Times New Roman" panose="02020603050405020304" pitchFamily="18" charset="0"/>
              </a:rPr>
              <a:t>colored </a:t>
            </a:r>
            <a:r>
              <a:rPr lang="en-US" dirty="0" err="1" smtClean="0">
                <a:latin typeface="Times New Roman" panose="02020603050405020304" pitchFamily="18" charset="0"/>
              </a:rPr>
              <a:t>fluorochromes</a:t>
            </a:r>
            <a:r>
              <a:rPr lang="en-US" dirty="0" smtClean="0">
                <a:latin typeface="Times New Roman" panose="02020603050405020304" pitchFamily="18" charset="0"/>
              </a:rPr>
              <a:t> </a:t>
            </a:r>
            <a:r>
              <a:rPr lang="en-US" dirty="0">
                <a:latin typeface="Times New Roman" panose="02020603050405020304" pitchFamily="18" charset="0"/>
              </a:rPr>
              <a:t>are </a:t>
            </a:r>
            <a:r>
              <a:rPr lang="en-US" dirty="0" smtClean="0">
                <a:latin typeface="Times New Roman" panose="02020603050405020304" pitchFamily="18" charset="0"/>
              </a:rPr>
              <a:t>available to </a:t>
            </a:r>
            <a:r>
              <a:rPr lang="en-US" dirty="0">
                <a:latin typeface="Times New Roman" panose="02020603050405020304" pitchFamily="18" charset="0"/>
              </a:rPr>
              <a:t>conduct such </a:t>
            </a:r>
            <a:r>
              <a:rPr lang="en-US" dirty="0" smtClean="0">
                <a:latin typeface="Times New Roman" panose="02020603050405020304" pitchFamily="18" charset="0"/>
              </a:rPr>
              <a:t>multicolor (</a:t>
            </a:r>
            <a:r>
              <a:rPr lang="en-US" dirty="0" err="1">
                <a:latin typeface="Times New Roman" panose="02020603050405020304" pitchFamily="18" charset="0"/>
              </a:rPr>
              <a:t>multiparameter</a:t>
            </a:r>
            <a:r>
              <a:rPr lang="en-US" dirty="0" smtClean="0">
                <a:latin typeface="Times New Roman" panose="02020603050405020304" pitchFamily="18" charset="0"/>
              </a:rPr>
              <a:t>) experiments.</a:t>
            </a:r>
            <a:endParaRPr lang="en-US" dirty="0">
              <a:latin typeface="Times New Roman" panose="02020603050405020304" pitchFamily="18" charset="0"/>
            </a:endParaRPr>
          </a:p>
        </p:txBody>
      </p:sp>
    </p:spTree>
    <p:extLst>
      <p:ext uri="{BB962C8B-B14F-4D97-AF65-F5344CB8AC3E}">
        <p14:creationId xmlns:p14="http://schemas.microsoft.com/office/powerpoint/2010/main" val="3035868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508" y="321020"/>
            <a:ext cx="11123815" cy="6329161"/>
          </a:xfrm>
        </p:spPr>
        <p:txBody>
          <a:bodyPr/>
          <a:lstStyle/>
          <a:p>
            <a:pPr marL="0" indent="0" algn="ctr" rtl="0">
              <a:buNone/>
            </a:pPr>
            <a:r>
              <a:rPr lang="en-US" dirty="0">
                <a:latin typeface="Times New Roman" panose="02020603050405020304" pitchFamily="18" charset="0"/>
                <a:cs typeface="Times New Roman" panose="02020603050405020304" pitchFamily="18" charset="0"/>
              </a:rPr>
              <a:t>Immunophenotyping</a:t>
            </a:r>
          </a:p>
          <a:p>
            <a:pPr algn="l" rtl="0"/>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many </a:t>
            </a:r>
            <a:r>
              <a:rPr lang="en-US" dirty="0" err="1">
                <a:latin typeface="Times New Roman" panose="02020603050405020304" pitchFamily="18" charset="0"/>
                <a:cs typeface="Times New Roman" panose="02020603050405020304" pitchFamily="18" charset="0"/>
              </a:rPr>
              <a:t>fluorochromes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possess overlapping </a:t>
            </a:r>
            <a:r>
              <a:rPr lang="en-US" dirty="0">
                <a:latin typeface="Times New Roman" panose="02020603050405020304" pitchFamily="18" charset="0"/>
                <a:cs typeface="Times New Roman" panose="02020603050405020304" pitchFamily="18" charset="0"/>
              </a:rPr>
              <a:t>emission wavelengths</a:t>
            </a:r>
            <a:r>
              <a:rPr lang="en-US" dirty="0" smtClean="0">
                <a:latin typeface="Times New Roman" panose="02020603050405020304" pitchFamily="18" charset="0"/>
                <a:cs typeface="Times New Roman" panose="02020603050405020304" pitchFamily="18" charset="0"/>
              </a:rPr>
              <a:t>.</a:t>
            </a:r>
          </a:p>
          <a:p>
            <a:pPr algn="l" rtl="0"/>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33656" y="1821815"/>
            <a:ext cx="6475801" cy="620800"/>
          </a:xfrm>
          <a:prstGeom prst="rect">
            <a:avLst/>
          </a:prstGeom>
        </p:spPr>
      </p:pic>
      <p:pic>
        <p:nvPicPr>
          <p:cNvPr id="5" name="Picture 4"/>
          <p:cNvPicPr>
            <a:picLocks noChangeAspect="1"/>
          </p:cNvPicPr>
          <p:nvPr/>
        </p:nvPicPr>
        <p:blipFill>
          <a:blip r:embed="rId3"/>
          <a:stretch>
            <a:fillRect/>
          </a:stretch>
        </p:blipFill>
        <p:spPr>
          <a:xfrm>
            <a:off x="2633656" y="2442615"/>
            <a:ext cx="6475801" cy="840667"/>
          </a:xfrm>
          <a:prstGeom prst="rect">
            <a:avLst/>
          </a:prstGeom>
        </p:spPr>
      </p:pic>
      <p:pic>
        <p:nvPicPr>
          <p:cNvPr id="6" name="Picture 5"/>
          <p:cNvPicPr>
            <a:picLocks noChangeAspect="1"/>
          </p:cNvPicPr>
          <p:nvPr/>
        </p:nvPicPr>
        <p:blipFill>
          <a:blip r:embed="rId4"/>
          <a:stretch>
            <a:fillRect/>
          </a:stretch>
        </p:blipFill>
        <p:spPr>
          <a:xfrm>
            <a:off x="2633656" y="3285397"/>
            <a:ext cx="6475801" cy="840667"/>
          </a:xfrm>
          <a:prstGeom prst="rect">
            <a:avLst/>
          </a:prstGeom>
        </p:spPr>
      </p:pic>
      <p:pic>
        <p:nvPicPr>
          <p:cNvPr id="7" name="Picture 6"/>
          <p:cNvPicPr>
            <a:picLocks noChangeAspect="1"/>
          </p:cNvPicPr>
          <p:nvPr/>
        </p:nvPicPr>
        <p:blipFill>
          <a:blip r:embed="rId5"/>
          <a:stretch>
            <a:fillRect/>
          </a:stretch>
        </p:blipFill>
        <p:spPr>
          <a:xfrm>
            <a:off x="2633656" y="4127122"/>
            <a:ext cx="6475801" cy="840667"/>
          </a:xfrm>
          <a:prstGeom prst="rect">
            <a:avLst/>
          </a:prstGeom>
        </p:spPr>
      </p:pic>
      <p:pic>
        <p:nvPicPr>
          <p:cNvPr id="8" name="Picture 7"/>
          <p:cNvPicPr>
            <a:picLocks noChangeAspect="1"/>
          </p:cNvPicPr>
          <p:nvPr/>
        </p:nvPicPr>
        <p:blipFill>
          <a:blip r:embed="rId6"/>
          <a:stretch>
            <a:fillRect/>
          </a:stretch>
        </p:blipFill>
        <p:spPr>
          <a:xfrm>
            <a:off x="2633656" y="4967789"/>
            <a:ext cx="6475801" cy="452667"/>
          </a:xfrm>
          <a:prstGeom prst="rect">
            <a:avLst/>
          </a:prstGeom>
        </p:spPr>
      </p:pic>
    </p:spTree>
    <p:extLst>
      <p:ext uri="{BB962C8B-B14F-4D97-AF65-F5344CB8AC3E}">
        <p14:creationId xmlns:p14="http://schemas.microsoft.com/office/powerpoint/2010/main" val="86094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133600" y="1849081"/>
            <a:ext cx="8229600" cy="4525962"/>
          </a:xfrm>
        </p:spPr>
        <p:txBody>
          <a:bodyPr/>
          <a:lstStyle/>
          <a:p>
            <a:pPr algn="l" rtl="0" eaLnBrk="1" hangingPunct="1"/>
            <a:endParaRPr lang="en-US" altLang="fa-IR" dirty="0" smtClean="0"/>
          </a:p>
          <a:p>
            <a:pPr algn="l" rtl="0" eaLnBrk="1" hangingPunct="1"/>
            <a:r>
              <a:rPr lang="en-US" altLang="fa-IR" dirty="0" smtClean="0"/>
              <a:t>Allows For Detection Of Surface Markers Of Cells</a:t>
            </a:r>
          </a:p>
          <a:p>
            <a:pPr algn="l" rtl="0" eaLnBrk="1" hangingPunct="1"/>
            <a:r>
              <a:rPr lang="en-US" altLang="fa-IR" dirty="0" smtClean="0"/>
              <a:t>Allows For Detection Of Intracellular Factors</a:t>
            </a:r>
          </a:p>
          <a:p>
            <a:pPr algn="l" rtl="0" eaLnBrk="1" hangingPunct="1"/>
            <a:r>
              <a:rPr lang="en-US" altLang="fa-IR" dirty="0" smtClean="0"/>
              <a:t>Allows Detection Of Secreted Factors By Cells</a:t>
            </a:r>
          </a:p>
          <a:p>
            <a:pPr algn="l" rtl="0" eaLnBrk="1" hangingPunct="1"/>
            <a:r>
              <a:rPr lang="en-US" altLang="fa-IR" dirty="0" smtClean="0"/>
              <a:t>Allows For Detection Of DNA Content</a:t>
            </a:r>
          </a:p>
          <a:p>
            <a:pPr algn="l" rtl="0" eaLnBrk="1" hangingPunct="1">
              <a:buFontTx/>
              <a:buNone/>
            </a:pPr>
            <a:endParaRPr lang="en-US" altLang="fa-IR" dirty="0" smtClean="0"/>
          </a:p>
        </p:txBody>
      </p:sp>
      <p:sp>
        <p:nvSpPr>
          <p:cNvPr id="3075" name="Rectangle 4"/>
          <p:cNvSpPr>
            <a:spLocks noGrp="1" noChangeArrowheads="1"/>
          </p:cNvSpPr>
          <p:nvPr>
            <p:ph type="title"/>
          </p:nvPr>
        </p:nvSpPr>
        <p:spPr>
          <a:xfrm>
            <a:off x="1839533" y="434777"/>
            <a:ext cx="8382000" cy="1417637"/>
          </a:xfr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rtl="0" eaLnBrk="1" hangingPunct="1"/>
            <a:r>
              <a:rPr lang="en-US" altLang="fa-IR" sz="3200" dirty="0"/>
              <a:t>Flow </a:t>
            </a:r>
            <a:r>
              <a:rPr lang="en-US" altLang="fa-IR" sz="3200" dirty="0" err="1"/>
              <a:t>Cytometry</a:t>
            </a:r>
            <a:r>
              <a:rPr lang="en-US" altLang="fa-IR" sz="3200" dirty="0"/>
              <a:t> Is A Powerful Technique For Characterizing Immune Cells</a:t>
            </a:r>
            <a:r>
              <a:rPr lang="en-US" altLang="fa-IR" sz="3600" dirty="0"/>
              <a:t> </a:t>
            </a:r>
          </a:p>
        </p:txBody>
      </p:sp>
    </p:spTree>
    <p:extLst>
      <p:ext uri="{BB962C8B-B14F-4D97-AF65-F5344CB8AC3E}">
        <p14:creationId xmlns:p14="http://schemas.microsoft.com/office/powerpoint/2010/main" val="40465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dissolve">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069" y="188016"/>
            <a:ext cx="11720946" cy="6437227"/>
          </a:xfrm>
        </p:spPr>
        <p:txBody>
          <a:bodyPr/>
          <a:lstStyle/>
          <a:p>
            <a:pPr algn="ctr" rtl="0"/>
            <a:r>
              <a:rPr lang="en-US" sz="4000" dirty="0">
                <a:latin typeface="Times New Roman" panose="02020603050405020304" pitchFamily="18" charset="0"/>
                <a:cs typeface="Times New Roman" panose="02020603050405020304" pitchFamily="18" charset="0"/>
              </a:rPr>
              <a:t>Compensation</a:t>
            </a:r>
          </a:p>
          <a:p>
            <a:pPr algn="l" rtl="0"/>
            <a:r>
              <a:rPr lang="en-US" dirty="0">
                <a:latin typeface="Times New Roman" panose="02020603050405020304" pitchFamily="18" charset="0"/>
                <a:cs typeface="Times New Roman" panose="02020603050405020304" pitchFamily="18" charset="0"/>
              </a:rPr>
              <a:t>• When the wavelengths of two </a:t>
            </a:r>
            <a:r>
              <a:rPr lang="en-US" dirty="0" err="1" smtClean="0">
                <a:latin typeface="Times New Roman" panose="02020603050405020304" pitchFamily="18" charset="0"/>
                <a:cs typeface="Times New Roman" panose="02020603050405020304" pitchFamily="18" charset="0"/>
              </a:rPr>
              <a:t>fluorochromes</a:t>
            </a:r>
            <a:r>
              <a:rPr lang="en-US" dirty="0" smtClean="0">
                <a:latin typeface="Times New Roman" panose="02020603050405020304" pitchFamily="18" charset="0"/>
                <a:cs typeface="Times New Roman" panose="02020603050405020304" pitchFamily="18" charset="0"/>
              </a:rPr>
              <a:t> overlap</a:t>
            </a:r>
            <a:r>
              <a:rPr lang="en-US" dirty="0">
                <a:latin typeface="Times New Roman" panose="02020603050405020304" pitchFamily="18" charset="0"/>
                <a:cs typeface="Times New Roman" panose="02020603050405020304" pitchFamily="18" charset="0"/>
              </a:rPr>
              <a:t>, the observed fluorescent signal detected </a:t>
            </a:r>
            <a:r>
              <a:rPr lang="en-US" dirty="0" smtClean="0">
                <a:latin typeface="Times New Roman" panose="02020603050405020304" pitchFamily="18" charset="0"/>
                <a:cs typeface="Times New Roman" panose="02020603050405020304" pitchFamily="18" charset="0"/>
              </a:rPr>
              <a:t>by the </a:t>
            </a:r>
            <a:r>
              <a:rPr lang="en-US" dirty="0">
                <a:latin typeface="Times New Roman" panose="02020603050405020304" pitchFamily="18" charset="0"/>
                <a:cs typeface="Times New Roman" panose="02020603050405020304" pitchFamily="18" charset="0"/>
              </a:rPr>
              <a:t>flow cytometer may not be the actual </a:t>
            </a:r>
            <a:r>
              <a:rPr lang="en-US" dirty="0" smtClean="0">
                <a:latin typeface="Times New Roman" panose="02020603050405020304" pitchFamily="18" charset="0"/>
                <a:cs typeface="Times New Roman" panose="02020603050405020304" pitchFamily="18" charset="0"/>
              </a:rPr>
              <a:t>signal displayed </a:t>
            </a:r>
            <a:r>
              <a:rPr lang="en-US" dirty="0">
                <a:latin typeface="Times New Roman" panose="02020603050405020304" pitchFamily="18" charset="0"/>
                <a:cs typeface="Times New Roman" panose="02020603050405020304" pitchFamily="18" charset="0"/>
              </a:rPr>
              <a:t>by the cell.</a:t>
            </a:r>
          </a:p>
          <a:p>
            <a:pPr algn="l" rtl="0"/>
            <a:r>
              <a:rPr lang="en-US" dirty="0">
                <a:latin typeface="Times New Roman" panose="02020603050405020304" pitchFamily="18" charset="0"/>
                <a:cs typeface="Times New Roman" panose="02020603050405020304" pitchFamily="18" charset="0"/>
              </a:rPr>
              <a:t>• In other words, the cell appears to possess </a:t>
            </a:r>
            <a:r>
              <a:rPr lang="en-US" dirty="0" smtClean="0">
                <a:latin typeface="Times New Roman" panose="02020603050405020304" pitchFamily="18" charset="0"/>
                <a:cs typeface="Times New Roman" panose="02020603050405020304" pitchFamily="18" charset="0"/>
              </a:rPr>
              <a:t>a surface </a:t>
            </a:r>
            <a:r>
              <a:rPr lang="en-US" dirty="0">
                <a:latin typeface="Times New Roman" panose="02020603050405020304" pitchFamily="18" charset="0"/>
                <a:cs typeface="Times New Roman" panose="02020603050405020304" pitchFamily="18" charset="0"/>
              </a:rPr>
              <a:t>marker </a:t>
            </a:r>
            <a:r>
              <a:rPr lang="en-US" dirty="0" smtClean="0">
                <a:latin typeface="Times New Roman" panose="02020603050405020304" pitchFamily="18" charset="0"/>
                <a:cs typeface="Times New Roman" panose="02020603050405020304" pitchFamily="18" charset="0"/>
              </a:rPr>
              <a:t>or phenotype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it does </a:t>
            </a:r>
            <a:r>
              <a:rPr lang="en-US" dirty="0">
                <a:latin typeface="Times New Roman" panose="02020603050405020304" pitchFamily="18" charset="0"/>
                <a:cs typeface="Times New Roman" panose="02020603050405020304" pitchFamily="18" charset="0"/>
              </a:rPr>
              <a:t>not </a:t>
            </a:r>
            <a:r>
              <a:rPr lang="en-US" dirty="0" smtClean="0">
                <a:latin typeface="Times New Roman" panose="02020603050405020304" pitchFamily="18" charset="0"/>
                <a:cs typeface="Times New Roman" panose="02020603050405020304" pitchFamily="18" charset="0"/>
              </a:rPr>
              <a:t>actually have</a:t>
            </a:r>
            <a:r>
              <a:rPr lang="en-US" dirty="0">
                <a:latin typeface="Times New Roman" panose="02020603050405020304" pitchFamily="18" charset="0"/>
                <a:cs typeface="Times New Roman" panose="02020603050405020304" pitchFamily="18" charset="0"/>
              </a:rPr>
              <a:t>.</a:t>
            </a:r>
          </a:p>
          <a:p>
            <a:pPr marL="0" indent="0" algn="l" rtl="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199041" y="3078435"/>
            <a:ext cx="5805001" cy="485000"/>
          </a:xfrm>
          <a:prstGeom prst="rect">
            <a:avLst/>
          </a:prstGeom>
        </p:spPr>
      </p:pic>
      <p:pic>
        <p:nvPicPr>
          <p:cNvPr id="5" name="Picture 4"/>
          <p:cNvPicPr>
            <a:picLocks noChangeAspect="1"/>
          </p:cNvPicPr>
          <p:nvPr/>
        </p:nvPicPr>
        <p:blipFill>
          <a:blip r:embed="rId3"/>
          <a:stretch>
            <a:fillRect/>
          </a:stretch>
        </p:blipFill>
        <p:spPr>
          <a:xfrm>
            <a:off x="3199040" y="3563435"/>
            <a:ext cx="5805001" cy="1125200"/>
          </a:xfrm>
          <a:prstGeom prst="rect">
            <a:avLst/>
          </a:prstGeom>
        </p:spPr>
      </p:pic>
      <p:pic>
        <p:nvPicPr>
          <p:cNvPr id="6" name="Picture 5"/>
          <p:cNvPicPr>
            <a:picLocks noChangeAspect="1"/>
          </p:cNvPicPr>
          <p:nvPr/>
        </p:nvPicPr>
        <p:blipFill>
          <a:blip r:embed="rId4"/>
          <a:stretch>
            <a:fillRect/>
          </a:stretch>
        </p:blipFill>
        <p:spPr>
          <a:xfrm>
            <a:off x="3199039" y="4688635"/>
            <a:ext cx="5805001" cy="1125200"/>
          </a:xfrm>
          <a:prstGeom prst="rect">
            <a:avLst/>
          </a:prstGeom>
        </p:spPr>
      </p:pic>
      <p:pic>
        <p:nvPicPr>
          <p:cNvPr id="7" name="Picture 6"/>
          <p:cNvPicPr>
            <a:picLocks noChangeAspect="1"/>
          </p:cNvPicPr>
          <p:nvPr/>
        </p:nvPicPr>
        <p:blipFill>
          <a:blip r:embed="rId5"/>
          <a:stretch>
            <a:fillRect/>
          </a:stretch>
        </p:blipFill>
        <p:spPr>
          <a:xfrm>
            <a:off x="3199038" y="5813835"/>
            <a:ext cx="5805001" cy="782467"/>
          </a:xfrm>
          <a:prstGeom prst="rect">
            <a:avLst/>
          </a:prstGeom>
        </p:spPr>
      </p:pic>
    </p:spTree>
    <p:extLst>
      <p:ext uri="{BB962C8B-B14F-4D97-AF65-F5344CB8AC3E}">
        <p14:creationId xmlns:p14="http://schemas.microsoft.com/office/powerpoint/2010/main" val="405082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262" y="279457"/>
            <a:ext cx="10515600" cy="6412287"/>
          </a:xfrm>
        </p:spPr>
        <p:txBody>
          <a:bodyPr>
            <a:normAutofit/>
          </a:bodyPr>
          <a:lstStyle/>
          <a:p>
            <a:pPr algn="ctr" rtl="0"/>
            <a:r>
              <a:rPr lang="en-US" sz="3600" dirty="0">
                <a:latin typeface="Times New Roman" panose="02020603050405020304" pitchFamily="18" charset="0"/>
                <a:cs typeface="Times New Roman" panose="02020603050405020304" pitchFamily="18" charset="0"/>
              </a:rPr>
              <a:t>Compensation</a:t>
            </a:r>
          </a:p>
          <a:p>
            <a:pPr algn="l" rtl="0"/>
            <a:r>
              <a:rPr lang="en-US" dirty="0">
                <a:latin typeface="Times New Roman" panose="02020603050405020304" pitchFamily="18" charset="0"/>
                <a:cs typeface="Times New Roman" panose="02020603050405020304" pitchFamily="18" charset="0"/>
              </a:rPr>
              <a:t>• This fluorescence interference can be </a:t>
            </a:r>
            <a:r>
              <a:rPr lang="en-US" dirty="0" smtClean="0">
                <a:latin typeface="Times New Roman" panose="02020603050405020304" pitchFamily="18" charset="0"/>
                <a:cs typeface="Times New Roman" panose="02020603050405020304" pitchFamily="18" charset="0"/>
              </a:rPr>
              <a:t>corrected for </a:t>
            </a:r>
            <a:r>
              <a:rPr lang="en-US" dirty="0">
                <a:latin typeface="Times New Roman" panose="02020603050405020304" pitchFamily="18" charset="0"/>
                <a:cs typeface="Times New Roman" panose="02020603050405020304" pitchFamily="18" charset="0"/>
              </a:rPr>
              <a:t>by adjusting the measurement parameters of </a:t>
            </a:r>
            <a:r>
              <a:rPr lang="en-US" dirty="0" smtClean="0">
                <a:latin typeface="Times New Roman" panose="02020603050405020304" pitchFamily="18" charset="0"/>
                <a:cs typeface="Times New Roman" panose="02020603050405020304" pitchFamily="18" charset="0"/>
              </a:rPr>
              <a:t>the flow </a:t>
            </a:r>
            <a:r>
              <a:rPr lang="en-US" dirty="0">
                <a:latin typeface="Times New Roman" panose="02020603050405020304" pitchFamily="18" charset="0"/>
                <a:cs typeface="Times New Roman" panose="02020603050405020304" pitchFamily="18" charset="0"/>
              </a:rPr>
              <a:t>cytometer (either manually or automatically).</a:t>
            </a:r>
          </a:p>
          <a:p>
            <a:pPr algn="l" rtl="0"/>
            <a:r>
              <a:rPr lang="en-US" dirty="0">
                <a:latin typeface="Times New Roman" panose="02020603050405020304" pitchFamily="18" charset="0"/>
                <a:cs typeface="Times New Roman" panose="02020603050405020304" pitchFamily="18" charset="0"/>
              </a:rPr>
              <a:t>• This correction </a:t>
            </a:r>
            <a:r>
              <a:rPr lang="en-US" dirty="0" smtClean="0">
                <a:latin typeface="Times New Roman" panose="02020603050405020304" pitchFamily="18" charset="0"/>
                <a:cs typeface="Times New Roman" panose="02020603050405020304" pitchFamily="18" charset="0"/>
              </a:rPr>
              <a:t>is termed </a:t>
            </a:r>
            <a:r>
              <a:rPr lang="en-US" dirty="0">
                <a:latin typeface="Times New Roman" panose="02020603050405020304" pitchFamily="18" charset="0"/>
                <a:cs typeface="Times New Roman" panose="02020603050405020304" pitchFamily="18" charset="0"/>
              </a:rPr>
              <a:t>compensation.</a:t>
            </a:r>
          </a:p>
          <a:p>
            <a:pPr algn="l" rtl="0"/>
            <a:r>
              <a:rPr lang="en-US" dirty="0">
                <a:latin typeface="Times New Roman" panose="02020603050405020304" pitchFamily="18" charset="0"/>
                <a:cs typeface="Times New Roman" panose="02020603050405020304" pitchFamily="18" charset="0"/>
              </a:rPr>
              <a:t>• In addition, </a:t>
            </a:r>
            <a:r>
              <a:rPr lang="en-US" dirty="0" smtClean="0">
                <a:latin typeface="Times New Roman" panose="02020603050405020304" pitchFamily="18" charset="0"/>
                <a:cs typeface="Times New Roman" panose="02020603050405020304" pitchFamily="18" charset="0"/>
              </a:rPr>
              <a:t>this problem </a:t>
            </a:r>
            <a:r>
              <a:rPr lang="en-US" dirty="0">
                <a:latin typeface="Times New Roman" panose="02020603050405020304" pitchFamily="18" charset="0"/>
                <a:cs typeface="Times New Roman" panose="02020603050405020304" pitchFamily="18" charset="0"/>
              </a:rPr>
              <a:t>can </a:t>
            </a:r>
            <a:r>
              <a:rPr lang="en-US" dirty="0" smtClean="0">
                <a:latin typeface="Times New Roman" panose="02020603050405020304" pitchFamily="18" charset="0"/>
                <a:cs typeface="Times New Roman" panose="02020603050405020304" pitchFamily="18" charset="0"/>
              </a:rPr>
              <a:t>be avoided </a:t>
            </a:r>
            <a:r>
              <a:rPr lang="en-US" dirty="0">
                <a:latin typeface="Times New Roman" panose="02020603050405020304" pitchFamily="18" charset="0"/>
                <a:cs typeface="Times New Roman" panose="02020603050405020304" pitchFamily="18" charset="0"/>
              </a:rPr>
              <a:t>by </a:t>
            </a:r>
            <a:r>
              <a:rPr lang="en-US" dirty="0" smtClean="0">
                <a:latin typeface="Times New Roman" panose="02020603050405020304" pitchFamily="18" charset="0"/>
                <a:cs typeface="Times New Roman" panose="02020603050405020304" pitchFamily="18" charset="0"/>
              </a:rPr>
              <a:t>carefully selecting </a:t>
            </a:r>
            <a:r>
              <a:rPr lang="en-US" dirty="0" err="1" smtClean="0">
                <a:latin typeface="Times New Roman" panose="02020603050405020304" pitchFamily="18" charset="0"/>
                <a:cs typeface="Times New Roman" panose="02020603050405020304" pitchFamily="18" charset="0"/>
              </a:rPr>
              <a:t>fluorochromes</a:t>
            </a:r>
            <a:r>
              <a:rPr lang="en-US" dirty="0" smtClean="0">
                <a:latin typeface="Times New Roman" panose="02020603050405020304" pitchFamily="18" charset="0"/>
                <a:cs typeface="Times New Roman" panose="02020603050405020304" pitchFamily="18" charset="0"/>
              </a:rPr>
              <a:t> that do not </a:t>
            </a:r>
            <a:r>
              <a:rPr lang="en-US" dirty="0">
                <a:latin typeface="Times New Roman" panose="02020603050405020304" pitchFamily="18" charset="0"/>
                <a:cs typeface="Times New Roman" panose="02020603050405020304" pitchFamily="18" charset="0"/>
              </a:rPr>
              <a:t>overlap.</a:t>
            </a:r>
          </a:p>
        </p:txBody>
      </p:sp>
      <p:pic>
        <p:nvPicPr>
          <p:cNvPr id="4" name="Picture 3"/>
          <p:cNvPicPr>
            <a:picLocks noChangeAspect="1"/>
          </p:cNvPicPr>
          <p:nvPr/>
        </p:nvPicPr>
        <p:blipFill>
          <a:blip r:embed="rId2"/>
          <a:stretch>
            <a:fillRect/>
          </a:stretch>
        </p:blipFill>
        <p:spPr>
          <a:xfrm>
            <a:off x="6757462" y="3162266"/>
            <a:ext cx="3199200" cy="646667"/>
          </a:xfrm>
          <a:prstGeom prst="rect">
            <a:avLst/>
          </a:prstGeom>
        </p:spPr>
      </p:pic>
      <p:pic>
        <p:nvPicPr>
          <p:cNvPr id="5" name="Picture 4"/>
          <p:cNvPicPr>
            <a:picLocks noChangeAspect="1"/>
          </p:cNvPicPr>
          <p:nvPr/>
        </p:nvPicPr>
        <p:blipFill>
          <a:blip r:embed="rId3"/>
          <a:stretch>
            <a:fillRect/>
          </a:stretch>
        </p:blipFill>
        <p:spPr>
          <a:xfrm>
            <a:off x="6757462" y="3808933"/>
            <a:ext cx="3199200" cy="679000"/>
          </a:xfrm>
          <a:prstGeom prst="rect">
            <a:avLst/>
          </a:prstGeom>
        </p:spPr>
      </p:pic>
      <p:pic>
        <p:nvPicPr>
          <p:cNvPr id="6" name="Picture 5"/>
          <p:cNvPicPr>
            <a:picLocks noChangeAspect="1"/>
          </p:cNvPicPr>
          <p:nvPr/>
        </p:nvPicPr>
        <p:blipFill>
          <a:blip r:embed="rId4"/>
          <a:stretch>
            <a:fillRect/>
          </a:stretch>
        </p:blipFill>
        <p:spPr>
          <a:xfrm>
            <a:off x="6757462" y="4487933"/>
            <a:ext cx="3199200" cy="679000"/>
          </a:xfrm>
          <a:prstGeom prst="rect">
            <a:avLst/>
          </a:prstGeom>
        </p:spPr>
      </p:pic>
      <p:pic>
        <p:nvPicPr>
          <p:cNvPr id="7" name="Picture 6"/>
          <p:cNvPicPr>
            <a:picLocks noChangeAspect="1"/>
          </p:cNvPicPr>
          <p:nvPr/>
        </p:nvPicPr>
        <p:blipFill>
          <a:blip r:embed="rId5"/>
          <a:stretch>
            <a:fillRect/>
          </a:stretch>
        </p:blipFill>
        <p:spPr>
          <a:xfrm>
            <a:off x="6757462" y="5166933"/>
            <a:ext cx="3199200" cy="310400"/>
          </a:xfrm>
          <a:prstGeom prst="rect">
            <a:avLst/>
          </a:prstGeom>
        </p:spPr>
      </p:pic>
    </p:spTree>
    <p:extLst>
      <p:ext uri="{BB962C8B-B14F-4D97-AF65-F5344CB8AC3E}">
        <p14:creationId xmlns:p14="http://schemas.microsoft.com/office/powerpoint/2010/main" val="1085489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5181600" y="5638800"/>
            <a:ext cx="2438400" cy="304800"/>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2" name="Title 1"/>
          <p:cNvSpPr>
            <a:spLocks noGrp="1"/>
          </p:cNvSpPr>
          <p:nvPr>
            <p:ph type="title"/>
          </p:nvPr>
        </p:nvSpPr>
        <p:spPr>
          <a:xfrm>
            <a:off x="1524000" y="304801"/>
            <a:ext cx="9144000" cy="1431925"/>
          </a:xfrm>
        </p:spPr>
        <p:txBody>
          <a:bodyPr/>
          <a:lstStyle/>
          <a:p>
            <a:pPr algn="ctr" eaLnBrk="1" hangingPunct="1">
              <a:defRPr/>
            </a:pPr>
            <a:r>
              <a:rPr lang="en-US" dirty="0" smtClean="0">
                <a:solidFill>
                  <a:srgbClr val="FF0066"/>
                </a:solidFill>
                <a:latin typeface="Times New Roman" panose="02020603050405020304" pitchFamily="18" charset="0"/>
              </a:rPr>
              <a:t>FITC Fluorescence Parameter </a:t>
            </a:r>
            <a:br>
              <a:rPr lang="en-US" dirty="0" smtClean="0">
                <a:solidFill>
                  <a:srgbClr val="FF0066"/>
                </a:solidFill>
                <a:latin typeface="Times New Roman" panose="02020603050405020304" pitchFamily="18" charset="0"/>
              </a:rPr>
            </a:br>
            <a:r>
              <a:rPr lang="en-US" dirty="0" smtClean="0">
                <a:solidFill>
                  <a:srgbClr val="FF0066"/>
                </a:solidFill>
                <a:latin typeface="Times New Roman" panose="02020603050405020304" pitchFamily="18" charset="0"/>
              </a:rPr>
              <a:t>Not Compensated</a:t>
            </a:r>
          </a:p>
        </p:txBody>
      </p:sp>
      <p:pic>
        <p:nvPicPr>
          <p:cNvPr id="4506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29745" t="27779" r="29745" b="18518"/>
          <a:stretch>
            <a:fillRect/>
          </a:stretch>
        </p:blipFill>
        <p:spPr>
          <a:xfrm>
            <a:off x="3657600" y="2068514"/>
            <a:ext cx="4953000" cy="4103687"/>
          </a:xfrm>
          <a:noFill/>
          <a:extLst>
            <a:ext uri="{909E8E84-426E-40DD-AFC4-6F175D3DCCD1}">
              <a14:hiddenFill xmlns:a14="http://schemas.microsoft.com/office/drawing/2010/main">
                <a:solidFill>
                  <a:srgbClr val="FFFFFF"/>
                </a:solidFill>
              </a14:hiddenFill>
            </a:ext>
          </a:extLst>
        </p:spPr>
      </p:pic>
      <p:sp>
        <p:nvSpPr>
          <p:cNvPr id="45061" name="Rectangle 6"/>
          <p:cNvSpPr>
            <a:spLocks noChangeArrowheads="1"/>
          </p:cNvSpPr>
          <p:nvPr/>
        </p:nvSpPr>
        <p:spPr bwMode="auto">
          <a:xfrm>
            <a:off x="5181600" y="5665788"/>
            <a:ext cx="2438400" cy="304800"/>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45062" name="Rectangle 7"/>
          <p:cNvSpPr>
            <a:spLocks noChangeArrowheads="1"/>
          </p:cNvSpPr>
          <p:nvPr/>
        </p:nvSpPr>
        <p:spPr bwMode="auto">
          <a:xfrm rot="-5400000">
            <a:off x="3048000" y="3657600"/>
            <a:ext cx="2438400" cy="304800"/>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45063" name="TextBox 5"/>
          <p:cNvSpPr txBox="1">
            <a:spLocks noChangeArrowheads="1"/>
          </p:cNvSpPr>
          <p:nvPr/>
        </p:nvSpPr>
        <p:spPr bwMode="auto">
          <a:xfrm rot="-5400000">
            <a:off x="3735388" y="3683000"/>
            <a:ext cx="95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CD8 PE</a:t>
            </a:r>
          </a:p>
        </p:txBody>
      </p:sp>
      <p:sp>
        <p:nvSpPr>
          <p:cNvPr id="45064" name="TextBox 4"/>
          <p:cNvSpPr txBox="1">
            <a:spLocks noChangeArrowheads="1"/>
          </p:cNvSpPr>
          <p:nvPr/>
        </p:nvSpPr>
        <p:spPr bwMode="auto">
          <a:xfrm>
            <a:off x="5791200" y="5629276"/>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CD 4 FITC </a:t>
            </a:r>
          </a:p>
        </p:txBody>
      </p:sp>
      <p:cxnSp>
        <p:nvCxnSpPr>
          <p:cNvPr id="4" name="Straight Connector 3"/>
          <p:cNvCxnSpPr/>
          <p:nvPr/>
        </p:nvCxnSpPr>
        <p:spPr bwMode="auto">
          <a:xfrm>
            <a:off x="6027738" y="2438400"/>
            <a:ext cx="0" cy="289560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flipH="1">
            <a:off x="4724400" y="4419600"/>
            <a:ext cx="3581400"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33258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1"/>
            <a:ext cx="9144000" cy="1431925"/>
          </a:xfrm>
        </p:spPr>
        <p:txBody>
          <a:bodyPr/>
          <a:lstStyle/>
          <a:p>
            <a:pPr algn="ctr" eaLnBrk="1" hangingPunct="1">
              <a:defRPr/>
            </a:pPr>
            <a:r>
              <a:rPr lang="en-US" dirty="0" smtClean="0">
                <a:solidFill>
                  <a:srgbClr val="FF0066"/>
                </a:solidFill>
                <a:latin typeface="Times New Roman" panose="02020603050405020304" pitchFamily="18" charset="0"/>
              </a:rPr>
              <a:t>Fluorescence Parameters </a:t>
            </a:r>
            <a:br>
              <a:rPr lang="en-US" dirty="0" smtClean="0">
                <a:solidFill>
                  <a:srgbClr val="FF0066"/>
                </a:solidFill>
                <a:latin typeface="Times New Roman" panose="02020603050405020304" pitchFamily="18" charset="0"/>
              </a:rPr>
            </a:br>
            <a:r>
              <a:rPr lang="en-US" dirty="0" smtClean="0">
                <a:solidFill>
                  <a:srgbClr val="FF0066"/>
                </a:solidFill>
                <a:latin typeface="Times New Roman" panose="02020603050405020304" pitchFamily="18" charset="0"/>
              </a:rPr>
              <a:t>Well Compensated</a:t>
            </a:r>
          </a:p>
        </p:txBody>
      </p:sp>
      <p:pic>
        <p:nvPicPr>
          <p:cNvPr id="460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9422" t="38889" r="21645" b="22221"/>
          <a:stretch>
            <a:fillRect/>
          </a:stretch>
        </p:blipFill>
        <p:spPr>
          <a:xfrm>
            <a:off x="3810000" y="2057401"/>
            <a:ext cx="4572000" cy="3840163"/>
          </a:xfrm>
          <a:noFill/>
          <a:extLst>
            <a:ext uri="{909E8E84-426E-40DD-AFC4-6F175D3DCCD1}">
              <a14:hiddenFill xmlns:a14="http://schemas.microsoft.com/office/drawing/2010/main">
                <a:solidFill>
                  <a:srgbClr val="FFFFFF"/>
                </a:solidFill>
              </a14:hiddenFill>
            </a:ext>
          </a:extLst>
        </p:spPr>
      </p:pic>
      <p:cxnSp>
        <p:nvCxnSpPr>
          <p:cNvPr id="46084" name="Straight Connector 10"/>
          <p:cNvCxnSpPr>
            <a:cxnSpLocks noChangeShapeType="1"/>
          </p:cNvCxnSpPr>
          <p:nvPr/>
        </p:nvCxnSpPr>
        <p:spPr bwMode="auto">
          <a:xfrm>
            <a:off x="6172200" y="2382838"/>
            <a:ext cx="0" cy="281940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46085" name="Straight Connector 16"/>
          <p:cNvCxnSpPr>
            <a:cxnSpLocks noChangeShapeType="1"/>
          </p:cNvCxnSpPr>
          <p:nvPr/>
        </p:nvCxnSpPr>
        <p:spPr bwMode="auto">
          <a:xfrm>
            <a:off x="4611688" y="3792538"/>
            <a:ext cx="33528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46086" name="TextBox 19"/>
          <p:cNvSpPr txBox="1">
            <a:spLocks noChangeArrowheads="1"/>
          </p:cNvSpPr>
          <p:nvPr/>
        </p:nvSpPr>
        <p:spPr bwMode="auto">
          <a:xfrm>
            <a:off x="5422900" y="2819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26%</a:t>
            </a:r>
          </a:p>
        </p:txBody>
      </p:sp>
      <p:sp>
        <p:nvSpPr>
          <p:cNvPr id="46087" name="Rectangle 20"/>
          <p:cNvSpPr>
            <a:spLocks noChangeArrowheads="1"/>
          </p:cNvSpPr>
          <p:nvPr/>
        </p:nvSpPr>
        <p:spPr bwMode="auto">
          <a:xfrm>
            <a:off x="6261101" y="39624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70%</a:t>
            </a:r>
          </a:p>
        </p:txBody>
      </p:sp>
      <p:sp>
        <p:nvSpPr>
          <p:cNvPr id="46088" name="Rectangle 21"/>
          <p:cNvSpPr>
            <a:spLocks noChangeArrowheads="1"/>
          </p:cNvSpPr>
          <p:nvPr/>
        </p:nvSpPr>
        <p:spPr bwMode="auto">
          <a:xfrm>
            <a:off x="6337301" y="2819400"/>
            <a:ext cx="53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2%</a:t>
            </a:r>
          </a:p>
        </p:txBody>
      </p:sp>
      <p:sp>
        <p:nvSpPr>
          <p:cNvPr id="46089" name="Rectangle 22"/>
          <p:cNvSpPr>
            <a:spLocks noChangeArrowheads="1"/>
          </p:cNvSpPr>
          <p:nvPr/>
        </p:nvSpPr>
        <p:spPr bwMode="auto">
          <a:xfrm>
            <a:off x="5575301" y="3962400"/>
            <a:ext cx="53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2%</a:t>
            </a:r>
          </a:p>
        </p:txBody>
      </p:sp>
      <p:sp>
        <p:nvSpPr>
          <p:cNvPr id="46090" name="Rectangle 23"/>
          <p:cNvSpPr>
            <a:spLocks noChangeArrowheads="1"/>
          </p:cNvSpPr>
          <p:nvPr/>
        </p:nvSpPr>
        <p:spPr bwMode="auto">
          <a:xfrm>
            <a:off x="5232400" y="5562600"/>
            <a:ext cx="2057400" cy="228600"/>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46091" name="Rectangle 24"/>
          <p:cNvSpPr>
            <a:spLocks noChangeArrowheads="1"/>
          </p:cNvSpPr>
          <p:nvPr/>
        </p:nvSpPr>
        <p:spPr bwMode="auto">
          <a:xfrm rot="-5400000">
            <a:off x="2687638" y="3678238"/>
            <a:ext cx="2971800" cy="228600"/>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
        <p:nvSpPr>
          <p:cNvPr id="46092" name="Rectangle 26"/>
          <p:cNvSpPr>
            <a:spLocks noChangeArrowheads="1"/>
          </p:cNvSpPr>
          <p:nvPr/>
        </p:nvSpPr>
        <p:spPr bwMode="auto">
          <a:xfrm rot="-5400000">
            <a:off x="3690939" y="3607593"/>
            <a:ext cx="100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dirty="0">
                <a:solidFill>
                  <a:schemeClr val="bg1"/>
                </a:solidFill>
                <a:latin typeface="Tahoma" panose="020B0604030504040204" pitchFamily="34" charset="0"/>
              </a:rPr>
              <a:t>CD 8 PE</a:t>
            </a:r>
          </a:p>
        </p:txBody>
      </p:sp>
      <p:sp>
        <p:nvSpPr>
          <p:cNvPr id="46093" name="TextBox 25"/>
          <p:cNvSpPr txBox="1">
            <a:spLocks noChangeArrowheads="1"/>
          </p:cNvSpPr>
          <p:nvPr/>
        </p:nvSpPr>
        <p:spPr bwMode="auto">
          <a:xfrm>
            <a:off x="5486400" y="5491164"/>
            <a:ext cx="137160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chemeClr val="bg1"/>
                </a:solidFill>
                <a:latin typeface="Tahoma" panose="020B0604030504040204" pitchFamily="34" charset="0"/>
              </a:rPr>
              <a:t>CD 4 FITC </a:t>
            </a:r>
          </a:p>
        </p:txBody>
      </p:sp>
    </p:spTree>
    <p:extLst>
      <p:ext uri="{BB962C8B-B14F-4D97-AF65-F5344CB8AC3E}">
        <p14:creationId xmlns:p14="http://schemas.microsoft.com/office/powerpoint/2010/main" val="42535011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4000" dirty="0">
                <a:solidFill>
                  <a:srgbClr val="FF0066"/>
                </a:solidFill>
                <a:latin typeface="Times New Roman" panose="02020603050405020304" pitchFamily="18" charset="0"/>
              </a:rPr>
              <a:t>BD Fluorescence Spectrum Viewer A Multicolor Tool</a:t>
            </a:r>
            <a:endParaRPr lang="en-US" dirty="0" smtClean="0">
              <a:solidFill>
                <a:srgbClr val="FF0066"/>
              </a:solidFill>
              <a:latin typeface="Times New Roman" panose="02020603050405020304" pitchFamily="18" charset="0"/>
            </a:endParaRPr>
          </a:p>
        </p:txBody>
      </p:sp>
      <p:sp>
        <p:nvSpPr>
          <p:cNvPr id="4" name="Content Placeholder 3"/>
          <p:cNvSpPr>
            <a:spLocks noGrp="1"/>
          </p:cNvSpPr>
          <p:nvPr>
            <p:ph idx="1"/>
          </p:nvPr>
        </p:nvSpPr>
        <p:spPr/>
        <p:txBody>
          <a:bodyPr/>
          <a:lstStyle/>
          <a:p>
            <a:pPr eaLnBrk="1" hangingPunct="1">
              <a:defRPr/>
            </a:pPr>
            <a:endParaRPr lang="en-US" dirty="0"/>
          </a:p>
          <a:p>
            <a:pPr algn="l" rtl="0" eaLnBrk="1" hangingPunct="1">
              <a:defRPr/>
            </a:pPr>
            <a:r>
              <a:rPr lang="en-US" dirty="0">
                <a:latin typeface="Times New Roman" panose="02020603050405020304" pitchFamily="18" charset="0"/>
              </a:rPr>
              <a:t>Aids in determining the amount of spectral overlap to expect with specific probes.</a:t>
            </a:r>
          </a:p>
          <a:p>
            <a:pPr marL="0" indent="0">
              <a:buNone/>
              <a:defRPr/>
            </a:pPr>
            <a:endParaRPr lang="en-US" dirty="0">
              <a:latin typeface="Times New Roman" panose="02020603050405020304" pitchFamily="18" charset="0"/>
            </a:endParaRPr>
          </a:p>
          <a:p>
            <a:pPr algn="l" rtl="0" eaLnBrk="1" hangingPunct="1">
              <a:defRPr/>
            </a:pPr>
            <a:r>
              <a:rPr lang="en-US" dirty="0">
                <a:latin typeface="Times New Roman" panose="02020603050405020304" pitchFamily="18" charset="0"/>
              </a:rPr>
              <a:t>Enables better selection of probes.</a:t>
            </a:r>
          </a:p>
          <a:p>
            <a:pPr marL="0" indent="0">
              <a:buNone/>
              <a:defRPr/>
            </a:pPr>
            <a:endParaRPr lang="en-US" dirty="0">
              <a:latin typeface="Times New Roman" panose="02020603050405020304" pitchFamily="18" charset="0"/>
            </a:endParaRPr>
          </a:p>
          <a:p>
            <a:pPr algn="l" rtl="0" eaLnBrk="1" hangingPunct="1">
              <a:defRPr/>
            </a:pPr>
            <a:r>
              <a:rPr lang="en-US" dirty="0">
                <a:latin typeface="Times New Roman" panose="02020603050405020304" pitchFamily="18" charset="0"/>
              </a:rPr>
              <a:t>Enables better selection of filters to use to acquire data. </a:t>
            </a:r>
          </a:p>
        </p:txBody>
      </p:sp>
    </p:spTree>
    <p:extLst>
      <p:ext uri="{BB962C8B-B14F-4D97-AF65-F5344CB8AC3E}">
        <p14:creationId xmlns:p14="http://schemas.microsoft.com/office/powerpoint/2010/main" val="22277074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4000" dirty="0">
                <a:solidFill>
                  <a:srgbClr val="FF0066"/>
                </a:solidFill>
                <a:latin typeface="Times New Roman" panose="02020603050405020304" pitchFamily="18" charset="0"/>
              </a:rPr>
              <a:t>BD Fluorescence Spectrum Viewer A Multicolor Tool</a:t>
            </a:r>
            <a:endParaRPr lang="en-US" dirty="0" smtClean="0">
              <a:latin typeface="Times New Roman" panose="02020603050405020304" pitchFamily="18" charset="0"/>
            </a:endParaRPr>
          </a:p>
        </p:txBody>
      </p:sp>
      <p:pic>
        <p:nvPicPr>
          <p:cNvPr id="481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855" t="7407" r="17014" b="18520"/>
          <a:stretch>
            <a:fillRect/>
          </a:stretch>
        </p:blipFill>
        <p:spPr>
          <a:xfrm>
            <a:off x="2514600" y="1828801"/>
            <a:ext cx="7086600" cy="48879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817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5428" y="0"/>
            <a:ext cx="10515600" cy="1325563"/>
          </a:xfrm>
        </p:spPr>
        <p:txBody>
          <a:bodyPr/>
          <a:lstStyle/>
          <a:p>
            <a:pPr algn="ctr">
              <a:defRPr/>
            </a:pPr>
            <a:r>
              <a:rPr lang="en-US" altLang="en-US" dirty="0">
                <a:solidFill>
                  <a:srgbClr val="FF0066"/>
                </a:solidFill>
                <a:latin typeface="Times New Roman" panose="02020603050405020304" pitchFamily="18" charset="0"/>
              </a:rPr>
              <a:t>Flow Sorting</a:t>
            </a:r>
          </a:p>
        </p:txBody>
      </p:sp>
      <p:sp>
        <p:nvSpPr>
          <p:cNvPr id="22531" name="Rectangle 3"/>
          <p:cNvSpPr>
            <a:spLocks noGrp="1" noChangeArrowheads="1"/>
          </p:cNvSpPr>
          <p:nvPr>
            <p:ph type="body" idx="1"/>
          </p:nvPr>
        </p:nvSpPr>
        <p:spPr>
          <a:xfrm>
            <a:off x="995428" y="1325563"/>
            <a:ext cx="10830059" cy="5410088"/>
          </a:xfrm>
        </p:spPr>
        <p:txBody>
          <a:bodyPr>
            <a:normAutofit/>
          </a:bodyPr>
          <a:lstStyle/>
          <a:p>
            <a:pPr algn="l" rtl="0">
              <a:lnSpc>
                <a:spcPct val="80000"/>
              </a:lnSpc>
              <a:defRPr/>
            </a:pPr>
            <a:r>
              <a:rPr lang="en-US" altLang="en-US" sz="3600" dirty="0">
                <a:solidFill>
                  <a:srgbClr val="FF0000"/>
                </a:solidFill>
                <a:latin typeface="Times New Roman" panose="02020603050405020304" pitchFamily="18" charset="0"/>
              </a:rPr>
              <a:t>Flow sorting selects specific cells or particles based on any number of parameters and physically isolates them. </a:t>
            </a:r>
          </a:p>
          <a:p>
            <a:pPr algn="l" rtl="0">
              <a:lnSpc>
                <a:spcPct val="80000"/>
              </a:lnSpc>
              <a:defRPr/>
            </a:pPr>
            <a:endParaRPr lang="en-US" altLang="en-US" sz="3600" dirty="0">
              <a:latin typeface="Times New Roman" panose="02020603050405020304" pitchFamily="18" charset="0"/>
            </a:endParaRPr>
          </a:p>
          <a:p>
            <a:pPr algn="l" rtl="0">
              <a:lnSpc>
                <a:spcPct val="80000"/>
              </a:lnSpc>
              <a:defRPr/>
            </a:pPr>
            <a:r>
              <a:rPr lang="en-US" altLang="en-US" sz="3600" dirty="0">
                <a:solidFill>
                  <a:srgbClr val="0070C0"/>
                </a:solidFill>
                <a:latin typeface="Times New Roman" panose="02020603050405020304" pitchFamily="18" charset="0"/>
              </a:rPr>
              <a:t>One of the major differences between a sorter and an analyzer is the ability of the flow cell to vibrate by means of a piezoelectric crystal at a frequency 20,000 Hz or higher. </a:t>
            </a:r>
          </a:p>
          <a:p>
            <a:pPr algn="l" rtl="0">
              <a:lnSpc>
                <a:spcPct val="80000"/>
              </a:lnSpc>
              <a:defRPr/>
            </a:pPr>
            <a:endParaRPr lang="en-US" altLang="en-US" sz="3600" dirty="0">
              <a:latin typeface="Times New Roman" panose="02020603050405020304" pitchFamily="18" charset="0"/>
            </a:endParaRPr>
          </a:p>
          <a:p>
            <a:pPr algn="l" rtl="0">
              <a:lnSpc>
                <a:spcPct val="80000"/>
              </a:lnSpc>
              <a:defRPr/>
            </a:pPr>
            <a:r>
              <a:rPr lang="en-US" altLang="en-US" sz="3600" dirty="0">
                <a:solidFill>
                  <a:srgbClr val="7030A0"/>
                </a:solidFill>
                <a:latin typeface="Times New Roman" panose="02020603050405020304" pitchFamily="18" charset="0"/>
              </a:rPr>
              <a:t>The vibration causes the stream to form droplets. Each droplet generated is of the same size. </a:t>
            </a:r>
          </a:p>
          <a:p>
            <a:pPr algn="l" rtl="0">
              <a:lnSpc>
                <a:spcPct val="80000"/>
              </a:lnSpc>
              <a:defRPr/>
            </a:pPr>
            <a:endParaRPr lang="en-US" altLang="en-US" sz="3600" dirty="0">
              <a:latin typeface="Times New Roman" panose="02020603050405020304" pitchFamily="18" charset="0"/>
            </a:endParaRPr>
          </a:p>
        </p:txBody>
      </p:sp>
    </p:spTree>
    <p:extLst>
      <p:ext uri="{BB962C8B-B14F-4D97-AF65-F5344CB8AC3E}">
        <p14:creationId xmlns:p14="http://schemas.microsoft.com/office/powerpoint/2010/main" val="2832073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186" y="266246"/>
            <a:ext cx="10515600" cy="6428467"/>
          </a:xfrm>
        </p:spPr>
        <p:txBody>
          <a:bodyPr>
            <a:normAutofit lnSpcReduction="10000"/>
          </a:bodyPr>
          <a:lstStyle/>
          <a:p>
            <a:pPr algn="l" rtl="0">
              <a:lnSpc>
                <a:spcPct val="80000"/>
              </a:lnSpc>
              <a:defRPr/>
            </a:pPr>
            <a:r>
              <a:rPr lang="en-US" altLang="en-US" dirty="0">
                <a:solidFill>
                  <a:srgbClr val="C00000"/>
                </a:solidFill>
                <a:latin typeface="Times New Roman" panose="02020603050405020304" pitchFamily="18" charset="0"/>
              </a:rPr>
              <a:t>Each cell is analyzed as it passes through the flow cell. If the cell meets the criteria established for sorting, a voltage is applied to the stream at the moment that a droplet is forming. The drop will then be charged and deflected by the high voltage deflection plates as it moves downward. </a:t>
            </a:r>
          </a:p>
          <a:p>
            <a:pPr algn="l" rtl="0">
              <a:lnSpc>
                <a:spcPct val="80000"/>
              </a:lnSpc>
              <a:defRPr/>
            </a:pPr>
            <a:endParaRPr lang="en-US" altLang="en-US" dirty="0">
              <a:latin typeface="Times New Roman" panose="02020603050405020304" pitchFamily="18" charset="0"/>
            </a:endParaRPr>
          </a:p>
          <a:p>
            <a:pPr algn="l" rtl="0">
              <a:lnSpc>
                <a:spcPct val="80000"/>
              </a:lnSpc>
              <a:defRPr/>
            </a:pPr>
            <a:r>
              <a:rPr lang="en-US" altLang="en-US" dirty="0">
                <a:solidFill>
                  <a:srgbClr val="00B050"/>
                </a:solidFill>
                <a:latin typeface="Times New Roman" panose="02020603050405020304" pitchFamily="18" charset="0"/>
              </a:rPr>
              <a:t>The voltage on the stream is reduced to zero to avoid charging unwanted drops. </a:t>
            </a:r>
          </a:p>
          <a:p>
            <a:pPr algn="l" rtl="0">
              <a:lnSpc>
                <a:spcPct val="80000"/>
              </a:lnSpc>
              <a:defRPr/>
            </a:pPr>
            <a:endParaRPr lang="en-US" altLang="en-US" dirty="0">
              <a:latin typeface="Times New Roman" panose="02020603050405020304" pitchFamily="18" charset="0"/>
            </a:endParaRPr>
          </a:p>
          <a:p>
            <a:pPr algn="l" rtl="0">
              <a:lnSpc>
                <a:spcPct val="80000"/>
              </a:lnSpc>
              <a:defRPr/>
            </a:pPr>
            <a:r>
              <a:rPr lang="en-US" altLang="en-US" dirty="0">
                <a:solidFill>
                  <a:srgbClr val="0070C0"/>
                </a:solidFill>
                <a:latin typeface="Times New Roman" panose="02020603050405020304" pitchFamily="18" charset="0"/>
              </a:rPr>
              <a:t>Temperature controlled tubes containing media are positioned to collect the desired drops. </a:t>
            </a:r>
          </a:p>
          <a:p>
            <a:pPr algn="l" rtl="0">
              <a:lnSpc>
                <a:spcPct val="80000"/>
              </a:lnSpc>
              <a:defRPr/>
            </a:pPr>
            <a:endParaRPr lang="en-US" altLang="en-US" dirty="0">
              <a:latin typeface="Times New Roman" panose="02020603050405020304" pitchFamily="18" charset="0"/>
            </a:endParaRPr>
          </a:p>
          <a:p>
            <a:pPr algn="l" rtl="0">
              <a:lnSpc>
                <a:spcPct val="80000"/>
              </a:lnSpc>
              <a:defRPr/>
            </a:pPr>
            <a:r>
              <a:rPr lang="en-US" altLang="en-US" dirty="0">
                <a:solidFill>
                  <a:srgbClr val="FFC000"/>
                </a:solidFill>
                <a:latin typeface="Times New Roman" panose="02020603050405020304" pitchFamily="18" charset="0"/>
              </a:rPr>
              <a:t>It is possible to sort four populations simultaneously at rates of 30,000 to 70,000 cells per second on the </a:t>
            </a:r>
            <a:r>
              <a:rPr lang="en-US" altLang="en-US" dirty="0" err="1">
                <a:solidFill>
                  <a:srgbClr val="FFC000"/>
                </a:solidFill>
                <a:latin typeface="Times New Roman" panose="02020603050405020304" pitchFamily="18" charset="0"/>
              </a:rPr>
              <a:t>FACSAria</a:t>
            </a:r>
            <a:r>
              <a:rPr lang="en-US" altLang="en-US" dirty="0">
                <a:solidFill>
                  <a:srgbClr val="FFC000"/>
                </a:solidFill>
                <a:latin typeface="Times New Roman" panose="02020603050405020304" pitchFamily="18" charset="0"/>
              </a:rPr>
              <a:t> cell sorter developed by BD Biosciences. The </a:t>
            </a:r>
            <a:r>
              <a:rPr lang="en-US" altLang="en-US" dirty="0" err="1">
                <a:solidFill>
                  <a:srgbClr val="FFC000"/>
                </a:solidFill>
                <a:latin typeface="Times New Roman" panose="02020603050405020304" pitchFamily="18" charset="0"/>
              </a:rPr>
              <a:t>MoFlo</a:t>
            </a:r>
            <a:r>
              <a:rPr lang="en-US" altLang="en-US" dirty="0">
                <a:solidFill>
                  <a:srgbClr val="FFC000"/>
                </a:solidFill>
                <a:latin typeface="Times New Roman" panose="02020603050405020304" pitchFamily="18" charset="0"/>
              </a:rPr>
              <a:t> </a:t>
            </a:r>
            <a:r>
              <a:rPr lang="en-US" altLang="en-US" dirty="0" err="1">
                <a:solidFill>
                  <a:srgbClr val="FFC000"/>
                </a:solidFill>
                <a:latin typeface="Times New Roman" panose="02020603050405020304" pitchFamily="18" charset="0"/>
              </a:rPr>
              <a:t>Astrios</a:t>
            </a:r>
            <a:r>
              <a:rPr lang="en-US" altLang="en-US" dirty="0">
                <a:solidFill>
                  <a:srgbClr val="FFC000"/>
                </a:solidFill>
                <a:latin typeface="Times New Roman" panose="02020603050405020304" pitchFamily="18" charset="0"/>
              </a:rPr>
              <a:t> cell sorter, developed by Beckman Coulter can sort 6 populations simultaneously at rates of 70,000 cells per second.</a:t>
            </a:r>
          </a:p>
          <a:p>
            <a:pPr algn="l" rtl="0"/>
            <a:endParaRPr lang="en-US" dirty="0"/>
          </a:p>
        </p:txBody>
      </p:sp>
    </p:spTree>
    <p:extLst>
      <p:ext uri="{BB962C8B-B14F-4D97-AF65-F5344CB8AC3E}">
        <p14:creationId xmlns:p14="http://schemas.microsoft.com/office/powerpoint/2010/main" val="1102482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532" y="202886"/>
            <a:ext cx="11495467" cy="6545643"/>
          </a:xfrm>
        </p:spPr>
        <p:txBody>
          <a:bodyPr/>
          <a:lstStyle/>
          <a:p>
            <a:pPr algn="l" rtl="0"/>
            <a:r>
              <a:rPr lang="en-US" dirty="0"/>
              <a:t>An </a:t>
            </a:r>
            <a:r>
              <a:rPr lang="en-US" dirty="0" smtClean="0"/>
              <a:t>electrostatic charge </a:t>
            </a:r>
            <a:r>
              <a:rPr lang="en-US" dirty="0"/>
              <a:t>is used to </a:t>
            </a:r>
            <a:r>
              <a:rPr lang="en-US" dirty="0" smtClean="0"/>
              <a:t>deflect a </a:t>
            </a:r>
            <a:r>
              <a:rPr lang="en-US" dirty="0"/>
              <a:t>drop containing </a:t>
            </a:r>
            <a:r>
              <a:rPr lang="en-US" dirty="0" smtClean="0"/>
              <a:t>a fluorescently-labeled cell into </a:t>
            </a:r>
            <a:r>
              <a:rPr lang="en-US" dirty="0"/>
              <a:t>one of </a:t>
            </a:r>
            <a:r>
              <a:rPr lang="en-US" dirty="0" smtClean="0"/>
              <a:t>three collection vessels.</a:t>
            </a:r>
          </a:p>
          <a:p>
            <a:pPr algn="l" rtl="0"/>
            <a:endParaRPr lang="en-US" dirty="0"/>
          </a:p>
          <a:p>
            <a:pPr algn="l" rtl="0"/>
            <a:endParaRPr lang="fa-IR" dirty="0"/>
          </a:p>
        </p:txBody>
      </p:sp>
      <p:pic>
        <p:nvPicPr>
          <p:cNvPr id="4" name="Picture 3"/>
          <p:cNvPicPr>
            <a:picLocks noChangeAspect="1"/>
          </p:cNvPicPr>
          <p:nvPr/>
        </p:nvPicPr>
        <p:blipFill>
          <a:blip r:embed="rId2"/>
          <a:stretch>
            <a:fillRect/>
          </a:stretch>
        </p:blipFill>
        <p:spPr>
          <a:xfrm>
            <a:off x="3183868" y="1020372"/>
            <a:ext cx="5110127" cy="926686"/>
          </a:xfrm>
          <a:prstGeom prst="rect">
            <a:avLst/>
          </a:prstGeom>
        </p:spPr>
      </p:pic>
      <p:pic>
        <p:nvPicPr>
          <p:cNvPr id="5" name="Picture 4"/>
          <p:cNvPicPr>
            <a:picLocks noChangeAspect="1"/>
          </p:cNvPicPr>
          <p:nvPr/>
        </p:nvPicPr>
        <p:blipFill>
          <a:blip r:embed="rId3"/>
          <a:stretch>
            <a:fillRect/>
          </a:stretch>
        </p:blipFill>
        <p:spPr>
          <a:xfrm>
            <a:off x="3146604" y="1948876"/>
            <a:ext cx="5184653" cy="1198730"/>
          </a:xfrm>
          <a:prstGeom prst="rect">
            <a:avLst/>
          </a:prstGeom>
        </p:spPr>
      </p:pic>
      <p:pic>
        <p:nvPicPr>
          <p:cNvPr id="6" name="Picture 5"/>
          <p:cNvPicPr>
            <a:picLocks noChangeAspect="1"/>
          </p:cNvPicPr>
          <p:nvPr/>
        </p:nvPicPr>
        <p:blipFill>
          <a:blip r:embed="rId4"/>
          <a:stretch>
            <a:fillRect/>
          </a:stretch>
        </p:blipFill>
        <p:spPr>
          <a:xfrm>
            <a:off x="3146604" y="3154585"/>
            <a:ext cx="5184653" cy="1189239"/>
          </a:xfrm>
          <a:prstGeom prst="rect">
            <a:avLst/>
          </a:prstGeom>
        </p:spPr>
      </p:pic>
      <p:pic>
        <p:nvPicPr>
          <p:cNvPr id="7" name="Picture 6"/>
          <p:cNvPicPr>
            <a:picLocks noChangeAspect="1"/>
          </p:cNvPicPr>
          <p:nvPr/>
        </p:nvPicPr>
        <p:blipFill>
          <a:blip r:embed="rId5"/>
          <a:stretch>
            <a:fillRect/>
          </a:stretch>
        </p:blipFill>
        <p:spPr>
          <a:xfrm>
            <a:off x="3004886" y="4343824"/>
            <a:ext cx="5476219" cy="1301602"/>
          </a:xfrm>
          <a:prstGeom prst="rect">
            <a:avLst/>
          </a:prstGeom>
        </p:spPr>
      </p:pic>
      <p:pic>
        <p:nvPicPr>
          <p:cNvPr id="8" name="Picture 7"/>
          <p:cNvPicPr>
            <a:picLocks noChangeAspect="1"/>
          </p:cNvPicPr>
          <p:nvPr/>
        </p:nvPicPr>
        <p:blipFill>
          <a:blip r:embed="rId6"/>
          <a:stretch>
            <a:fillRect/>
          </a:stretch>
        </p:blipFill>
        <p:spPr>
          <a:xfrm>
            <a:off x="6212270" y="4036135"/>
            <a:ext cx="7215181" cy="1714922"/>
          </a:xfrm>
          <a:prstGeom prst="rect">
            <a:avLst/>
          </a:prstGeom>
        </p:spPr>
      </p:pic>
      <p:pic>
        <p:nvPicPr>
          <p:cNvPr id="9" name="Picture 8"/>
          <p:cNvPicPr>
            <a:picLocks noChangeAspect="1"/>
          </p:cNvPicPr>
          <p:nvPr/>
        </p:nvPicPr>
        <p:blipFill>
          <a:blip r:embed="rId7"/>
          <a:stretch>
            <a:fillRect/>
          </a:stretch>
        </p:blipFill>
        <p:spPr>
          <a:xfrm>
            <a:off x="8659911" y="2208311"/>
            <a:ext cx="7215181" cy="1714922"/>
          </a:xfrm>
          <a:prstGeom prst="rect">
            <a:avLst/>
          </a:prstGeom>
        </p:spPr>
      </p:pic>
      <p:pic>
        <p:nvPicPr>
          <p:cNvPr id="10" name="Picture 9"/>
          <p:cNvPicPr>
            <a:picLocks noChangeAspect="1"/>
          </p:cNvPicPr>
          <p:nvPr/>
        </p:nvPicPr>
        <p:blipFill>
          <a:blip r:embed="rId8"/>
          <a:stretch>
            <a:fillRect/>
          </a:stretch>
        </p:blipFill>
        <p:spPr>
          <a:xfrm>
            <a:off x="7781626" y="806533"/>
            <a:ext cx="7215181" cy="1181391"/>
          </a:xfrm>
          <a:prstGeom prst="rect">
            <a:avLst/>
          </a:prstGeom>
        </p:spPr>
      </p:pic>
    </p:spTree>
    <p:extLst>
      <p:ext uri="{BB962C8B-B14F-4D97-AF65-F5344CB8AC3E}">
        <p14:creationId xmlns:p14="http://schemas.microsoft.com/office/powerpoint/2010/main" val="20602093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304800"/>
            <a:ext cx="8229600" cy="1143000"/>
          </a:xfrm>
        </p:spPr>
        <p:txBody>
          <a:bodyPr/>
          <a:lstStyle/>
          <a:p>
            <a:pPr algn="ctr">
              <a:defRPr/>
            </a:pPr>
            <a:r>
              <a:rPr lang="en-US" altLang="en-US" dirty="0">
                <a:solidFill>
                  <a:srgbClr val="FF0066"/>
                </a:solidFill>
              </a:rPr>
              <a:t>Flow Sorting</a:t>
            </a:r>
          </a:p>
        </p:txBody>
      </p:sp>
      <p:sp>
        <p:nvSpPr>
          <p:cNvPr id="50179" name="Line 8"/>
          <p:cNvSpPr>
            <a:spLocks noChangeShapeType="1"/>
          </p:cNvSpPr>
          <p:nvPr/>
        </p:nvSpPr>
        <p:spPr bwMode="auto">
          <a:xfrm>
            <a:off x="5638800" y="2743200"/>
            <a:ext cx="304800" cy="3810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0" name="AutoShape 5"/>
          <p:cNvSpPr>
            <a:spLocks noChangeArrowheads="1"/>
          </p:cNvSpPr>
          <p:nvPr/>
        </p:nvSpPr>
        <p:spPr bwMode="auto">
          <a:xfrm>
            <a:off x="6096000" y="3200400"/>
            <a:ext cx="76200" cy="76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81" name="AutoShape 6"/>
          <p:cNvSpPr>
            <a:spLocks noChangeArrowheads="1"/>
          </p:cNvSpPr>
          <p:nvPr/>
        </p:nvSpPr>
        <p:spPr bwMode="auto">
          <a:xfrm rot="3246174">
            <a:off x="6091238" y="3362325"/>
            <a:ext cx="76200" cy="76200"/>
          </a:xfrm>
          <a:prstGeom prst="irregularSeal2">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82" name="Line 7"/>
          <p:cNvSpPr>
            <a:spLocks noChangeShapeType="1"/>
          </p:cNvSpPr>
          <p:nvPr/>
        </p:nvSpPr>
        <p:spPr bwMode="auto">
          <a:xfrm>
            <a:off x="5638800" y="1524000"/>
            <a:ext cx="0" cy="12192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3" name="Line 9"/>
          <p:cNvSpPr>
            <a:spLocks noChangeShapeType="1"/>
          </p:cNvSpPr>
          <p:nvPr/>
        </p:nvSpPr>
        <p:spPr bwMode="auto">
          <a:xfrm>
            <a:off x="5943600" y="3124200"/>
            <a:ext cx="0" cy="7620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4" name="Line 10"/>
          <p:cNvSpPr>
            <a:spLocks noChangeShapeType="1"/>
          </p:cNvSpPr>
          <p:nvPr/>
        </p:nvSpPr>
        <p:spPr bwMode="auto">
          <a:xfrm>
            <a:off x="6324600" y="15240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5" name="Line 11"/>
          <p:cNvSpPr>
            <a:spLocks noChangeShapeType="1"/>
          </p:cNvSpPr>
          <p:nvPr/>
        </p:nvSpPr>
        <p:spPr bwMode="auto">
          <a:xfrm>
            <a:off x="5867400" y="25146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6" name="Line 12"/>
          <p:cNvSpPr>
            <a:spLocks noChangeShapeType="1"/>
          </p:cNvSpPr>
          <p:nvPr/>
        </p:nvSpPr>
        <p:spPr bwMode="auto">
          <a:xfrm>
            <a:off x="6172200" y="29718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7" name="AutoShape 13"/>
          <p:cNvSpPr>
            <a:spLocks noChangeArrowheads="1"/>
          </p:cNvSpPr>
          <p:nvPr/>
        </p:nvSpPr>
        <p:spPr bwMode="auto">
          <a:xfrm>
            <a:off x="6096000" y="3048000"/>
            <a:ext cx="76200" cy="76200"/>
          </a:xfrm>
          <a:prstGeom prst="irregularSeal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88" name="Line 14"/>
          <p:cNvSpPr>
            <a:spLocks noChangeShapeType="1"/>
          </p:cNvSpPr>
          <p:nvPr/>
        </p:nvSpPr>
        <p:spPr bwMode="auto">
          <a:xfrm>
            <a:off x="5867400" y="15240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89" name="Line 15"/>
          <p:cNvSpPr>
            <a:spLocks noChangeShapeType="1"/>
          </p:cNvSpPr>
          <p:nvPr/>
        </p:nvSpPr>
        <p:spPr bwMode="auto">
          <a:xfrm flipH="1">
            <a:off x="6172200" y="25146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90" name="Line 16"/>
          <p:cNvSpPr>
            <a:spLocks noChangeShapeType="1"/>
          </p:cNvSpPr>
          <p:nvPr/>
        </p:nvSpPr>
        <p:spPr bwMode="auto">
          <a:xfrm>
            <a:off x="6096000" y="29718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9233" name="AutoShape 17"/>
          <p:cNvSpPr>
            <a:spLocks noChangeArrowheads="1"/>
          </p:cNvSpPr>
          <p:nvPr/>
        </p:nvSpPr>
        <p:spPr bwMode="auto">
          <a:xfrm>
            <a:off x="6096000" y="3505200"/>
            <a:ext cx="76200" cy="76200"/>
          </a:xfrm>
          <a:prstGeom prst="sun">
            <a:avLst>
              <a:gd name="adj" fmla="val 25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92" name="Line 18"/>
          <p:cNvSpPr>
            <a:spLocks noChangeShapeType="1"/>
          </p:cNvSpPr>
          <p:nvPr/>
        </p:nvSpPr>
        <p:spPr bwMode="auto">
          <a:xfrm>
            <a:off x="6553200" y="1524000"/>
            <a:ext cx="0" cy="12192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93" name="Line 19"/>
          <p:cNvSpPr>
            <a:spLocks noChangeShapeType="1"/>
          </p:cNvSpPr>
          <p:nvPr/>
        </p:nvSpPr>
        <p:spPr bwMode="auto">
          <a:xfrm flipH="1">
            <a:off x="6324600" y="2743200"/>
            <a:ext cx="228600" cy="3810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94" name="Line 20"/>
          <p:cNvSpPr>
            <a:spLocks noChangeShapeType="1"/>
          </p:cNvSpPr>
          <p:nvPr/>
        </p:nvSpPr>
        <p:spPr bwMode="auto">
          <a:xfrm>
            <a:off x="6324600" y="3124200"/>
            <a:ext cx="0" cy="7620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195" name="AutoShape 21"/>
          <p:cNvSpPr>
            <a:spLocks noChangeArrowheads="1"/>
          </p:cNvSpPr>
          <p:nvPr/>
        </p:nvSpPr>
        <p:spPr bwMode="auto">
          <a:xfrm>
            <a:off x="6019800" y="1981200"/>
            <a:ext cx="76200" cy="76200"/>
          </a:xfrm>
          <a:prstGeom prst="irregularSeal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96" name="AutoShape 22"/>
          <p:cNvSpPr>
            <a:spLocks noChangeArrowheads="1"/>
          </p:cNvSpPr>
          <p:nvPr/>
        </p:nvSpPr>
        <p:spPr bwMode="auto">
          <a:xfrm>
            <a:off x="6019800" y="2590800"/>
            <a:ext cx="76200" cy="76200"/>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97" name="AutoShape 23"/>
          <p:cNvSpPr>
            <a:spLocks noChangeArrowheads="1"/>
          </p:cNvSpPr>
          <p:nvPr/>
        </p:nvSpPr>
        <p:spPr bwMode="auto">
          <a:xfrm>
            <a:off x="5943600" y="1752600"/>
            <a:ext cx="76200" cy="76200"/>
          </a:xfrm>
          <a:prstGeom prst="sun">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98" name="AutoShape 24"/>
          <p:cNvSpPr>
            <a:spLocks noChangeArrowheads="1"/>
          </p:cNvSpPr>
          <p:nvPr/>
        </p:nvSpPr>
        <p:spPr bwMode="auto">
          <a:xfrm>
            <a:off x="6172200" y="1981200"/>
            <a:ext cx="76200" cy="76200"/>
          </a:xfrm>
          <a:prstGeom prst="irregularSeal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199" name="AutoShape 25"/>
          <p:cNvSpPr>
            <a:spLocks noChangeArrowheads="1"/>
          </p:cNvSpPr>
          <p:nvPr/>
        </p:nvSpPr>
        <p:spPr bwMode="auto">
          <a:xfrm>
            <a:off x="6096000" y="1828800"/>
            <a:ext cx="76200" cy="76200"/>
          </a:xfrm>
          <a:prstGeom prst="irregularSeal1">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endParaRPr lang="en-US" altLang="en-US" sz="1800"/>
          </a:p>
        </p:txBody>
      </p:sp>
      <p:sp>
        <p:nvSpPr>
          <p:cNvPr id="50200" name="AutoShape 26"/>
          <p:cNvSpPr>
            <a:spLocks noChangeArrowheads="1"/>
          </p:cNvSpPr>
          <p:nvPr/>
        </p:nvSpPr>
        <p:spPr bwMode="auto">
          <a:xfrm>
            <a:off x="6019800" y="2286000"/>
            <a:ext cx="76200" cy="762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1" name="AutoShape 27"/>
          <p:cNvSpPr>
            <a:spLocks noChangeArrowheads="1"/>
          </p:cNvSpPr>
          <p:nvPr/>
        </p:nvSpPr>
        <p:spPr bwMode="auto">
          <a:xfrm>
            <a:off x="6096000" y="2819400"/>
            <a:ext cx="76200" cy="76200"/>
          </a:xfrm>
          <a:prstGeom prst="irregularSeal2">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2" name="AutoShape 28"/>
          <p:cNvSpPr>
            <a:spLocks noChangeArrowheads="1"/>
          </p:cNvSpPr>
          <p:nvPr/>
        </p:nvSpPr>
        <p:spPr bwMode="auto">
          <a:xfrm>
            <a:off x="6172200" y="2514600"/>
            <a:ext cx="76200" cy="76200"/>
          </a:xfrm>
          <a:prstGeom prst="irregularSeal2">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3" name="AutoShape 29"/>
          <p:cNvSpPr>
            <a:spLocks noChangeArrowheads="1"/>
          </p:cNvSpPr>
          <p:nvPr/>
        </p:nvSpPr>
        <p:spPr bwMode="auto">
          <a:xfrm>
            <a:off x="5943600" y="2133600"/>
            <a:ext cx="76200" cy="762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4" name="AutoShape 30"/>
          <p:cNvSpPr>
            <a:spLocks noChangeArrowheads="1"/>
          </p:cNvSpPr>
          <p:nvPr/>
        </p:nvSpPr>
        <p:spPr bwMode="auto">
          <a:xfrm>
            <a:off x="6172200" y="2362200"/>
            <a:ext cx="76200" cy="762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5" name="AutoShape 31"/>
          <p:cNvSpPr>
            <a:spLocks noChangeArrowheads="1"/>
          </p:cNvSpPr>
          <p:nvPr/>
        </p:nvSpPr>
        <p:spPr bwMode="auto">
          <a:xfrm>
            <a:off x="6096000" y="1676400"/>
            <a:ext cx="76200" cy="76200"/>
          </a:xfrm>
          <a:prstGeom prst="sun">
            <a:avLst>
              <a:gd name="adj"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6" name="AutoShape 32"/>
          <p:cNvSpPr>
            <a:spLocks noChangeArrowheads="1"/>
          </p:cNvSpPr>
          <p:nvPr/>
        </p:nvSpPr>
        <p:spPr bwMode="auto">
          <a:xfrm>
            <a:off x="5943600" y="2438400"/>
            <a:ext cx="76200" cy="76200"/>
          </a:xfrm>
          <a:prstGeom prst="sun">
            <a:avLst>
              <a:gd name="adj" fmla="val 250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7" name="AutoShape 33"/>
          <p:cNvSpPr>
            <a:spLocks noChangeArrowheads="1"/>
          </p:cNvSpPr>
          <p:nvPr/>
        </p:nvSpPr>
        <p:spPr bwMode="auto">
          <a:xfrm>
            <a:off x="6096000" y="2133600"/>
            <a:ext cx="76200" cy="76200"/>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8" name="AutoShape 34"/>
          <p:cNvSpPr>
            <a:spLocks noChangeArrowheads="1"/>
          </p:cNvSpPr>
          <p:nvPr/>
        </p:nvSpPr>
        <p:spPr bwMode="auto">
          <a:xfrm>
            <a:off x="6096000" y="2667000"/>
            <a:ext cx="76200" cy="76200"/>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0209" name="Line 35"/>
          <p:cNvSpPr>
            <a:spLocks noChangeShapeType="1"/>
          </p:cNvSpPr>
          <p:nvPr/>
        </p:nvSpPr>
        <p:spPr bwMode="auto">
          <a:xfrm>
            <a:off x="5867400" y="15240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pic>
        <p:nvPicPr>
          <p:cNvPr id="50210" name="Picture 36" descr="Graded Test Tube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7007">
            <a:off x="6400800" y="5257800"/>
            <a:ext cx="285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37" descr="Graded Test Tube Clip Ar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06245">
            <a:off x="5334000" y="5181600"/>
            <a:ext cx="533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2" name="Line 45"/>
          <p:cNvSpPr>
            <a:spLocks noChangeShapeType="1"/>
          </p:cNvSpPr>
          <p:nvPr/>
        </p:nvSpPr>
        <p:spPr bwMode="auto">
          <a:xfrm flipH="1">
            <a:off x="5334000" y="4038600"/>
            <a:ext cx="533400" cy="83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0213" name="Line 47"/>
          <p:cNvSpPr>
            <a:spLocks noChangeShapeType="1"/>
          </p:cNvSpPr>
          <p:nvPr/>
        </p:nvSpPr>
        <p:spPr bwMode="auto">
          <a:xfrm>
            <a:off x="6400800" y="4038600"/>
            <a:ext cx="533400" cy="83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pic>
        <p:nvPicPr>
          <p:cNvPr id="50214" name="Picture 48" descr="Graded Test Tube Clip Art">
            <a:hlinkClick r:id="rId5"/>
          </p:cNvPr>
          <p:cNvPicPr>
            <a:picLocks noChangeAspect="1" noChangeArrowheads="1"/>
          </p:cNvPicPr>
          <p:nvPr/>
        </p:nvPicPr>
        <p:blipFill>
          <a:blip r:embed="rId6">
            <a:lum contrast="100000"/>
            <a:extLst>
              <a:ext uri="{28A0092B-C50C-407E-A947-70E740481C1C}">
                <a14:useLocalDpi xmlns:a14="http://schemas.microsoft.com/office/drawing/2010/main" val="0"/>
              </a:ext>
            </a:extLst>
          </a:blip>
          <a:srcRect/>
          <a:stretch>
            <a:fillRect/>
          </a:stretch>
        </p:blipFill>
        <p:spPr bwMode="auto">
          <a:xfrm rot="-1917007">
            <a:off x="6705600" y="5181600"/>
            <a:ext cx="285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49" descr="Graded Test Tube Clip Art">
            <a:hlinkClick r:id="rId5"/>
          </p:cNvPr>
          <p:cNvPicPr>
            <a:picLocks noChangeAspect="1" noChangeArrowheads="1"/>
          </p:cNvPicPr>
          <p:nvPr/>
        </p:nvPicPr>
        <p:blipFill>
          <a:blip r:embed="rId6">
            <a:lum bright="-78000"/>
            <a:extLst>
              <a:ext uri="{28A0092B-C50C-407E-A947-70E740481C1C}">
                <a14:useLocalDpi xmlns:a14="http://schemas.microsoft.com/office/drawing/2010/main" val="0"/>
              </a:ext>
            </a:extLst>
          </a:blip>
          <a:srcRect/>
          <a:stretch>
            <a:fillRect/>
          </a:stretch>
        </p:blipFill>
        <p:spPr bwMode="auto">
          <a:xfrm rot="-1917007">
            <a:off x="7010400" y="5105400"/>
            <a:ext cx="285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50" descr="Graded Test Tube Clip Ar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06245">
            <a:off x="4953000" y="5181600"/>
            <a:ext cx="533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1" descr="Graded Test Tube Clip Ar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06245">
            <a:off x="5638800" y="5257800"/>
            <a:ext cx="533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8" name="Text Box 53"/>
          <p:cNvSpPr txBox="1">
            <a:spLocks noChangeArrowheads="1"/>
          </p:cNvSpPr>
          <p:nvPr/>
        </p:nvSpPr>
        <p:spPr bwMode="auto">
          <a:xfrm>
            <a:off x="6918325" y="4075113"/>
            <a:ext cx="321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dirty="0"/>
              <a:t>Deflection Plates (6,000 volts)</a:t>
            </a:r>
          </a:p>
        </p:txBody>
      </p:sp>
    </p:spTree>
    <p:extLst>
      <p:ext uri="{BB962C8B-B14F-4D97-AF65-F5344CB8AC3E}">
        <p14:creationId xmlns:p14="http://schemas.microsoft.com/office/powerpoint/2010/main" val="68910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0.00434 3.33333E-6 C 0.00833 0.07152 0.0125 0.14305 0.00434 0.18472 C -0.00382 0.22639 -0.03525 0.23935 -0.04462 0.25 C -0.054 0.26064 -0.05174 0.24652 -0.05191 0.24861 C -0.05209 0.25069 -0.04532 0.26088 -0.04566 0.2625 C -0.04601 0.26412 -0.05417 0.25902 -0.054 0.25833 C -0.05382 0.25764 -0.04757 0.26551 -0.04462 0.25833 " pathEditMode="relative" rAng="0" ptsTypes="aaaaaaA">
                                      <p:cBhvr>
                                        <p:cTn id="6" dur="2000" fill="hold"/>
                                        <p:tgtEl>
                                          <p:spTgt spid="9233"/>
                                        </p:tgtEl>
                                        <p:attrNameLst>
                                          <p:attrName>ppt_x</p:attrName>
                                          <p:attrName>ppt_y</p:attrName>
                                        </p:attrNameLst>
                                      </p:cBhvr>
                                      <p:rCtr x="-2517" y="1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defRPr/>
            </a:pPr>
            <a:r>
              <a:rPr lang="en-US" dirty="0" smtClean="0">
                <a:solidFill>
                  <a:srgbClr val="FF0066"/>
                </a:solidFill>
                <a:latin typeface="Times New Roman" panose="02020603050405020304" pitchFamily="18" charset="0"/>
                <a:cs typeface="Times New Roman" panose="02020603050405020304" pitchFamily="18" charset="0"/>
              </a:rPr>
              <a:t>Sample Preparation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pPr marL="342900" lvl="1" indent="-342900" algn="l" rtl="0">
              <a:buClr>
                <a:schemeClr val="hlink"/>
              </a:buClr>
              <a:buSzPct val="90000"/>
              <a:buBlip>
                <a:blip r:embed="rId2"/>
              </a:buBlip>
              <a:defRPr/>
            </a:pPr>
            <a:r>
              <a:rPr lang="en-US" sz="11200" dirty="0">
                <a:latin typeface="Times New Roman" panose="02020603050405020304" pitchFamily="18" charset="0"/>
                <a:cs typeface="Times New Roman" panose="02020603050405020304" pitchFamily="18" charset="0"/>
              </a:rPr>
              <a:t>Samples </a:t>
            </a:r>
            <a:r>
              <a:rPr lang="en-US" sz="11200" u="sng" dirty="0">
                <a:latin typeface="Times New Roman" panose="02020603050405020304" pitchFamily="18" charset="0"/>
                <a:cs typeface="Times New Roman" panose="02020603050405020304" pitchFamily="18" charset="0"/>
              </a:rPr>
              <a:t>must</a:t>
            </a:r>
            <a:r>
              <a:rPr lang="en-US" sz="11200" dirty="0">
                <a:latin typeface="Times New Roman" panose="02020603050405020304" pitchFamily="18" charset="0"/>
                <a:cs typeface="Times New Roman" panose="02020603050405020304" pitchFamily="18" charset="0"/>
              </a:rPr>
              <a:t> be in single cell suspension</a:t>
            </a:r>
          </a:p>
          <a:p>
            <a:pPr marL="0" lvl="1" indent="0" algn="l" rtl="0">
              <a:buClr>
                <a:schemeClr val="hlink"/>
              </a:buClr>
              <a:buSzPct val="90000"/>
              <a:buNone/>
              <a:defRPr/>
            </a:pPr>
            <a:r>
              <a:rPr lang="en-US" sz="11200" dirty="0">
                <a:latin typeface="Times New Roman" panose="02020603050405020304" pitchFamily="18" charset="0"/>
                <a:cs typeface="Times New Roman" panose="02020603050405020304" pitchFamily="18" charset="0"/>
              </a:rPr>
              <a:t> </a:t>
            </a:r>
            <a:r>
              <a:rPr lang="en-US" sz="11200" dirty="0" smtClean="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Solid </a:t>
            </a:r>
            <a:r>
              <a:rPr lang="en-US" sz="8000" dirty="0">
                <a:latin typeface="Times New Roman" panose="02020603050405020304" pitchFamily="18" charset="0"/>
                <a:cs typeface="Times New Roman" panose="02020603050405020304" pitchFamily="18" charset="0"/>
              </a:rPr>
              <a:t>tissue requires mechanical dissociation and often </a:t>
            </a:r>
            <a:r>
              <a:rPr lang="en-US" sz="8000" dirty="0" smtClean="0">
                <a:latin typeface="Times New Roman" panose="02020603050405020304" pitchFamily="18" charset="0"/>
                <a:cs typeface="Times New Roman" panose="02020603050405020304" pitchFamily="18" charset="0"/>
              </a:rPr>
              <a:t>enzymatic </a:t>
            </a:r>
            <a:r>
              <a:rPr lang="en-US" sz="8000" dirty="0">
                <a:latin typeface="Times New Roman" panose="02020603050405020304" pitchFamily="18" charset="0"/>
                <a:cs typeface="Times New Roman" panose="02020603050405020304" pitchFamily="18" charset="0"/>
              </a:rPr>
              <a:t>digestion</a:t>
            </a:r>
          </a:p>
          <a:p>
            <a:pPr marL="0" lvl="1" indent="0" algn="l" rtl="0">
              <a:buClr>
                <a:schemeClr val="hlink"/>
              </a:buClr>
              <a:buSzPct val="90000"/>
              <a:buNone/>
              <a:defRPr/>
            </a:pPr>
            <a:endParaRPr lang="en-US" sz="8000" dirty="0">
              <a:latin typeface="Times New Roman" panose="02020603050405020304" pitchFamily="18" charset="0"/>
              <a:cs typeface="Times New Roman" panose="02020603050405020304" pitchFamily="18" charset="0"/>
            </a:endParaRPr>
          </a:p>
          <a:p>
            <a:pPr marL="0" lvl="1" indent="0" algn="l" rtl="0">
              <a:buClr>
                <a:schemeClr val="hlink"/>
              </a:buClr>
              <a:buSzPct val="90000"/>
              <a:buNone/>
              <a:defRPr/>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Adherent </a:t>
            </a:r>
            <a:r>
              <a:rPr lang="en-US" sz="8000" dirty="0">
                <a:latin typeface="Times New Roman" panose="02020603050405020304" pitchFamily="18" charset="0"/>
                <a:cs typeface="Times New Roman" panose="02020603050405020304" pitchFamily="18" charset="0"/>
              </a:rPr>
              <a:t>cell lines require detachment from the culture dish </a:t>
            </a:r>
            <a:r>
              <a:rPr lang="en-US" sz="8000" dirty="0" smtClean="0">
                <a:latin typeface="Times New Roman" panose="02020603050405020304" pitchFamily="18" charset="0"/>
                <a:cs typeface="Times New Roman" panose="02020603050405020304" pitchFamily="18" charset="0"/>
              </a:rPr>
              <a:t>and  dissociation  </a:t>
            </a:r>
            <a:endParaRPr lang="en-US" sz="8000" dirty="0">
              <a:latin typeface="Times New Roman" panose="02020603050405020304" pitchFamily="18" charset="0"/>
              <a:cs typeface="Times New Roman" panose="02020603050405020304" pitchFamily="18" charset="0"/>
            </a:endParaRPr>
          </a:p>
          <a:p>
            <a:pPr marL="0" lvl="1" indent="0" algn="l" rtl="0">
              <a:buClr>
                <a:schemeClr val="hlink"/>
              </a:buClr>
              <a:buSzPct val="90000"/>
              <a:buNone/>
              <a:defRPr/>
            </a:pPr>
            <a:endParaRPr lang="en-US" sz="11200" dirty="0">
              <a:latin typeface="Times New Roman" panose="02020603050405020304" pitchFamily="18" charset="0"/>
              <a:cs typeface="Times New Roman" panose="02020603050405020304" pitchFamily="18" charset="0"/>
            </a:endParaRPr>
          </a:p>
          <a:p>
            <a:pPr marL="0" lvl="1" indent="0" algn="l" rtl="0">
              <a:buClr>
                <a:schemeClr val="hlink"/>
              </a:buClr>
              <a:buSzPct val="90000"/>
              <a:buNone/>
              <a:defRPr/>
            </a:pPr>
            <a:r>
              <a:rPr lang="en-US" sz="11200" dirty="0">
                <a:latin typeface="Times New Roman" panose="02020603050405020304" pitchFamily="18" charset="0"/>
                <a:cs typeface="Times New Roman" panose="02020603050405020304" pitchFamily="18" charset="0"/>
              </a:rPr>
              <a:t> </a:t>
            </a:r>
            <a:r>
              <a:rPr lang="en-US" sz="11200" dirty="0" smtClean="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Cell </a:t>
            </a:r>
            <a:r>
              <a:rPr lang="en-US" sz="8000" dirty="0">
                <a:latin typeface="Times New Roman" panose="02020603050405020304" pitchFamily="18" charset="0"/>
                <a:cs typeface="Times New Roman" panose="02020603050405020304" pitchFamily="18" charset="0"/>
              </a:rPr>
              <a:t>aggregates must be filtered out </a:t>
            </a:r>
          </a:p>
          <a:p>
            <a:pPr marL="0" lvl="1" indent="0" algn="l" rtl="0">
              <a:buClr>
                <a:schemeClr val="hlink"/>
              </a:buClr>
              <a:buSzPct val="90000"/>
              <a:buNone/>
              <a:defRPr/>
            </a:pPr>
            <a:endParaRPr lang="en-US" sz="11200" dirty="0">
              <a:latin typeface="Times New Roman" panose="02020603050405020304" pitchFamily="18" charset="0"/>
              <a:cs typeface="Times New Roman" panose="02020603050405020304" pitchFamily="18" charset="0"/>
            </a:endParaRPr>
          </a:p>
          <a:p>
            <a:pPr marL="342900" lvl="1" indent="-342900" algn="l" rtl="0">
              <a:buClr>
                <a:schemeClr val="hlink"/>
              </a:buClr>
              <a:buSzPct val="90000"/>
              <a:buBlip>
                <a:blip r:embed="rId2"/>
              </a:buBlip>
              <a:defRPr/>
            </a:pPr>
            <a:r>
              <a:rPr lang="en-US" sz="11200" dirty="0">
                <a:latin typeface="Times New Roman" panose="02020603050405020304" pitchFamily="18" charset="0"/>
                <a:cs typeface="Times New Roman" panose="02020603050405020304" pitchFamily="18" charset="0"/>
              </a:rPr>
              <a:t>Red cells should be </a:t>
            </a:r>
            <a:r>
              <a:rPr lang="en-US" sz="11200" dirty="0" smtClean="0">
                <a:latin typeface="Times New Roman" panose="02020603050405020304" pitchFamily="18" charset="0"/>
                <a:cs typeface="Times New Roman" panose="02020603050405020304" pitchFamily="18" charset="0"/>
              </a:rPr>
              <a:t>lysed</a:t>
            </a:r>
          </a:p>
          <a:p>
            <a:pPr marL="0" lvl="1" indent="0" algn="l" rtl="0">
              <a:buClr>
                <a:schemeClr val="hlink"/>
              </a:buClr>
              <a:buSzPct val="90000"/>
              <a:buNone/>
              <a:defRPr/>
            </a:pPr>
            <a:endParaRPr lang="en-US" sz="11200" dirty="0">
              <a:latin typeface="Times New Roman" panose="02020603050405020304" pitchFamily="18" charset="0"/>
              <a:cs typeface="Times New Roman" panose="02020603050405020304" pitchFamily="18" charset="0"/>
            </a:endParaRPr>
          </a:p>
          <a:p>
            <a:pPr marL="342900" lvl="1" indent="-342900" algn="l" rtl="0">
              <a:buClr>
                <a:schemeClr val="hlink"/>
              </a:buClr>
              <a:buSzPct val="90000"/>
              <a:buBlip>
                <a:blip r:embed="rId2"/>
              </a:buBlip>
              <a:defRPr/>
            </a:pPr>
            <a:r>
              <a:rPr lang="en-US" sz="11200" dirty="0">
                <a:latin typeface="Times New Roman" panose="02020603050405020304" pitchFamily="18" charset="0"/>
                <a:cs typeface="Times New Roman" panose="02020603050405020304" pitchFamily="18" charset="0"/>
              </a:rPr>
              <a:t>Well prepared single cell suspensions yield good data</a:t>
            </a:r>
          </a:p>
          <a:p>
            <a:pPr marL="0" lvl="1" indent="0" algn="l" rtl="0">
              <a:buClr>
                <a:schemeClr val="hlink"/>
              </a:buClr>
              <a:buSzPct val="90000"/>
              <a:buNone/>
              <a:defRPr/>
            </a:pPr>
            <a:endParaRPr lang="en-US" dirty="0">
              <a:latin typeface="Times New Roman" panose="02020603050405020304" pitchFamily="18" charset="0"/>
              <a:cs typeface="Times New Roman" panose="02020603050405020304" pitchFamily="18" charset="0"/>
            </a:endParaRPr>
          </a:p>
          <a:p>
            <a:pPr marL="342900" lvl="1" indent="-342900">
              <a:buClr>
                <a:schemeClr val="hlink"/>
              </a:buClr>
              <a:buSzPct val="90000"/>
              <a:buBlip>
                <a:blip r:embed="rId2"/>
              </a:buBlip>
              <a:defRPr/>
            </a:pPr>
            <a:endParaRPr lang="en-US" dirty="0"/>
          </a:p>
          <a:p>
            <a:pPr marL="0" lvl="1" indent="0">
              <a:buClr>
                <a:schemeClr val="hlink"/>
              </a:buClr>
              <a:buSzPct val="90000"/>
              <a:buNone/>
              <a:defRPr/>
            </a:pPr>
            <a:r>
              <a:rPr lang="en-US" dirty="0"/>
              <a:t>	</a:t>
            </a:r>
            <a:endParaRPr lang="en-US" sz="2000" dirty="0"/>
          </a:p>
          <a:p>
            <a:pPr marL="0" lvl="1" indent="0">
              <a:buClr>
                <a:schemeClr val="hlink"/>
              </a:buClr>
              <a:buSzPct val="90000"/>
              <a:buNone/>
              <a:defRPr/>
            </a:pPr>
            <a:r>
              <a:rPr lang="en-US" sz="2000" dirty="0"/>
              <a:t>	</a:t>
            </a:r>
            <a:endParaRPr lang="en-US" dirty="0"/>
          </a:p>
        </p:txBody>
      </p:sp>
    </p:spTree>
    <p:extLst>
      <p:ext uri="{BB962C8B-B14F-4D97-AF65-F5344CB8AC3E}">
        <p14:creationId xmlns:p14="http://schemas.microsoft.com/office/powerpoint/2010/main" val="1347193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defRPr/>
            </a:pPr>
            <a:r>
              <a:rPr lang="en-US" dirty="0" smtClean="0">
                <a:solidFill>
                  <a:srgbClr val="FF0066"/>
                </a:solidFill>
                <a:latin typeface="Times New Roman" panose="02020603050405020304" pitchFamily="18" charset="0"/>
              </a:rPr>
              <a:t>Sort Process</a:t>
            </a:r>
            <a:endParaRPr lang="en-US" dirty="0">
              <a:solidFill>
                <a:srgbClr val="FF0066"/>
              </a:solidFill>
              <a:latin typeface="Times New Roman" panose="02020603050405020304" pitchFamily="18" charset="0"/>
            </a:endParaRPr>
          </a:p>
        </p:txBody>
      </p:sp>
      <p:sp>
        <p:nvSpPr>
          <p:cNvPr id="3" name="Content Placeholder 2"/>
          <p:cNvSpPr>
            <a:spLocks noGrp="1"/>
          </p:cNvSpPr>
          <p:nvPr>
            <p:ph idx="1"/>
          </p:nvPr>
        </p:nvSpPr>
        <p:spPr>
          <a:xfrm>
            <a:off x="838200" y="1387742"/>
            <a:ext cx="10515600" cy="5244877"/>
          </a:xfrm>
        </p:spPr>
        <p:txBody>
          <a:bodyPr/>
          <a:lstStyle/>
          <a:p>
            <a:pPr lvl="1" algn="l" rtl="0">
              <a:defRPr/>
            </a:pPr>
            <a:r>
              <a:rPr lang="en-US" sz="2800" dirty="0">
                <a:latin typeface="Times New Roman" panose="02020603050405020304" pitchFamily="18" charset="0"/>
              </a:rPr>
              <a:t>Cell to be sorted enters the stream and is identified based on scatter and or fluorescence criteria.</a:t>
            </a:r>
          </a:p>
          <a:p>
            <a:pPr lvl="1" algn="l" rtl="0">
              <a:defRPr/>
            </a:pPr>
            <a:r>
              <a:rPr lang="en-US" sz="2800" dirty="0">
                <a:latin typeface="Times New Roman" panose="02020603050405020304" pitchFamily="18" charset="0"/>
              </a:rPr>
              <a:t>Cell triggers the lasers</a:t>
            </a:r>
          </a:p>
          <a:p>
            <a:pPr lvl="1" algn="l" rtl="0">
              <a:defRPr/>
            </a:pPr>
            <a:r>
              <a:rPr lang="en-US" sz="2800" dirty="0">
                <a:latin typeface="Times New Roman" panose="02020603050405020304" pitchFamily="18" charset="0"/>
              </a:rPr>
              <a:t>Cell moves down the stream</a:t>
            </a:r>
          </a:p>
          <a:p>
            <a:pPr lvl="1" algn="l" rtl="0">
              <a:defRPr/>
            </a:pPr>
            <a:r>
              <a:rPr lang="en-US" sz="2800" dirty="0">
                <a:latin typeface="Times New Roman" panose="02020603050405020304" pitchFamily="18" charset="0"/>
              </a:rPr>
              <a:t>Cell enters the last drop before breakoff</a:t>
            </a:r>
          </a:p>
          <a:p>
            <a:pPr lvl="1" algn="l" rtl="0">
              <a:defRPr/>
            </a:pPr>
            <a:r>
              <a:rPr lang="en-US" sz="2800" dirty="0">
                <a:latin typeface="Times New Roman" panose="02020603050405020304" pitchFamily="18" charset="0"/>
              </a:rPr>
              <a:t>Stream is charged</a:t>
            </a:r>
          </a:p>
          <a:p>
            <a:pPr lvl="1" algn="l" rtl="0">
              <a:defRPr/>
            </a:pPr>
            <a:r>
              <a:rPr lang="en-US" sz="2800" dirty="0">
                <a:latin typeface="Times New Roman" panose="02020603050405020304" pitchFamily="18" charset="0"/>
              </a:rPr>
              <a:t>Drop containing the cell of interest separates from the stream and carries a charge</a:t>
            </a:r>
          </a:p>
          <a:p>
            <a:pPr lvl="1" algn="l" rtl="0">
              <a:defRPr/>
            </a:pPr>
            <a:r>
              <a:rPr lang="en-US" sz="2800" dirty="0">
                <a:latin typeface="Times New Roman" panose="02020603050405020304" pitchFamily="18" charset="0"/>
              </a:rPr>
              <a:t>Stream is grounded</a:t>
            </a:r>
          </a:p>
          <a:p>
            <a:pPr lvl="1" algn="l" rtl="0">
              <a:defRPr/>
            </a:pPr>
            <a:r>
              <a:rPr lang="en-US" sz="2800" dirty="0">
                <a:latin typeface="Times New Roman" panose="02020603050405020304" pitchFamily="18" charset="0"/>
              </a:rPr>
              <a:t>Charged drop enters electric field and is deflected</a:t>
            </a:r>
          </a:p>
          <a:p>
            <a:pPr lvl="1" algn="l" rtl="0">
              <a:defRPr/>
            </a:pPr>
            <a:r>
              <a:rPr lang="en-US" sz="2800" dirty="0">
                <a:latin typeface="Times New Roman" panose="02020603050405020304" pitchFamily="18" charset="0"/>
              </a:rPr>
              <a:t>Cell is collected in a vessel containing a buffer</a:t>
            </a:r>
          </a:p>
          <a:p>
            <a:pPr lvl="1">
              <a:defRPr/>
            </a:pPr>
            <a:endParaRPr lang="en-US" dirty="0">
              <a:latin typeface="Times New Roman" panose="02020603050405020304" pitchFamily="18" charset="0"/>
            </a:endParaRPr>
          </a:p>
          <a:p>
            <a:pPr lvl="1">
              <a:defRPr/>
            </a:pPr>
            <a:endParaRPr lang="en-US" dirty="0"/>
          </a:p>
          <a:p>
            <a:pPr marL="457200" lvl="1" indent="0">
              <a:buNone/>
              <a:defRPr/>
            </a:pPr>
            <a:endParaRPr lang="en-US" dirty="0" smtClean="0"/>
          </a:p>
          <a:p>
            <a:pPr marL="457200" lvl="1" indent="0">
              <a:buNone/>
              <a:defRPr/>
            </a:pPr>
            <a:endParaRPr lang="en-US" dirty="0"/>
          </a:p>
        </p:txBody>
      </p:sp>
    </p:spTree>
    <p:extLst>
      <p:ext uri="{BB962C8B-B14F-4D97-AF65-F5344CB8AC3E}">
        <p14:creationId xmlns:p14="http://schemas.microsoft.com/office/powerpoint/2010/main" val="2263978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en-US" dirty="0" smtClean="0">
                <a:solidFill>
                  <a:srgbClr val="FF0066"/>
                </a:solidFill>
                <a:latin typeface="Times New Roman" panose="02020603050405020304" pitchFamily="18" charset="0"/>
              </a:rPr>
              <a:t>Data Analysis</a:t>
            </a:r>
          </a:p>
        </p:txBody>
      </p:sp>
      <p:sp>
        <p:nvSpPr>
          <p:cNvPr id="21507" name="Rectangle 3"/>
          <p:cNvSpPr>
            <a:spLocks noGrp="1" noChangeArrowheads="1"/>
          </p:cNvSpPr>
          <p:nvPr>
            <p:ph type="body" idx="1"/>
          </p:nvPr>
        </p:nvSpPr>
        <p:spPr/>
        <p:txBody>
          <a:bodyPr/>
          <a:lstStyle/>
          <a:p>
            <a:pPr algn="l" rtl="0" eaLnBrk="1" hangingPunct="1">
              <a:lnSpc>
                <a:spcPct val="90000"/>
              </a:lnSpc>
              <a:defRPr/>
            </a:pPr>
            <a:r>
              <a:rPr lang="en-US" sz="2400" dirty="0">
                <a:latin typeface="Times New Roman" panose="02020603050405020304" pitchFamily="18" charset="0"/>
              </a:rPr>
              <a:t>Flow cytometry data is collected in a </a:t>
            </a:r>
            <a:r>
              <a:rPr lang="en-US" sz="2400" dirty="0" smtClean="0">
                <a:latin typeface="Times New Roman" panose="02020603050405020304" pitchFamily="18" charset="0"/>
              </a:rPr>
              <a:t>list mode </a:t>
            </a:r>
            <a:r>
              <a:rPr lang="en-US" sz="2400" dirty="0">
                <a:latin typeface="Times New Roman" panose="02020603050405020304" pitchFamily="18" charset="0"/>
              </a:rPr>
              <a:t>data file. </a:t>
            </a:r>
          </a:p>
          <a:p>
            <a:pPr algn="l" rtl="0" eaLnBrk="1" hangingPunct="1">
              <a:lnSpc>
                <a:spcPct val="90000"/>
              </a:lnSpc>
              <a:defRPr/>
            </a:pPr>
            <a:endParaRPr lang="en-US" sz="2400" dirty="0">
              <a:latin typeface="Times New Roman" panose="02020603050405020304" pitchFamily="18" charset="0"/>
            </a:endParaRPr>
          </a:p>
          <a:p>
            <a:pPr algn="l" rtl="0" eaLnBrk="1" hangingPunct="1">
              <a:lnSpc>
                <a:spcPct val="90000"/>
              </a:lnSpc>
              <a:defRPr/>
            </a:pPr>
            <a:r>
              <a:rPr lang="en-US" sz="2400" dirty="0">
                <a:latin typeface="Times New Roman" panose="02020603050405020304" pitchFamily="18" charset="0"/>
              </a:rPr>
              <a:t>This means that values for every parameter selected is recorded for every cell that is interrogated by the laser beam.</a:t>
            </a:r>
          </a:p>
          <a:p>
            <a:pPr algn="l" rtl="0" eaLnBrk="1" hangingPunct="1">
              <a:lnSpc>
                <a:spcPct val="90000"/>
              </a:lnSpc>
              <a:defRPr/>
            </a:pPr>
            <a:endParaRPr lang="en-US" sz="2400" dirty="0">
              <a:latin typeface="Times New Roman" panose="02020603050405020304" pitchFamily="18" charset="0"/>
            </a:endParaRPr>
          </a:p>
          <a:p>
            <a:pPr algn="l" rtl="0" eaLnBrk="1" hangingPunct="1">
              <a:lnSpc>
                <a:spcPct val="90000"/>
              </a:lnSpc>
              <a:defRPr/>
            </a:pPr>
            <a:r>
              <a:rPr lang="en-US" sz="2400" dirty="0">
                <a:latin typeface="Times New Roman" panose="02020603050405020304" pitchFamily="18" charset="0"/>
              </a:rPr>
              <a:t>Flow cytometry data files can be very large containing information for millions of cells. </a:t>
            </a:r>
          </a:p>
          <a:p>
            <a:pPr algn="l" rtl="0" eaLnBrk="1" hangingPunct="1">
              <a:lnSpc>
                <a:spcPct val="90000"/>
              </a:lnSpc>
              <a:defRPr/>
            </a:pPr>
            <a:endParaRPr lang="en-US" sz="2400" dirty="0">
              <a:latin typeface="Times New Roman" panose="02020603050405020304" pitchFamily="18" charset="0"/>
            </a:endParaRPr>
          </a:p>
          <a:p>
            <a:pPr algn="l" rtl="0" eaLnBrk="1" hangingPunct="1">
              <a:lnSpc>
                <a:spcPct val="90000"/>
              </a:lnSpc>
              <a:defRPr/>
            </a:pPr>
            <a:r>
              <a:rPr lang="en-US" sz="2400" dirty="0">
                <a:latin typeface="Times New Roman" panose="02020603050405020304" pitchFamily="18" charset="0"/>
              </a:rPr>
              <a:t>A powerful computer is necessary to analyze this data.</a:t>
            </a:r>
          </a:p>
          <a:p>
            <a:pPr marL="0" indent="0" algn="l" rtl="0">
              <a:buNone/>
              <a:defRPr/>
            </a:pPr>
            <a:endParaRPr lang="en-US" sz="2400" dirty="0"/>
          </a:p>
        </p:txBody>
      </p:sp>
    </p:spTree>
    <p:extLst>
      <p:ext uri="{BB962C8B-B14F-4D97-AF65-F5344CB8AC3E}">
        <p14:creationId xmlns:p14="http://schemas.microsoft.com/office/powerpoint/2010/main" val="24029321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513" y="179705"/>
            <a:ext cx="10515600" cy="6603480"/>
          </a:xfrm>
        </p:spPr>
        <p:txBody>
          <a:bodyPr/>
          <a:lstStyle/>
          <a:p>
            <a:pPr algn="ctr" rtl="0"/>
            <a:r>
              <a:rPr lang="en-US" sz="4400" dirty="0">
                <a:latin typeface="Times New Roman" panose="02020603050405020304" pitchFamily="18" charset="0"/>
                <a:cs typeface="Times New Roman" panose="02020603050405020304" pitchFamily="18" charset="0"/>
              </a:rPr>
              <a:t>Gating</a:t>
            </a:r>
          </a:p>
          <a:p>
            <a:pPr algn="l" rtl="0"/>
            <a:r>
              <a:rPr lang="en-US" dirty="0">
                <a:latin typeface="Times New Roman" panose="02020603050405020304" pitchFamily="18" charset="0"/>
                <a:cs typeface="Times New Roman" panose="02020603050405020304" pitchFamily="18" charset="0"/>
              </a:rPr>
              <a:t>• To optimize the analysis of </a:t>
            </a:r>
            <a:r>
              <a:rPr lang="en-US" dirty="0" err="1" smtClean="0">
                <a:latin typeface="Times New Roman" panose="02020603050405020304" pitchFamily="18" charset="0"/>
                <a:cs typeface="Times New Roman" panose="02020603050405020304" pitchFamily="18" charset="0"/>
              </a:rPr>
              <a:t>multiparameter</a:t>
            </a:r>
            <a:r>
              <a:rPr lang="en-US" dirty="0" smtClean="0">
                <a:latin typeface="Times New Roman" panose="02020603050405020304" pitchFamily="18" charset="0"/>
                <a:cs typeface="Times New Roman" panose="02020603050405020304" pitchFamily="18" charset="0"/>
              </a:rPr>
              <a:t> experiments</a:t>
            </a:r>
            <a:r>
              <a:rPr lang="en-US" dirty="0">
                <a:latin typeface="Times New Roman" panose="02020603050405020304" pitchFamily="18" charset="0"/>
                <a:cs typeface="Times New Roman" panose="02020603050405020304" pitchFamily="18" charset="0"/>
              </a:rPr>
              <a:t>, gating is performed to isolate </a:t>
            </a:r>
            <a:r>
              <a:rPr lang="en-US" dirty="0" smtClean="0">
                <a:latin typeface="Times New Roman" panose="02020603050405020304" pitchFamily="18" charset="0"/>
                <a:cs typeface="Times New Roman" panose="02020603050405020304" pitchFamily="18" charset="0"/>
              </a:rPr>
              <a:t>cell subpopulations </a:t>
            </a:r>
            <a:r>
              <a:rPr lang="en-US" dirty="0">
                <a:latin typeface="Times New Roman" panose="02020603050405020304" pitchFamily="18" charset="0"/>
                <a:cs typeface="Times New Roman" panose="02020603050405020304" pitchFamily="18" charset="0"/>
              </a:rPr>
              <a:t>of interest.</a:t>
            </a:r>
          </a:p>
          <a:p>
            <a:pPr algn="l" rtl="0"/>
            <a:r>
              <a:rPr lang="en-US" dirty="0">
                <a:latin typeface="Times New Roman" panose="02020603050405020304" pitchFamily="18" charset="0"/>
                <a:cs typeface="Times New Roman" panose="02020603050405020304" pitchFamily="18" charset="0"/>
              </a:rPr>
              <a:t>• This step often </a:t>
            </a:r>
            <a:r>
              <a:rPr lang="en-US" dirty="0" smtClean="0">
                <a:latin typeface="Times New Roman" panose="02020603050405020304" pitchFamily="18" charset="0"/>
                <a:cs typeface="Times New Roman" panose="02020603050405020304" pitchFamily="18" charset="0"/>
              </a:rPr>
              <a:t>eliminates the </a:t>
            </a:r>
            <a:r>
              <a:rPr lang="en-US" dirty="0">
                <a:latin typeface="Times New Roman" panose="02020603050405020304" pitchFamily="18" charset="0"/>
                <a:cs typeface="Times New Roman" panose="02020603050405020304" pitchFamily="18" charset="0"/>
              </a:rPr>
              <a:t>need to physically sort </a:t>
            </a:r>
            <a:r>
              <a:rPr lang="en-US" dirty="0" smtClean="0">
                <a:latin typeface="Times New Roman" panose="02020603050405020304" pitchFamily="18" charset="0"/>
                <a:cs typeface="Times New Roman" panose="02020603050405020304" pitchFamily="18" charset="0"/>
              </a:rPr>
              <a:t>cells for </a:t>
            </a:r>
            <a:r>
              <a:rPr lang="en-US" dirty="0">
                <a:latin typeface="Times New Roman" panose="02020603050405020304" pitchFamily="18" charset="0"/>
                <a:cs typeface="Times New Roman" panose="02020603050405020304" pitchFamily="18" charset="0"/>
              </a:rPr>
              <a:t>further analysis</a:t>
            </a:r>
            <a:r>
              <a:rPr lang="en-US" dirty="0" smtClean="0">
                <a:latin typeface="Times New Roman" panose="02020603050405020304" pitchFamily="18" charset="0"/>
                <a:cs typeface="Times New Roman" panose="02020603050405020304" pitchFamily="18" charset="0"/>
              </a:rPr>
              <a:t>.</a:t>
            </a:r>
          </a:p>
          <a:p>
            <a:pPr algn="l" rtl="0"/>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30867" y="2430948"/>
            <a:ext cx="2193000" cy="666067"/>
          </a:xfrm>
          <a:prstGeom prst="rect">
            <a:avLst/>
          </a:prstGeom>
        </p:spPr>
      </p:pic>
      <p:pic>
        <p:nvPicPr>
          <p:cNvPr id="5" name="Picture 4"/>
          <p:cNvPicPr>
            <a:picLocks noChangeAspect="1"/>
          </p:cNvPicPr>
          <p:nvPr/>
        </p:nvPicPr>
        <p:blipFill>
          <a:blip r:embed="rId3"/>
          <a:stretch>
            <a:fillRect/>
          </a:stretch>
        </p:blipFill>
        <p:spPr>
          <a:xfrm>
            <a:off x="2430867" y="3097015"/>
            <a:ext cx="2193000" cy="821267"/>
          </a:xfrm>
          <a:prstGeom prst="rect">
            <a:avLst/>
          </a:prstGeom>
        </p:spPr>
      </p:pic>
      <p:pic>
        <p:nvPicPr>
          <p:cNvPr id="6" name="Picture 5"/>
          <p:cNvPicPr>
            <a:picLocks noChangeAspect="1"/>
          </p:cNvPicPr>
          <p:nvPr/>
        </p:nvPicPr>
        <p:blipFill>
          <a:blip r:embed="rId4"/>
          <a:stretch>
            <a:fillRect/>
          </a:stretch>
        </p:blipFill>
        <p:spPr>
          <a:xfrm>
            <a:off x="2795045" y="4095809"/>
            <a:ext cx="6269401" cy="594933"/>
          </a:xfrm>
          <a:prstGeom prst="rect">
            <a:avLst/>
          </a:prstGeom>
        </p:spPr>
      </p:pic>
      <p:pic>
        <p:nvPicPr>
          <p:cNvPr id="7" name="Picture 6"/>
          <p:cNvPicPr>
            <a:picLocks noChangeAspect="1"/>
          </p:cNvPicPr>
          <p:nvPr/>
        </p:nvPicPr>
        <p:blipFill>
          <a:blip r:embed="rId5"/>
          <a:stretch>
            <a:fillRect/>
          </a:stretch>
        </p:blipFill>
        <p:spPr>
          <a:xfrm>
            <a:off x="2795045" y="4690742"/>
            <a:ext cx="6269401" cy="750133"/>
          </a:xfrm>
          <a:prstGeom prst="rect">
            <a:avLst/>
          </a:prstGeom>
        </p:spPr>
      </p:pic>
      <p:pic>
        <p:nvPicPr>
          <p:cNvPr id="8" name="Picture 7"/>
          <p:cNvPicPr>
            <a:picLocks noChangeAspect="1"/>
          </p:cNvPicPr>
          <p:nvPr/>
        </p:nvPicPr>
        <p:blipFill>
          <a:blip r:embed="rId6"/>
          <a:stretch>
            <a:fillRect/>
          </a:stretch>
        </p:blipFill>
        <p:spPr>
          <a:xfrm>
            <a:off x="2795044" y="5440875"/>
            <a:ext cx="6269401" cy="562600"/>
          </a:xfrm>
          <a:prstGeom prst="rect">
            <a:avLst/>
          </a:prstGeom>
        </p:spPr>
      </p:pic>
    </p:spTree>
    <p:extLst>
      <p:ext uri="{BB962C8B-B14F-4D97-AF65-F5344CB8AC3E}">
        <p14:creationId xmlns:p14="http://schemas.microsoft.com/office/powerpoint/2010/main" val="27305869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304801"/>
            <a:ext cx="91440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dirty="0" smtClean="0">
                <a:solidFill>
                  <a:srgbClr val="FF0066"/>
                </a:solidFill>
                <a:effectLst/>
                <a:latin typeface="Times New Roman" panose="02020603050405020304" pitchFamily="18" charset="0"/>
              </a:rPr>
              <a:t>10 Color Panel Development Peripheral Blood Example</a:t>
            </a:r>
          </a:p>
        </p:txBody>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endParaRPr lang="en-US" altLang="en-US" dirty="0"/>
          </a:p>
          <a:p>
            <a:pPr algn="l" rtl="0">
              <a:lnSpc>
                <a:spcPct val="80000"/>
              </a:lnSpc>
            </a:pPr>
            <a:r>
              <a:rPr lang="en-US" altLang="en-US" dirty="0">
                <a:latin typeface="Times New Roman" panose="02020603050405020304" pitchFamily="18" charset="0"/>
              </a:rPr>
              <a:t>neutrophils</a:t>
            </a:r>
          </a:p>
          <a:p>
            <a:pPr algn="l" rtl="0">
              <a:lnSpc>
                <a:spcPct val="80000"/>
              </a:lnSpc>
            </a:pPr>
            <a:r>
              <a:rPr lang="en-US" altLang="en-US" dirty="0">
                <a:latin typeface="Times New Roman" panose="02020603050405020304" pitchFamily="18" charset="0"/>
              </a:rPr>
              <a:t>monocytes/macrophages</a:t>
            </a:r>
          </a:p>
          <a:p>
            <a:pPr algn="l" rtl="0">
              <a:lnSpc>
                <a:spcPct val="80000"/>
              </a:lnSpc>
            </a:pPr>
            <a:r>
              <a:rPr lang="en-US" altLang="en-US" dirty="0">
                <a:latin typeface="Times New Roman" panose="02020603050405020304" pitchFamily="18" charset="0"/>
              </a:rPr>
              <a:t>DCs</a:t>
            </a:r>
          </a:p>
          <a:p>
            <a:pPr algn="l" rtl="0">
              <a:lnSpc>
                <a:spcPct val="80000"/>
              </a:lnSpc>
            </a:pPr>
            <a:r>
              <a:rPr lang="en-US" altLang="en-US" dirty="0">
                <a:latin typeface="Times New Roman" panose="02020603050405020304" pitchFamily="18" charset="0"/>
              </a:rPr>
              <a:t>B cells</a:t>
            </a:r>
          </a:p>
          <a:p>
            <a:pPr algn="l" rtl="0">
              <a:lnSpc>
                <a:spcPct val="80000"/>
              </a:lnSpc>
            </a:pPr>
            <a:r>
              <a:rPr lang="en-US" altLang="en-US" dirty="0">
                <a:latin typeface="Times New Roman" panose="02020603050405020304" pitchFamily="18" charset="0"/>
              </a:rPr>
              <a:t>CD4s</a:t>
            </a:r>
          </a:p>
          <a:p>
            <a:pPr algn="l" rtl="0">
              <a:lnSpc>
                <a:spcPct val="80000"/>
              </a:lnSpc>
            </a:pPr>
            <a:r>
              <a:rPr lang="en-US" altLang="en-US" dirty="0">
                <a:latin typeface="Times New Roman" panose="02020603050405020304" pitchFamily="18" charset="0"/>
              </a:rPr>
              <a:t>CD8s</a:t>
            </a:r>
          </a:p>
          <a:p>
            <a:pPr algn="l" rtl="0">
              <a:lnSpc>
                <a:spcPct val="80000"/>
              </a:lnSpc>
            </a:pPr>
            <a:r>
              <a:rPr lang="en-US" altLang="en-US" dirty="0" err="1">
                <a:latin typeface="Times New Roman" panose="02020603050405020304" pitchFamily="18" charset="0"/>
              </a:rPr>
              <a:t>Basos</a:t>
            </a:r>
            <a:endParaRPr lang="en-US" altLang="en-US" dirty="0">
              <a:latin typeface="Times New Roman" panose="02020603050405020304" pitchFamily="18" charset="0"/>
            </a:endParaRPr>
          </a:p>
          <a:p>
            <a:pPr algn="l" rtl="0">
              <a:lnSpc>
                <a:spcPct val="80000"/>
              </a:lnSpc>
            </a:pPr>
            <a:r>
              <a:rPr lang="en-US" altLang="en-US" dirty="0">
                <a:latin typeface="Times New Roman" panose="02020603050405020304" pitchFamily="18" charset="0"/>
              </a:rPr>
              <a:t>Eos</a:t>
            </a:r>
          </a:p>
          <a:p>
            <a:pPr algn="l" rtl="0">
              <a:lnSpc>
                <a:spcPct val="80000"/>
              </a:lnSpc>
            </a:pPr>
            <a:r>
              <a:rPr lang="en-US" altLang="en-US" dirty="0">
                <a:latin typeface="Times New Roman" panose="02020603050405020304" pitchFamily="18" charset="0"/>
              </a:rPr>
              <a:t>mast cells</a:t>
            </a:r>
          </a:p>
        </p:txBody>
      </p:sp>
    </p:spTree>
    <p:extLst>
      <p:ext uri="{BB962C8B-B14F-4D97-AF65-F5344CB8AC3E}">
        <p14:creationId xmlns:p14="http://schemas.microsoft.com/office/powerpoint/2010/main" val="3528560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0" y="38100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b="1" dirty="0">
                <a:solidFill>
                  <a:srgbClr val="FF0066"/>
                </a:solidFill>
                <a:effectLst>
                  <a:outerShdw blurRad="38100" dist="38100" dir="2700000" algn="tl">
                    <a:srgbClr val="000000">
                      <a:alpha val="43137"/>
                    </a:srgbClr>
                  </a:outerShdw>
                </a:effectLst>
              </a:rPr>
              <a:t>10 Color Panel Development - Peripheral Blood Example</a:t>
            </a:r>
          </a:p>
        </p:txBody>
      </p:sp>
      <p:sp>
        <p:nvSpPr>
          <p:cNvPr id="54275" name="Rectangle 3"/>
          <p:cNvSpPr>
            <a:spLocks noChangeArrowheads="1"/>
          </p:cNvSpPr>
          <p:nvPr/>
        </p:nvSpPr>
        <p:spPr bwMode="auto">
          <a:xfrm>
            <a:off x="2438400" y="11430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76" name="Text Box 4"/>
          <p:cNvSpPr txBox="1">
            <a:spLocks noChangeArrowheads="1"/>
          </p:cNvSpPr>
          <p:nvPr/>
        </p:nvSpPr>
        <p:spPr bwMode="auto">
          <a:xfrm>
            <a:off x="4953000" y="251460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CD45</a:t>
            </a:r>
          </a:p>
        </p:txBody>
      </p:sp>
      <p:sp>
        <p:nvSpPr>
          <p:cNvPr id="54277" name="Rectangle 5"/>
          <p:cNvSpPr>
            <a:spLocks noChangeArrowheads="1"/>
          </p:cNvSpPr>
          <p:nvPr/>
        </p:nvSpPr>
        <p:spPr bwMode="auto">
          <a:xfrm>
            <a:off x="4572000" y="11430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a:latin typeface="Times New Roman" panose="02020603050405020304" pitchFamily="18" charset="0"/>
            </a:endParaRPr>
          </a:p>
        </p:txBody>
      </p:sp>
      <p:sp>
        <p:nvSpPr>
          <p:cNvPr id="54278" name="Text Box 6"/>
          <p:cNvSpPr txBox="1">
            <a:spLocks noChangeArrowheads="1"/>
          </p:cNvSpPr>
          <p:nvPr/>
        </p:nvSpPr>
        <p:spPr bwMode="auto">
          <a:xfrm>
            <a:off x="2057400" y="16764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SSC</a:t>
            </a:r>
          </a:p>
        </p:txBody>
      </p:sp>
      <p:sp>
        <p:nvSpPr>
          <p:cNvPr id="54279" name="Rectangle 7"/>
          <p:cNvSpPr>
            <a:spLocks noChangeArrowheads="1"/>
          </p:cNvSpPr>
          <p:nvPr/>
        </p:nvSpPr>
        <p:spPr bwMode="auto">
          <a:xfrm>
            <a:off x="6553200" y="11430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0" name="Rectangle 8"/>
          <p:cNvSpPr>
            <a:spLocks noChangeArrowheads="1"/>
          </p:cNvSpPr>
          <p:nvPr/>
        </p:nvSpPr>
        <p:spPr bwMode="auto">
          <a:xfrm>
            <a:off x="6553200" y="29718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1" name="Rectangle 9"/>
          <p:cNvSpPr>
            <a:spLocks noChangeArrowheads="1"/>
          </p:cNvSpPr>
          <p:nvPr/>
        </p:nvSpPr>
        <p:spPr bwMode="auto">
          <a:xfrm>
            <a:off x="4572000" y="29718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2" name="Rectangle 10"/>
          <p:cNvSpPr>
            <a:spLocks noChangeArrowheads="1"/>
          </p:cNvSpPr>
          <p:nvPr/>
        </p:nvSpPr>
        <p:spPr bwMode="auto">
          <a:xfrm>
            <a:off x="2438400" y="29718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3" name="Rectangle 11"/>
          <p:cNvSpPr>
            <a:spLocks noChangeArrowheads="1"/>
          </p:cNvSpPr>
          <p:nvPr/>
        </p:nvSpPr>
        <p:spPr bwMode="auto">
          <a:xfrm>
            <a:off x="6553200" y="48006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4" name="Oval 12"/>
          <p:cNvSpPr>
            <a:spLocks noChangeArrowheads="1"/>
          </p:cNvSpPr>
          <p:nvPr/>
        </p:nvSpPr>
        <p:spPr bwMode="auto">
          <a:xfrm>
            <a:off x="2819400" y="2209800"/>
            <a:ext cx="4572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5" name="Oval 13"/>
          <p:cNvSpPr>
            <a:spLocks noChangeArrowheads="1"/>
          </p:cNvSpPr>
          <p:nvPr/>
        </p:nvSpPr>
        <p:spPr bwMode="auto">
          <a:xfrm>
            <a:off x="3200400" y="1981200"/>
            <a:ext cx="304800"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6" name="Oval 14"/>
          <p:cNvSpPr>
            <a:spLocks noChangeArrowheads="1"/>
          </p:cNvSpPr>
          <p:nvPr/>
        </p:nvSpPr>
        <p:spPr bwMode="auto">
          <a:xfrm rot="1354449">
            <a:off x="2892425" y="1309688"/>
            <a:ext cx="5334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87" name="Rectangle 15"/>
          <p:cNvSpPr>
            <a:spLocks noChangeArrowheads="1"/>
          </p:cNvSpPr>
          <p:nvPr/>
        </p:nvSpPr>
        <p:spPr bwMode="auto">
          <a:xfrm>
            <a:off x="2590800" y="1219200"/>
            <a:ext cx="1066800" cy="121920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54288" name="Text Box 16"/>
          <p:cNvSpPr txBox="1">
            <a:spLocks noChangeArrowheads="1"/>
          </p:cNvSpPr>
          <p:nvPr/>
        </p:nvSpPr>
        <p:spPr bwMode="auto">
          <a:xfrm>
            <a:off x="2743200" y="2209801"/>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 Lymphs</a:t>
            </a:r>
          </a:p>
        </p:txBody>
      </p:sp>
      <p:sp>
        <p:nvSpPr>
          <p:cNvPr id="54289" name="Text Box 17"/>
          <p:cNvSpPr txBox="1">
            <a:spLocks noChangeArrowheads="1"/>
          </p:cNvSpPr>
          <p:nvPr/>
        </p:nvSpPr>
        <p:spPr bwMode="auto">
          <a:xfrm>
            <a:off x="3124200" y="1981201"/>
            <a:ext cx="609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Monos</a:t>
            </a:r>
          </a:p>
        </p:txBody>
      </p:sp>
      <p:sp>
        <p:nvSpPr>
          <p:cNvPr id="54290" name="Text Box 18"/>
          <p:cNvSpPr txBox="1">
            <a:spLocks noChangeArrowheads="1"/>
          </p:cNvSpPr>
          <p:nvPr/>
        </p:nvSpPr>
        <p:spPr bwMode="auto">
          <a:xfrm>
            <a:off x="2895600" y="1524001"/>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PMN’s</a:t>
            </a:r>
          </a:p>
        </p:txBody>
      </p:sp>
      <p:sp>
        <p:nvSpPr>
          <p:cNvPr id="54291" name="Text Box 19"/>
          <p:cNvSpPr txBox="1">
            <a:spLocks noChangeArrowheads="1"/>
          </p:cNvSpPr>
          <p:nvPr/>
        </p:nvSpPr>
        <p:spPr bwMode="auto">
          <a:xfrm>
            <a:off x="2819400" y="25146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FSC</a:t>
            </a:r>
          </a:p>
        </p:txBody>
      </p:sp>
      <p:sp>
        <p:nvSpPr>
          <p:cNvPr id="54292" name="Rectangle 20"/>
          <p:cNvSpPr>
            <a:spLocks noChangeArrowheads="1"/>
          </p:cNvSpPr>
          <p:nvPr/>
        </p:nvSpPr>
        <p:spPr bwMode="auto">
          <a:xfrm>
            <a:off x="4071938" y="1676401"/>
            <a:ext cx="5762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CD 11c</a:t>
            </a:r>
          </a:p>
        </p:txBody>
      </p:sp>
      <p:sp>
        <p:nvSpPr>
          <p:cNvPr id="54293" name="Line 21"/>
          <p:cNvSpPr>
            <a:spLocks noChangeShapeType="1"/>
          </p:cNvSpPr>
          <p:nvPr/>
        </p:nvSpPr>
        <p:spPr bwMode="auto">
          <a:xfrm>
            <a:off x="3657600" y="1905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294" name="Line 22"/>
          <p:cNvSpPr>
            <a:spLocks noChangeShapeType="1"/>
          </p:cNvSpPr>
          <p:nvPr/>
        </p:nvSpPr>
        <p:spPr bwMode="auto">
          <a:xfrm>
            <a:off x="5105400" y="11430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295" name="Line 23"/>
          <p:cNvSpPr>
            <a:spLocks noChangeShapeType="1"/>
          </p:cNvSpPr>
          <p:nvPr/>
        </p:nvSpPr>
        <p:spPr bwMode="auto">
          <a:xfrm>
            <a:off x="4572000" y="2057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296" name="Oval 24"/>
          <p:cNvSpPr>
            <a:spLocks noChangeArrowheads="1"/>
          </p:cNvSpPr>
          <p:nvPr/>
        </p:nvSpPr>
        <p:spPr bwMode="auto">
          <a:xfrm>
            <a:off x="5334000" y="20574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97" name="Oval 25"/>
          <p:cNvSpPr>
            <a:spLocks noChangeArrowheads="1"/>
          </p:cNvSpPr>
          <p:nvPr/>
        </p:nvSpPr>
        <p:spPr bwMode="auto">
          <a:xfrm>
            <a:off x="4572000" y="13716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98" name="Rectangle 26"/>
          <p:cNvSpPr>
            <a:spLocks noChangeArrowheads="1"/>
          </p:cNvSpPr>
          <p:nvPr/>
        </p:nvSpPr>
        <p:spPr bwMode="auto">
          <a:xfrm>
            <a:off x="4648201" y="1447801"/>
            <a:ext cx="3984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800">
                <a:latin typeface="Times New Roman" panose="02020603050405020304" pitchFamily="18" charset="0"/>
              </a:rPr>
              <a:t>DC’s</a:t>
            </a:r>
          </a:p>
        </p:txBody>
      </p:sp>
      <p:sp>
        <p:nvSpPr>
          <p:cNvPr id="54299" name="Oval 27"/>
          <p:cNvSpPr>
            <a:spLocks noChangeArrowheads="1"/>
          </p:cNvSpPr>
          <p:nvPr/>
        </p:nvSpPr>
        <p:spPr bwMode="auto">
          <a:xfrm>
            <a:off x="5334000" y="13716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a:latin typeface="Times New Roman" panose="02020603050405020304" pitchFamily="18" charset="0"/>
            </a:endParaRPr>
          </a:p>
        </p:txBody>
      </p:sp>
      <p:sp>
        <p:nvSpPr>
          <p:cNvPr id="54300" name="Rectangle 28"/>
          <p:cNvSpPr>
            <a:spLocks noChangeArrowheads="1"/>
          </p:cNvSpPr>
          <p:nvPr/>
        </p:nvSpPr>
        <p:spPr bwMode="auto">
          <a:xfrm>
            <a:off x="4267201" y="914401"/>
            <a:ext cx="21748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800">
                <a:latin typeface="Times New Roman" panose="02020603050405020304" pitchFamily="18" charset="0"/>
              </a:rPr>
              <a:t>Both CD45- and CD45+ DC’s may be of interest</a:t>
            </a:r>
          </a:p>
        </p:txBody>
      </p:sp>
      <p:sp>
        <p:nvSpPr>
          <p:cNvPr id="54301" name="Text Box 29"/>
          <p:cNvSpPr txBox="1">
            <a:spLocks noChangeArrowheads="1"/>
          </p:cNvSpPr>
          <p:nvPr/>
        </p:nvSpPr>
        <p:spPr bwMode="auto">
          <a:xfrm>
            <a:off x="5410200" y="1447801"/>
            <a:ext cx="45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DC’s</a:t>
            </a:r>
          </a:p>
        </p:txBody>
      </p:sp>
      <p:sp>
        <p:nvSpPr>
          <p:cNvPr id="54302" name="Line 30"/>
          <p:cNvSpPr>
            <a:spLocks noChangeShapeType="1"/>
          </p:cNvSpPr>
          <p:nvPr/>
        </p:nvSpPr>
        <p:spPr bwMode="auto">
          <a:xfrm>
            <a:off x="5638800" y="2286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03" name="Text Box 31"/>
          <p:cNvSpPr txBox="1">
            <a:spLocks noChangeArrowheads="1"/>
          </p:cNvSpPr>
          <p:nvPr/>
        </p:nvSpPr>
        <p:spPr bwMode="auto">
          <a:xfrm>
            <a:off x="6934200" y="251460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CD4</a:t>
            </a:r>
          </a:p>
        </p:txBody>
      </p:sp>
      <p:sp>
        <p:nvSpPr>
          <p:cNvPr id="54304" name="Rectangle 32"/>
          <p:cNvSpPr>
            <a:spLocks noChangeArrowheads="1"/>
          </p:cNvSpPr>
          <p:nvPr/>
        </p:nvSpPr>
        <p:spPr bwMode="auto">
          <a:xfrm>
            <a:off x="6096001" y="1676401"/>
            <a:ext cx="423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CD8</a:t>
            </a:r>
          </a:p>
        </p:txBody>
      </p:sp>
      <p:sp>
        <p:nvSpPr>
          <p:cNvPr id="54305" name="Line 33"/>
          <p:cNvSpPr>
            <a:spLocks noChangeShapeType="1"/>
          </p:cNvSpPr>
          <p:nvPr/>
        </p:nvSpPr>
        <p:spPr bwMode="auto">
          <a:xfrm>
            <a:off x="7086600" y="11430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06" name="Line 34"/>
          <p:cNvSpPr>
            <a:spLocks noChangeShapeType="1"/>
          </p:cNvSpPr>
          <p:nvPr/>
        </p:nvSpPr>
        <p:spPr bwMode="auto">
          <a:xfrm>
            <a:off x="6553200" y="2057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07" name="Oval 35"/>
          <p:cNvSpPr>
            <a:spLocks noChangeArrowheads="1"/>
          </p:cNvSpPr>
          <p:nvPr/>
        </p:nvSpPr>
        <p:spPr bwMode="auto">
          <a:xfrm>
            <a:off x="6553200" y="13716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08" name="Oval 36"/>
          <p:cNvSpPr>
            <a:spLocks noChangeArrowheads="1"/>
          </p:cNvSpPr>
          <p:nvPr/>
        </p:nvSpPr>
        <p:spPr bwMode="auto">
          <a:xfrm>
            <a:off x="7239000" y="20574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09" name="Oval 37"/>
          <p:cNvSpPr>
            <a:spLocks noChangeArrowheads="1"/>
          </p:cNvSpPr>
          <p:nvPr/>
        </p:nvSpPr>
        <p:spPr bwMode="auto">
          <a:xfrm>
            <a:off x="6553200" y="20574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10" name="Rectangle 38"/>
          <p:cNvSpPr>
            <a:spLocks noChangeArrowheads="1"/>
          </p:cNvSpPr>
          <p:nvPr/>
        </p:nvSpPr>
        <p:spPr bwMode="auto">
          <a:xfrm>
            <a:off x="7162800" y="2133601"/>
            <a:ext cx="7635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CD4+ T-Cells</a:t>
            </a:r>
          </a:p>
        </p:txBody>
      </p:sp>
      <p:sp>
        <p:nvSpPr>
          <p:cNvPr id="54311" name="Rectangle 39"/>
          <p:cNvSpPr>
            <a:spLocks noChangeArrowheads="1"/>
          </p:cNvSpPr>
          <p:nvPr/>
        </p:nvSpPr>
        <p:spPr bwMode="auto">
          <a:xfrm>
            <a:off x="6477000" y="1447801"/>
            <a:ext cx="7635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CD8+ T-Cells</a:t>
            </a:r>
          </a:p>
        </p:txBody>
      </p:sp>
      <p:sp>
        <p:nvSpPr>
          <p:cNvPr id="54312" name="Line 40"/>
          <p:cNvSpPr>
            <a:spLocks noChangeShapeType="1"/>
          </p:cNvSpPr>
          <p:nvPr/>
        </p:nvSpPr>
        <p:spPr bwMode="auto">
          <a:xfrm>
            <a:off x="6781800" y="2286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13" name="Text Box 41"/>
          <p:cNvSpPr txBox="1">
            <a:spLocks noChangeArrowheads="1"/>
          </p:cNvSpPr>
          <p:nvPr/>
        </p:nvSpPr>
        <p:spPr bwMode="auto">
          <a:xfrm>
            <a:off x="2438400" y="80645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Large FSC/SSC gate needed to encompass all cell types</a:t>
            </a:r>
          </a:p>
        </p:txBody>
      </p:sp>
      <p:sp>
        <p:nvSpPr>
          <p:cNvPr id="54314" name="Line 42"/>
          <p:cNvSpPr>
            <a:spLocks noChangeShapeType="1"/>
          </p:cNvSpPr>
          <p:nvPr/>
        </p:nvSpPr>
        <p:spPr bwMode="auto">
          <a:xfrm>
            <a:off x="2819400" y="10668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15" name="Rectangle 43"/>
          <p:cNvSpPr>
            <a:spLocks noChangeArrowheads="1"/>
          </p:cNvSpPr>
          <p:nvPr/>
        </p:nvSpPr>
        <p:spPr bwMode="auto">
          <a:xfrm>
            <a:off x="7086601" y="4319589"/>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cKit</a:t>
            </a:r>
          </a:p>
        </p:txBody>
      </p:sp>
      <p:sp>
        <p:nvSpPr>
          <p:cNvPr id="54316" name="Line 44"/>
          <p:cNvSpPr>
            <a:spLocks noChangeShapeType="1"/>
          </p:cNvSpPr>
          <p:nvPr/>
        </p:nvSpPr>
        <p:spPr bwMode="auto">
          <a:xfrm>
            <a:off x="7086600" y="2971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17" name="Line 45"/>
          <p:cNvSpPr>
            <a:spLocks noChangeShapeType="1"/>
          </p:cNvSpPr>
          <p:nvPr/>
        </p:nvSpPr>
        <p:spPr bwMode="auto">
          <a:xfrm>
            <a:off x="6553200" y="38862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18" name="Rectangle 46"/>
          <p:cNvSpPr>
            <a:spLocks noChangeArrowheads="1"/>
          </p:cNvSpPr>
          <p:nvPr/>
        </p:nvSpPr>
        <p:spPr bwMode="auto">
          <a:xfrm>
            <a:off x="6172200" y="3581401"/>
            <a:ext cx="458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B220</a:t>
            </a:r>
          </a:p>
        </p:txBody>
      </p:sp>
      <p:sp>
        <p:nvSpPr>
          <p:cNvPr id="54319" name="Oval 47"/>
          <p:cNvSpPr>
            <a:spLocks noChangeArrowheads="1"/>
          </p:cNvSpPr>
          <p:nvPr/>
        </p:nvSpPr>
        <p:spPr bwMode="auto">
          <a:xfrm>
            <a:off x="6553200" y="32004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20" name="Oval 48"/>
          <p:cNvSpPr>
            <a:spLocks noChangeArrowheads="1"/>
          </p:cNvSpPr>
          <p:nvPr/>
        </p:nvSpPr>
        <p:spPr bwMode="auto">
          <a:xfrm>
            <a:off x="6553200" y="38862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21" name="Oval 49"/>
          <p:cNvSpPr>
            <a:spLocks noChangeArrowheads="1"/>
          </p:cNvSpPr>
          <p:nvPr/>
        </p:nvSpPr>
        <p:spPr bwMode="auto">
          <a:xfrm>
            <a:off x="7239000" y="38862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22" name="Line 50"/>
          <p:cNvSpPr>
            <a:spLocks noChangeShapeType="1"/>
          </p:cNvSpPr>
          <p:nvPr/>
        </p:nvSpPr>
        <p:spPr bwMode="auto">
          <a:xfrm flipH="1">
            <a:off x="3657600" y="2286000"/>
            <a:ext cx="1981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23" name="Line 51"/>
          <p:cNvSpPr>
            <a:spLocks noChangeShapeType="1"/>
          </p:cNvSpPr>
          <p:nvPr/>
        </p:nvSpPr>
        <p:spPr bwMode="auto">
          <a:xfrm>
            <a:off x="2971800" y="2971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24" name="Line 52"/>
          <p:cNvSpPr>
            <a:spLocks noChangeShapeType="1"/>
          </p:cNvSpPr>
          <p:nvPr/>
        </p:nvSpPr>
        <p:spPr bwMode="auto">
          <a:xfrm>
            <a:off x="2438400" y="38862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25" name="Line 53"/>
          <p:cNvSpPr>
            <a:spLocks noChangeShapeType="1"/>
          </p:cNvSpPr>
          <p:nvPr/>
        </p:nvSpPr>
        <p:spPr bwMode="auto">
          <a:xfrm>
            <a:off x="5105400" y="2971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26" name="Line 54"/>
          <p:cNvSpPr>
            <a:spLocks noChangeShapeType="1"/>
          </p:cNvSpPr>
          <p:nvPr/>
        </p:nvSpPr>
        <p:spPr bwMode="auto">
          <a:xfrm>
            <a:off x="4572000" y="38862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27" name="Text Box 55"/>
          <p:cNvSpPr txBox="1">
            <a:spLocks noChangeArrowheads="1"/>
          </p:cNvSpPr>
          <p:nvPr/>
        </p:nvSpPr>
        <p:spPr bwMode="auto">
          <a:xfrm>
            <a:off x="2743200" y="434340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SiglecF</a:t>
            </a:r>
          </a:p>
        </p:txBody>
      </p:sp>
      <p:sp>
        <p:nvSpPr>
          <p:cNvPr id="54328" name="Rectangle 56"/>
          <p:cNvSpPr>
            <a:spLocks noChangeArrowheads="1"/>
          </p:cNvSpPr>
          <p:nvPr/>
        </p:nvSpPr>
        <p:spPr bwMode="auto">
          <a:xfrm>
            <a:off x="1981200" y="3581401"/>
            <a:ext cx="458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latin typeface="Times New Roman" panose="02020603050405020304" pitchFamily="18" charset="0"/>
              </a:rPr>
              <a:t>B220</a:t>
            </a:r>
          </a:p>
        </p:txBody>
      </p:sp>
      <p:sp>
        <p:nvSpPr>
          <p:cNvPr id="54329" name="Oval 57"/>
          <p:cNvSpPr>
            <a:spLocks noChangeArrowheads="1"/>
          </p:cNvSpPr>
          <p:nvPr/>
        </p:nvSpPr>
        <p:spPr bwMode="auto">
          <a:xfrm>
            <a:off x="2438400" y="32766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30" name="Oval 58"/>
          <p:cNvSpPr>
            <a:spLocks noChangeArrowheads="1"/>
          </p:cNvSpPr>
          <p:nvPr/>
        </p:nvSpPr>
        <p:spPr bwMode="auto">
          <a:xfrm>
            <a:off x="3124200" y="38862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54331" name="Text Box 59"/>
          <p:cNvSpPr txBox="1">
            <a:spLocks noChangeArrowheads="1"/>
          </p:cNvSpPr>
          <p:nvPr/>
        </p:nvSpPr>
        <p:spPr bwMode="auto">
          <a:xfrm>
            <a:off x="3657600" y="44196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p:txBody>
      </p:sp>
      <p:sp>
        <p:nvSpPr>
          <p:cNvPr id="54332" name="Text Box 60"/>
          <p:cNvSpPr txBox="1">
            <a:spLocks noChangeArrowheads="1"/>
          </p:cNvSpPr>
          <p:nvPr/>
        </p:nvSpPr>
        <p:spPr bwMode="auto">
          <a:xfrm>
            <a:off x="3048000" y="3962401"/>
            <a:ext cx="685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Eosinophils</a:t>
            </a:r>
          </a:p>
        </p:txBody>
      </p:sp>
      <p:sp>
        <p:nvSpPr>
          <p:cNvPr id="54333" name="Text Box 61"/>
          <p:cNvSpPr txBox="1">
            <a:spLocks noChangeArrowheads="1"/>
          </p:cNvSpPr>
          <p:nvPr/>
        </p:nvSpPr>
        <p:spPr bwMode="auto">
          <a:xfrm>
            <a:off x="2438400" y="3367088"/>
            <a:ext cx="609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B Cells</a:t>
            </a:r>
          </a:p>
        </p:txBody>
      </p:sp>
      <p:sp>
        <p:nvSpPr>
          <p:cNvPr id="54334" name="Line 62"/>
          <p:cNvSpPr>
            <a:spLocks noChangeShapeType="1"/>
          </p:cNvSpPr>
          <p:nvPr/>
        </p:nvSpPr>
        <p:spPr bwMode="auto">
          <a:xfrm>
            <a:off x="6781800" y="4114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35" name="Text Box 63"/>
          <p:cNvSpPr txBox="1">
            <a:spLocks noChangeArrowheads="1"/>
          </p:cNvSpPr>
          <p:nvPr/>
        </p:nvSpPr>
        <p:spPr bwMode="auto">
          <a:xfrm>
            <a:off x="4953000" y="43434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F4/80</a:t>
            </a:r>
          </a:p>
        </p:txBody>
      </p:sp>
      <p:sp>
        <p:nvSpPr>
          <p:cNvPr id="54336" name="Text Box 64"/>
          <p:cNvSpPr txBox="1">
            <a:spLocks noChangeArrowheads="1"/>
          </p:cNvSpPr>
          <p:nvPr/>
        </p:nvSpPr>
        <p:spPr bwMode="auto">
          <a:xfrm>
            <a:off x="4114800" y="35814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GR-1</a:t>
            </a:r>
          </a:p>
        </p:txBody>
      </p:sp>
      <p:sp>
        <p:nvSpPr>
          <p:cNvPr id="54337" name="Line 65"/>
          <p:cNvSpPr>
            <a:spLocks noChangeShapeType="1"/>
          </p:cNvSpPr>
          <p:nvPr/>
        </p:nvSpPr>
        <p:spPr bwMode="auto">
          <a:xfrm>
            <a:off x="5638800" y="2286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38" name="Oval 66"/>
          <p:cNvSpPr>
            <a:spLocks noChangeArrowheads="1"/>
          </p:cNvSpPr>
          <p:nvPr/>
        </p:nvSpPr>
        <p:spPr bwMode="auto">
          <a:xfrm>
            <a:off x="4572000" y="32766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39" name="Text Box 67"/>
          <p:cNvSpPr txBox="1">
            <a:spLocks noChangeArrowheads="1"/>
          </p:cNvSpPr>
          <p:nvPr/>
        </p:nvSpPr>
        <p:spPr bwMode="auto">
          <a:xfrm>
            <a:off x="4495800" y="3429001"/>
            <a:ext cx="685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Neutrophils</a:t>
            </a:r>
          </a:p>
        </p:txBody>
      </p:sp>
      <p:sp>
        <p:nvSpPr>
          <p:cNvPr id="54340" name="Oval 68"/>
          <p:cNvSpPr>
            <a:spLocks noChangeArrowheads="1"/>
          </p:cNvSpPr>
          <p:nvPr/>
        </p:nvSpPr>
        <p:spPr bwMode="auto">
          <a:xfrm>
            <a:off x="5257800" y="3886200"/>
            <a:ext cx="5334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41" name="Text Box 69"/>
          <p:cNvSpPr txBox="1">
            <a:spLocks noChangeArrowheads="1"/>
          </p:cNvSpPr>
          <p:nvPr/>
        </p:nvSpPr>
        <p:spPr bwMode="auto">
          <a:xfrm>
            <a:off x="5181600" y="3962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Monocytes/ Macrophages</a:t>
            </a:r>
          </a:p>
        </p:txBody>
      </p:sp>
      <p:sp>
        <p:nvSpPr>
          <p:cNvPr id="54342" name="Text Box 70"/>
          <p:cNvSpPr txBox="1">
            <a:spLocks noChangeArrowheads="1"/>
          </p:cNvSpPr>
          <p:nvPr/>
        </p:nvSpPr>
        <p:spPr bwMode="auto">
          <a:xfrm>
            <a:off x="7010400" y="6172201"/>
            <a:ext cx="38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IgE</a:t>
            </a:r>
          </a:p>
        </p:txBody>
      </p:sp>
      <p:sp>
        <p:nvSpPr>
          <p:cNvPr id="54343" name="Line 71"/>
          <p:cNvSpPr>
            <a:spLocks noChangeShapeType="1"/>
          </p:cNvSpPr>
          <p:nvPr/>
        </p:nvSpPr>
        <p:spPr bwMode="auto">
          <a:xfrm>
            <a:off x="7086600" y="48006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44" name="AutoShape 72"/>
          <p:cNvSpPr>
            <a:spLocks noChangeArrowheads="1"/>
          </p:cNvSpPr>
          <p:nvPr/>
        </p:nvSpPr>
        <p:spPr bwMode="auto">
          <a:xfrm>
            <a:off x="6553200" y="5105400"/>
            <a:ext cx="533400" cy="10668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45" name="Line 73"/>
          <p:cNvSpPr>
            <a:spLocks noChangeShapeType="1"/>
          </p:cNvSpPr>
          <p:nvPr/>
        </p:nvSpPr>
        <p:spPr bwMode="auto">
          <a:xfrm>
            <a:off x="6553200" y="5562600"/>
            <a:ext cx="533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46" name="AutoShape 74"/>
          <p:cNvSpPr>
            <a:spLocks noChangeArrowheads="1"/>
          </p:cNvSpPr>
          <p:nvPr/>
        </p:nvSpPr>
        <p:spPr bwMode="auto">
          <a:xfrm>
            <a:off x="7467600" y="5105400"/>
            <a:ext cx="457200" cy="10668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47" name="Line 75"/>
          <p:cNvSpPr>
            <a:spLocks noChangeShapeType="1"/>
          </p:cNvSpPr>
          <p:nvPr/>
        </p:nvSpPr>
        <p:spPr bwMode="auto">
          <a:xfrm>
            <a:off x="7086600" y="5715000"/>
            <a:ext cx="838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48" name="Text Box 76"/>
          <p:cNvSpPr txBox="1">
            <a:spLocks noChangeArrowheads="1"/>
          </p:cNvSpPr>
          <p:nvPr/>
        </p:nvSpPr>
        <p:spPr bwMode="auto">
          <a:xfrm>
            <a:off x="7391400" y="5881688"/>
            <a:ext cx="609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Basophils</a:t>
            </a:r>
          </a:p>
        </p:txBody>
      </p:sp>
      <p:sp>
        <p:nvSpPr>
          <p:cNvPr id="54349" name="Rectangle 77"/>
          <p:cNvSpPr>
            <a:spLocks noChangeArrowheads="1"/>
          </p:cNvSpPr>
          <p:nvPr/>
        </p:nvSpPr>
        <p:spPr bwMode="auto">
          <a:xfrm>
            <a:off x="8305800" y="4800600"/>
            <a:ext cx="1371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50" name="AutoShape 78"/>
          <p:cNvSpPr>
            <a:spLocks noChangeArrowheads="1"/>
          </p:cNvSpPr>
          <p:nvPr/>
        </p:nvSpPr>
        <p:spPr bwMode="auto">
          <a:xfrm>
            <a:off x="8305800" y="5105400"/>
            <a:ext cx="533400" cy="10668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51" name="Line 79"/>
          <p:cNvSpPr>
            <a:spLocks noChangeShapeType="1"/>
          </p:cNvSpPr>
          <p:nvPr/>
        </p:nvSpPr>
        <p:spPr bwMode="auto">
          <a:xfrm>
            <a:off x="8305800" y="5562600"/>
            <a:ext cx="533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52" name="AutoShape 80"/>
          <p:cNvSpPr>
            <a:spLocks noChangeArrowheads="1"/>
          </p:cNvSpPr>
          <p:nvPr/>
        </p:nvSpPr>
        <p:spPr bwMode="auto">
          <a:xfrm>
            <a:off x="9220200" y="5105400"/>
            <a:ext cx="457200" cy="10668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353" name="Line 81"/>
          <p:cNvSpPr>
            <a:spLocks noChangeShapeType="1"/>
          </p:cNvSpPr>
          <p:nvPr/>
        </p:nvSpPr>
        <p:spPr bwMode="auto">
          <a:xfrm>
            <a:off x="8839200" y="5715000"/>
            <a:ext cx="838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54" name="Rectangle 82"/>
          <p:cNvSpPr>
            <a:spLocks noChangeArrowheads="1"/>
          </p:cNvSpPr>
          <p:nvPr/>
        </p:nvSpPr>
        <p:spPr bwMode="auto">
          <a:xfrm>
            <a:off x="8839200" y="6172201"/>
            <a:ext cx="368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imes New Roman" panose="02020603050405020304" pitchFamily="18" charset="0"/>
              </a:rPr>
              <a:t>IgE</a:t>
            </a:r>
          </a:p>
        </p:txBody>
      </p:sp>
      <p:sp>
        <p:nvSpPr>
          <p:cNvPr id="54355" name="Line 83"/>
          <p:cNvSpPr>
            <a:spLocks noChangeShapeType="1"/>
          </p:cNvSpPr>
          <p:nvPr/>
        </p:nvSpPr>
        <p:spPr bwMode="auto">
          <a:xfrm>
            <a:off x="8839200" y="48006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56" name="Line 84"/>
          <p:cNvSpPr>
            <a:spLocks noChangeShapeType="1"/>
          </p:cNvSpPr>
          <p:nvPr/>
        </p:nvSpPr>
        <p:spPr bwMode="auto">
          <a:xfrm>
            <a:off x="7543800" y="4114800"/>
            <a:ext cx="1219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4357" name="Text Box 85"/>
          <p:cNvSpPr txBox="1">
            <a:spLocks noChangeArrowheads="1"/>
          </p:cNvSpPr>
          <p:nvPr/>
        </p:nvSpPr>
        <p:spPr bwMode="auto">
          <a:xfrm>
            <a:off x="9144000" y="5867401"/>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800">
                <a:latin typeface="Times New Roman" panose="02020603050405020304" pitchFamily="18" charset="0"/>
              </a:rPr>
              <a:t>Mast Cells</a:t>
            </a:r>
          </a:p>
        </p:txBody>
      </p:sp>
      <p:sp>
        <p:nvSpPr>
          <p:cNvPr id="54358" name="Text Box 86"/>
          <p:cNvSpPr txBox="1">
            <a:spLocks noChangeArrowheads="1"/>
          </p:cNvSpPr>
          <p:nvPr/>
        </p:nvSpPr>
        <p:spPr bwMode="auto">
          <a:xfrm>
            <a:off x="2193926" y="5089526"/>
            <a:ext cx="321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b="1" u="sng">
                <a:latin typeface="Times New Roman" panose="02020603050405020304" pitchFamily="18" charset="0"/>
              </a:rPr>
              <a:t>Note:</a:t>
            </a:r>
            <a:r>
              <a:rPr lang="en-US" altLang="en-US" sz="1000">
                <a:latin typeface="Times New Roman" panose="02020603050405020304" pitchFamily="18" charset="0"/>
              </a:rPr>
              <a:t> Subsets of T cells, B cells and myeloid cells that are CD11c+ were not really considered in this strategy.</a:t>
            </a:r>
          </a:p>
        </p:txBody>
      </p:sp>
    </p:spTree>
    <p:extLst>
      <p:ext uri="{BB962C8B-B14F-4D97-AF65-F5344CB8AC3E}">
        <p14:creationId xmlns:p14="http://schemas.microsoft.com/office/powerpoint/2010/main" val="30309959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rPr>
              <a:t>Applications</a:t>
            </a:r>
          </a:p>
        </p:txBody>
      </p:sp>
      <p:sp>
        <p:nvSpPr>
          <p:cNvPr id="24579" name="Rectangle 3"/>
          <p:cNvSpPr>
            <a:spLocks noGrp="1" noChangeArrowheads="1"/>
          </p:cNvSpPr>
          <p:nvPr>
            <p:ph type="body" idx="1"/>
          </p:nvPr>
        </p:nvSpPr>
        <p:spPr/>
        <p:txBody>
          <a:bodyPr/>
          <a:lstStyle/>
          <a:p>
            <a:pPr algn="l" rtl="0">
              <a:defRPr/>
            </a:pPr>
            <a:r>
              <a:rPr lang="en-US" altLang="en-US" dirty="0">
                <a:latin typeface="Times New Roman" panose="02020603050405020304" pitchFamily="18" charset="0"/>
              </a:rPr>
              <a:t>Flow </a:t>
            </a:r>
            <a:r>
              <a:rPr lang="en-US" altLang="en-US" dirty="0" err="1">
                <a:latin typeface="Times New Roman" panose="02020603050405020304" pitchFamily="18" charset="0"/>
              </a:rPr>
              <a:t>Cytometry</a:t>
            </a:r>
            <a:r>
              <a:rPr lang="en-US" altLang="en-US" dirty="0">
                <a:latin typeface="Times New Roman" panose="02020603050405020304" pitchFamily="18" charset="0"/>
              </a:rPr>
              <a:t> and Flow Sorting have innumerable research applications. </a:t>
            </a:r>
          </a:p>
          <a:p>
            <a:pPr algn="l" rtl="0">
              <a:defRPr/>
            </a:pPr>
            <a:endParaRPr lang="en-US" altLang="en-US" dirty="0">
              <a:latin typeface="Times New Roman" panose="02020603050405020304" pitchFamily="18" charset="0"/>
            </a:endParaRPr>
          </a:p>
          <a:p>
            <a:pPr algn="l" rtl="0">
              <a:defRPr/>
            </a:pPr>
            <a:r>
              <a:rPr lang="en-US" altLang="en-US" dirty="0">
                <a:latin typeface="Times New Roman" panose="02020603050405020304" pitchFamily="18" charset="0"/>
              </a:rPr>
              <a:t>The number of clinical applications has increased in recent years. </a:t>
            </a:r>
          </a:p>
          <a:p>
            <a:pPr algn="l" rtl="0">
              <a:defRPr/>
            </a:pPr>
            <a:endParaRPr lang="en-US" altLang="en-US" dirty="0">
              <a:latin typeface="Times New Roman" panose="02020603050405020304" pitchFamily="18" charset="0"/>
            </a:endParaRPr>
          </a:p>
          <a:p>
            <a:pPr algn="l" rtl="0">
              <a:defRPr/>
            </a:pPr>
            <a:r>
              <a:rPr lang="en-US" altLang="en-US" dirty="0">
                <a:latin typeface="Times New Roman" panose="02020603050405020304" pitchFamily="18" charset="0"/>
              </a:rPr>
              <a:t>Commercial applications are also on the rise.</a:t>
            </a:r>
          </a:p>
        </p:txBody>
      </p:sp>
    </p:spTree>
    <p:extLst>
      <p:ext uri="{BB962C8B-B14F-4D97-AF65-F5344CB8AC3E}">
        <p14:creationId xmlns:p14="http://schemas.microsoft.com/office/powerpoint/2010/main" val="10363165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1524000" y="19050"/>
            <a:ext cx="9144000" cy="11430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1" anchor="ctr">
            <a:normAutofit/>
          </a:bodyPr>
          <a:lstStyle/>
          <a:p>
            <a:pPr defTabSz="903288">
              <a:defRPr/>
            </a:pPr>
            <a:r>
              <a:rPr lang="en-US" dirty="0" smtClean="0">
                <a:solidFill>
                  <a:srgbClr val="FF0066"/>
                </a:solidFill>
                <a:effectLst/>
                <a:latin typeface="Times New Roman" panose="02020603050405020304" pitchFamily="18" charset="0"/>
              </a:rPr>
              <a:t>Propidium iodide (</a:t>
            </a:r>
            <a:r>
              <a:rPr lang="en-US" altLang="en-US" dirty="0" smtClean="0">
                <a:solidFill>
                  <a:srgbClr val="FF0066"/>
                </a:solidFill>
                <a:latin typeface="Times New Roman" panose="02020603050405020304" pitchFamily="18" charset="0"/>
              </a:rPr>
              <a:t>PI) </a:t>
            </a:r>
            <a:r>
              <a:rPr lang="en-US" altLang="en-US" dirty="0">
                <a:solidFill>
                  <a:srgbClr val="FF0066"/>
                </a:solidFill>
                <a:latin typeface="Times New Roman" panose="02020603050405020304" pitchFamily="18" charset="0"/>
              </a:rPr>
              <a:t>- Cell Viability</a:t>
            </a:r>
          </a:p>
        </p:txBody>
      </p:sp>
      <p:sp>
        <p:nvSpPr>
          <p:cNvPr id="300035" name="Rectangle 3"/>
          <p:cNvSpPr>
            <a:spLocks noGrp="1" noChangeArrowheads="1"/>
          </p:cNvSpPr>
          <p:nvPr>
            <p:ph type="body" idx="1"/>
          </p:nvPr>
        </p:nvSpPr>
        <p:spPr>
          <a:xfrm>
            <a:off x="2133600" y="1163638"/>
            <a:ext cx="7772400" cy="4113212"/>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1">
            <a:normAutofit/>
          </a:bodyPr>
          <a:lstStyle/>
          <a:p>
            <a:pPr marL="338138" indent="-338138" algn="l" defTabSz="903288" rtl="0">
              <a:buNone/>
              <a:defRPr/>
            </a:pPr>
            <a:r>
              <a:rPr lang="en-US" altLang="en-US" sz="2000" b="1" i="1" dirty="0">
                <a:latin typeface="Times New Roman" panose="02020603050405020304" pitchFamily="18" charset="0"/>
              </a:rPr>
              <a:t>How the assay works:</a:t>
            </a:r>
          </a:p>
          <a:p>
            <a:pPr marL="338138" indent="-338138" algn="l" defTabSz="903288" rtl="0">
              <a:defRPr/>
            </a:pPr>
            <a:r>
              <a:rPr lang="en-US" altLang="en-US" sz="2000" dirty="0">
                <a:latin typeface="Times New Roman" panose="02020603050405020304" pitchFamily="18" charset="0"/>
              </a:rPr>
              <a:t>PI cannot normally cross the cell membrane</a:t>
            </a:r>
          </a:p>
          <a:p>
            <a:pPr marL="338138" indent="-338138" algn="l" defTabSz="903288" rtl="0">
              <a:defRPr/>
            </a:pPr>
            <a:r>
              <a:rPr lang="en-US" altLang="en-US" sz="2000" dirty="0">
                <a:latin typeface="Times New Roman" panose="02020603050405020304" pitchFamily="18" charset="0"/>
              </a:rPr>
              <a:t>If the PI penetrates the cell membrane, it is assumed to be damaged</a:t>
            </a:r>
          </a:p>
          <a:p>
            <a:pPr marL="338138" indent="-338138" algn="l" defTabSz="903288" rtl="0">
              <a:defRPr/>
            </a:pPr>
            <a:r>
              <a:rPr lang="en-US" altLang="en-US" sz="2000" dirty="0">
                <a:latin typeface="Times New Roman" panose="02020603050405020304" pitchFamily="18" charset="0"/>
              </a:rPr>
              <a:t>Cells that are brightly fluorescent with the PI are damaged or dead</a:t>
            </a:r>
          </a:p>
        </p:txBody>
      </p:sp>
      <p:sp>
        <p:nvSpPr>
          <p:cNvPr id="56324" name="Freeform 4"/>
          <p:cNvSpPr>
            <a:spLocks/>
          </p:cNvSpPr>
          <p:nvPr/>
        </p:nvSpPr>
        <p:spPr bwMode="auto">
          <a:xfrm>
            <a:off x="6461126" y="4173538"/>
            <a:ext cx="2538413" cy="2044700"/>
          </a:xfrm>
          <a:custGeom>
            <a:avLst/>
            <a:gdLst>
              <a:gd name="T0" fmla="*/ 2147483646 w 1742"/>
              <a:gd name="T1" fmla="*/ 1310864449 h 1236"/>
              <a:gd name="T2" fmla="*/ 2147483646 w 1742"/>
              <a:gd name="T3" fmla="*/ 1135718358 h 1236"/>
              <a:gd name="T4" fmla="*/ 2147483646 w 1742"/>
              <a:gd name="T5" fmla="*/ 875733761 h 1236"/>
              <a:gd name="T6" fmla="*/ 2147483646 w 1742"/>
              <a:gd name="T7" fmla="*/ 697849824 h 1236"/>
              <a:gd name="T8" fmla="*/ 2147483646 w 1742"/>
              <a:gd name="T9" fmla="*/ 158727282 h 1236"/>
              <a:gd name="T10" fmla="*/ 2147483646 w 1742"/>
              <a:gd name="T11" fmla="*/ 24630694 h 1236"/>
              <a:gd name="T12" fmla="*/ 2147483646 w 1742"/>
              <a:gd name="T13" fmla="*/ 10946424 h 1236"/>
              <a:gd name="T14" fmla="*/ 2147483646 w 1742"/>
              <a:gd name="T15" fmla="*/ 213459401 h 1236"/>
              <a:gd name="T16" fmla="*/ 2147483646 w 1742"/>
              <a:gd name="T17" fmla="*/ 320190756 h 1236"/>
              <a:gd name="T18" fmla="*/ 2147483646 w 1742"/>
              <a:gd name="T19" fmla="*/ 320190756 h 1236"/>
              <a:gd name="T20" fmla="*/ 2133999511 w 1742"/>
              <a:gd name="T21" fmla="*/ 331137180 h 1236"/>
              <a:gd name="T22" fmla="*/ 1968376077 w 1742"/>
              <a:gd name="T23" fmla="*/ 320190756 h 1236"/>
              <a:gd name="T24" fmla="*/ 1792135607 w 1742"/>
              <a:gd name="T25" fmla="*/ 249036519 h 1236"/>
              <a:gd name="T26" fmla="*/ 1592536492 w 1742"/>
              <a:gd name="T27" fmla="*/ 213459401 h 1236"/>
              <a:gd name="T28" fmla="*/ 1426913058 w 1742"/>
              <a:gd name="T29" fmla="*/ 235353903 h 1236"/>
              <a:gd name="T30" fmla="*/ 1229438515 w 1742"/>
              <a:gd name="T31" fmla="*/ 235353903 h 1236"/>
              <a:gd name="T32" fmla="*/ 1051074930 w 1742"/>
              <a:gd name="T33" fmla="*/ 249036519 h 1236"/>
              <a:gd name="T34" fmla="*/ 885450039 w 1742"/>
              <a:gd name="T35" fmla="*/ 259982943 h 1236"/>
              <a:gd name="T36" fmla="*/ 728320525 w 1742"/>
              <a:gd name="T37" fmla="*/ 295560062 h 1236"/>
              <a:gd name="T38" fmla="*/ 562697092 w 1742"/>
              <a:gd name="T39" fmla="*/ 355766220 h 1236"/>
              <a:gd name="T40" fmla="*/ 405566121 w 1742"/>
              <a:gd name="T41" fmla="*/ 459759728 h 1236"/>
              <a:gd name="T42" fmla="*/ 271792339 w 1742"/>
              <a:gd name="T43" fmla="*/ 637643665 h 1236"/>
              <a:gd name="T44" fmla="*/ 165623434 w 1742"/>
              <a:gd name="T45" fmla="*/ 851104721 h 1236"/>
              <a:gd name="T46" fmla="*/ 82811717 w 1742"/>
              <a:gd name="T47" fmla="*/ 1050881506 h 1236"/>
              <a:gd name="T48" fmla="*/ 42468145 w 1742"/>
              <a:gd name="T49" fmla="*/ 1253394483 h 1236"/>
              <a:gd name="T50" fmla="*/ 0 w 1742"/>
              <a:gd name="T51" fmla="*/ 1499694810 h 1236"/>
              <a:gd name="T52" fmla="*/ 10617036 w 1742"/>
              <a:gd name="T53" fmla="*/ 1795254871 h 1236"/>
              <a:gd name="T54" fmla="*/ 21234072 w 1742"/>
              <a:gd name="T55" fmla="*/ 1984085232 h 1236"/>
              <a:gd name="T56" fmla="*/ 42468145 w 1742"/>
              <a:gd name="T57" fmla="*/ 2147483646 h 1236"/>
              <a:gd name="T58" fmla="*/ 104045789 w 1742"/>
              <a:gd name="T59" fmla="*/ 2147483646 h 1236"/>
              <a:gd name="T60" fmla="*/ 157130971 w 1742"/>
              <a:gd name="T61" fmla="*/ 2147483646 h 1236"/>
              <a:gd name="T62" fmla="*/ 261176760 w 1742"/>
              <a:gd name="T63" fmla="*/ 2147483646 h 1236"/>
              <a:gd name="T64" fmla="*/ 458651302 w 1742"/>
              <a:gd name="T65" fmla="*/ 2147483646 h 1236"/>
              <a:gd name="T66" fmla="*/ 925795068 w 1742"/>
              <a:gd name="T67" fmla="*/ 2147483646 h 1236"/>
              <a:gd name="T68" fmla="*/ 1373827877 w 1742"/>
              <a:gd name="T69" fmla="*/ 2147483646 h 1236"/>
              <a:gd name="T70" fmla="*/ 1666855745 w 1742"/>
              <a:gd name="T71" fmla="*/ 2147483646 h 1236"/>
              <a:gd name="T72" fmla="*/ 1925907932 w 1742"/>
              <a:gd name="T73" fmla="*/ 2147483646 h 1236"/>
              <a:gd name="T74" fmla="*/ 2114888554 w 1742"/>
              <a:gd name="T75" fmla="*/ 2147483646 h 1236"/>
              <a:gd name="T76" fmla="*/ 2147483646 w 1742"/>
              <a:gd name="T77" fmla="*/ 2147483646 h 1236"/>
              <a:gd name="T78" fmla="*/ 2147483646 w 1742"/>
              <a:gd name="T79" fmla="*/ 2147483646 h 1236"/>
              <a:gd name="T80" fmla="*/ 2147483646 w 1742"/>
              <a:gd name="T81" fmla="*/ 2147483646 h 1236"/>
              <a:gd name="T82" fmla="*/ 2147483646 w 1742"/>
              <a:gd name="T83" fmla="*/ 2147483646 h 1236"/>
              <a:gd name="T84" fmla="*/ 2147483646 w 1742"/>
              <a:gd name="T85" fmla="*/ 2147483646 h 1236"/>
              <a:gd name="T86" fmla="*/ 2147483646 w 1742"/>
              <a:gd name="T87" fmla="*/ 2147483646 h 1236"/>
              <a:gd name="T88" fmla="*/ 2147483646 w 1742"/>
              <a:gd name="T89" fmla="*/ 2147483646 h 1236"/>
              <a:gd name="T90" fmla="*/ 2147483646 w 1742"/>
              <a:gd name="T91" fmla="*/ 2147483646 h 1236"/>
              <a:gd name="T92" fmla="*/ 2147483646 w 1742"/>
              <a:gd name="T93" fmla="*/ 2147483646 h 1236"/>
              <a:gd name="T94" fmla="*/ 2147483646 w 1742"/>
              <a:gd name="T95" fmla="*/ 2147483646 h 1236"/>
              <a:gd name="T96" fmla="*/ 2147483646 w 1742"/>
              <a:gd name="T97" fmla="*/ 2147483646 h 1236"/>
              <a:gd name="T98" fmla="*/ 2147483646 w 1742"/>
              <a:gd name="T99" fmla="*/ 2140074668 h 1236"/>
              <a:gd name="T100" fmla="*/ 2147483646 w 1742"/>
              <a:gd name="T101" fmla="*/ 1951244307 h 1236"/>
              <a:gd name="T102" fmla="*/ 2147483646 w 1742"/>
              <a:gd name="T103" fmla="*/ 1759677753 h 1236"/>
              <a:gd name="T104" fmla="*/ 2147483646 w 1742"/>
              <a:gd name="T105" fmla="*/ 1570847392 h 1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42" h="1236">
                <a:moveTo>
                  <a:pt x="1638" y="531"/>
                </a:moveTo>
                <a:lnTo>
                  <a:pt x="1643" y="518"/>
                </a:lnTo>
                <a:lnTo>
                  <a:pt x="1638" y="505"/>
                </a:lnTo>
                <a:lnTo>
                  <a:pt x="1633" y="492"/>
                </a:lnTo>
                <a:lnTo>
                  <a:pt x="1628" y="479"/>
                </a:lnTo>
                <a:lnTo>
                  <a:pt x="1623" y="466"/>
                </a:lnTo>
                <a:lnTo>
                  <a:pt x="1623" y="453"/>
                </a:lnTo>
                <a:lnTo>
                  <a:pt x="1618" y="440"/>
                </a:lnTo>
                <a:lnTo>
                  <a:pt x="1618" y="428"/>
                </a:lnTo>
                <a:lnTo>
                  <a:pt x="1618" y="415"/>
                </a:lnTo>
                <a:lnTo>
                  <a:pt x="1623" y="397"/>
                </a:lnTo>
                <a:lnTo>
                  <a:pt x="1628" y="380"/>
                </a:lnTo>
                <a:lnTo>
                  <a:pt x="1628" y="354"/>
                </a:lnTo>
                <a:lnTo>
                  <a:pt x="1633" y="337"/>
                </a:lnTo>
                <a:lnTo>
                  <a:pt x="1638" y="320"/>
                </a:lnTo>
                <a:lnTo>
                  <a:pt x="1643" y="307"/>
                </a:lnTo>
                <a:lnTo>
                  <a:pt x="1648" y="294"/>
                </a:lnTo>
                <a:lnTo>
                  <a:pt x="1648" y="281"/>
                </a:lnTo>
                <a:lnTo>
                  <a:pt x="1658" y="268"/>
                </a:lnTo>
                <a:lnTo>
                  <a:pt x="1663" y="255"/>
                </a:lnTo>
                <a:lnTo>
                  <a:pt x="1667" y="242"/>
                </a:lnTo>
                <a:lnTo>
                  <a:pt x="1672" y="225"/>
                </a:lnTo>
                <a:lnTo>
                  <a:pt x="1677" y="207"/>
                </a:lnTo>
                <a:lnTo>
                  <a:pt x="1669" y="154"/>
                </a:lnTo>
                <a:lnTo>
                  <a:pt x="1621" y="58"/>
                </a:lnTo>
                <a:lnTo>
                  <a:pt x="1584" y="22"/>
                </a:lnTo>
                <a:lnTo>
                  <a:pt x="1569" y="17"/>
                </a:lnTo>
                <a:lnTo>
                  <a:pt x="1555" y="13"/>
                </a:lnTo>
                <a:lnTo>
                  <a:pt x="1520" y="9"/>
                </a:lnTo>
                <a:lnTo>
                  <a:pt x="1506" y="9"/>
                </a:lnTo>
                <a:lnTo>
                  <a:pt x="1491" y="4"/>
                </a:lnTo>
                <a:lnTo>
                  <a:pt x="1476" y="4"/>
                </a:lnTo>
                <a:lnTo>
                  <a:pt x="1442" y="0"/>
                </a:lnTo>
                <a:lnTo>
                  <a:pt x="1427" y="0"/>
                </a:lnTo>
                <a:lnTo>
                  <a:pt x="1412" y="4"/>
                </a:lnTo>
                <a:lnTo>
                  <a:pt x="1383" y="9"/>
                </a:lnTo>
                <a:lnTo>
                  <a:pt x="1368" y="9"/>
                </a:lnTo>
                <a:lnTo>
                  <a:pt x="1334" y="17"/>
                </a:lnTo>
                <a:lnTo>
                  <a:pt x="1295" y="35"/>
                </a:lnTo>
                <a:lnTo>
                  <a:pt x="1231" y="78"/>
                </a:lnTo>
                <a:lnTo>
                  <a:pt x="1216" y="91"/>
                </a:lnTo>
                <a:lnTo>
                  <a:pt x="1202" y="99"/>
                </a:lnTo>
                <a:lnTo>
                  <a:pt x="1187" y="108"/>
                </a:lnTo>
                <a:lnTo>
                  <a:pt x="1172" y="117"/>
                </a:lnTo>
                <a:lnTo>
                  <a:pt x="1157" y="117"/>
                </a:lnTo>
                <a:lnTo>
                  <a:pt x="1143" y="117"/>
                </a:lnTo>
                <a:lnTo>
                  <a:pt x="1123" y="117"/>
                </a:lnTo>
                <a:lnTo>
                  <a:pt x="1108" y="117"/>
                </a:lnTo>
                <a:lnTo>
                  <a:pt x="1094" y="117"/>
                </a:lnTo>
                <a:lnTo>
                  <a:pt x="1079" y="117"/>
                </a:lnTo>
                <a:lnTo>
                  <a:pt x="1064" y="121"/>
                </a:lnTo>
                <a:lnTo>
                  <a:pt x="1050" y="121"/>
                </a:lnTo>
                <a:lnTo>
                  <a:pt x="1035" y="121"/>
                </a:lnTo>
                <a:lnTo>
                  <a:pt x="1020" y="121"/>
                </a:lnTo>
                <a:lnTo>
                  <a:pt x="1005" y="121"/>
                </a:lnTo>
                <a:lnTo>
                  <a:pt x="991" y="121"/>
                </a:lnTo>
                <a:lnTo>
                  <a:pt x="976" y="117"/>
                </a:lnTo>
                <a:lnTo>
                  <a:pt x="961" y="117"/>
                </a:lnTo>
                <a:lnTo>
                  <a:pt x="947" y="117"/>
                </a:lnTo>
                <a:lnTo>
                  <a:pt x="927" y="117"/>
                </a:lnTo>
                <a:lnTo>
                  <a:pt x="912" y="117"/>
                </a:lnTo>
                <a:lnTo>
                  <a:pt x="893" y="112"/>
                </a:lnTo>
                <a:lnTo>
                  <a:pt x="878" y="108"/>
                </a:lnTo>
                <a:lnTo>
                  <a:pt x="858" y="99"/>
                </a:lnTo>
                <a:lnTo>
                  <a:pt x="844" y="91"/>
                </a:lnTo>
                <a:lnTo>
                  <a:pt x="829" y="91"/>
                </a:lnTo>
                <a:lnTo>
                  <a:pt x="794" y="86"/>
                </a:lnTo>
                <a:lnTo>
                  <a:pt x="780" y="82"/>
                </a:lnTo>
                <a:lnTo>
                  <a:pt x="765" y="82"/>
                </a:lnTo>
                <a:lnTo>
                  <a:pt x="750" y="78"/>
                </a:lnTo>
                <a:lnTo>
                  <a:pt x="736" y="78"/>
                </a:lnTo>
                <a:lnTo>
                  <a:pt x="721" y="78"/>
                </a:lnTo>
                <a:lnTo>
                  <a:pt x="706" y="78"/>
                </a:lnTo>
                <a:lnTo>
                  <a:pt x="687" y="82"/>
                </a:lnTo>
                <a:lnTo>
                  <a:pt x="672" y="86"/>
                </a:lnTo>
                <a:lnTo>
                  <a:pt x="657" y="86"/>
                </a:lnTo>
                <a:lnTo>
                  <a:pt x="638" y="86"/>
                </a:lnTo>
                <a:lnTo>
                  <a:pt x="608" y="86"/>
                </a:lnTo>
                <a:lnTo>
                  <a:pt x="593" y="86"/>
                </a:lnTo>
                <a:lnTo>
                  <a:pt x="579" y="86"/>
                </a:lnTo>
                <a:lnTo>
                  <a:pt x="559" y="86"/>
                </a:lnTo>
                <a:lnTo>
                  <a:pt x="544" y="86"/>
                </a:lnTo>
                <a:lnTo>
                  <a:pt x="530" y="86"/>
                </a:lnTo>
                <a:lnTo>
                  <a:pt x="515" y="86"/>
                </a:lnTo>
                <a:lnTo>
                  <a:pt x="495" y="91"/>
                </a:lnTo>
                <a:lnTo>
                  <a:pt x="476" y="91"/>
                </a:lnTo>
                <a:lnTo>
                  <a:pt x="461" y="91"/>
                </a:lnTo>
                <a:lnTo>
                  <a:pt x="446" y="91"/>
                </a:lnTo>
                <a:lnTo>
                  <a:pt x="432" y="91"/>
                </a:lnTo>
                <a:lnTo>
                  <a:pt x="417" y="95"/>
                </a:lnTo>
                <a:lnTo>
                  <a:pt x="402" y="95"/>
                </a:lnTo>
                <a:lnTo>
                  <a:pt x="387" y="99"/>
                </a:lnTo>
                <a:lnTo>
                  <a:pt x="373" y="99"/>
                </a:lnTo>
                <a:lnTo>
                  <a:pt x="358" y="104"/>
                </a:lnTo>
                <a:lnTo>
                  <a:pt x="343" y="108"/>
                </a:lnTo>
                <a:lnTo>
                  <a:pt x="329" y="112"/>
                </a:lnTo>
                <a:lnTo>
                  <a:pt x="314" y="117"/>
                </a:lnTo>
                <a:lnTo>
                  <a:pt x="299" y="121"/>
                </a:lnTo>
                <a:lnTo>
                  <a:pt x="284" y="125"/>
                </a:lnTo>
                <a:lnTo>
                  <a:pt x="265" y="130"/>
                </a:lnTo>
                <a:lnTo>
                  <a:pt x="250" y="134"/>
                </a:lnTo>
                <a:lnTo>
                  <a:pt x="235" y="143"/>
                </a:lnTo>
                <a:lnTo>
                  <a:pt x="221" y="151"/>
                </a:lnTo>
                <a:lnTo>
                  <a:pt x="206" y="160"/>
                </a:lnTo>
                <a:lnTo>
                  <a:pt x="191" y="168"/>
                </a:lnTo>
                <a:lnTo>
                  <a:pt x="172" y="181"/>
                </a:lnTo>
                <a:lnTo>
                  <a:pt x="157" y="194"/>
                </a:lnTo>
                <a:lnTo>
                  <a:pt x="147" y="207"/>
                </a:lnTo>
                <a:lnTo>
                  <a:pt x="137" y="220"/>
                </a:lnTo>
                <a:lnTo>
                  <a:pt x="128" y="233"/>
                </a:lnTo>
                <a:lnTo>
                  <a:pt x="123" y="246"/>
                </a:lnTo>
                <a:lnTo>
                  <a:pt x="113" y="263"/>
                </a:lnTo>
                <a:lnTo>
                  <a:pt x="98" y="281"/>
                </a:lnTo>
                <a:lnTo>
                  <a:pt x="93" y="294"/>
                </a:lnTo>
                <a:lnTo>
                  <a:pt x="78" y="311"/>
                </a:lnTo>
                <a:lnTo>
                  <a:pt x="69" y="324"/>
                </a:lnTo>
                <a:lnTo>
                  <a:pt x="59" y="341"/>
                </a:lnTo>
                <a:lnTo>
                  <a:pt x="49" y="354"/>
                </a:lnTo>
                <a:lnTo>
                  <a:pt x="44" y="367"/>
                </a:lnTo>
                <a:lnTo>
                  <a:pt x="39" y="384"/>
                </a:lnTo>
                <a:lnTo>
                  <a:pt x="34" y="402"/>
                </a:lnTo>
                <a:lnTo>
                  <a:pt x="34" y="415"/>
                </a:lnTo>
                <a:lnTo>
                  <a:pt x="29" y="428"/>
                </a:lnTo>
                <a:lnTo>
                  <a:pt x="25" y="445"/>
                </a:lnTo>
                <a:lnTo>
                  <a:pt x="20" y="458"/>
                </a:lnTo>
                <a:lnTo>
                  <a:pt x="15" y="471"/>
                </a:lnTo>
                <a:lnTo>
                  <a:pt x="5" y="488"/>
                </a:lnTo>
                <a:lnTo>
                  <a:pt x="0" y="505"/>
                </a:lnTo>
                <a:lnTo>
                  <a:pt x="0" y="518"/>
                </a:lnTo>
                <a:lnTo>
                  <a:pt x="0" y="548"/>
                </a:lnTo>
                <a:lnTo>
                  <a:pt x="0" y="579"/>
                </a:lnTo>
                <a:lnTo>
                  <a:pt x="0" y="613"/>
                </a:lnTo>
                <a:lnTo>
                  <a:pt x="0" y="626"/>
                </a:lnTo>
                <a:lnTo>
                  <a:pt x="5" y="643"/>
                </a:lnTo>
                <a:lnTo>
                  <a:pt x="5" y="656"/>
                </a:lnTo>
                <a:lnTo>
                  <a:pt x="5" y="669"/>
                </a:lnTo>
                <a:lnTo>
                  <a:pt x="10" y="682"/>
                </a:lnTo>
                <a:lnTo>
                  <a:pt x="10" y="695"/>
                </a:lnTo>
                <a:lnTo>
                  <a:pt x="10" y="708"/>
                </a:lnTo>
                <a:lnTo>
                  <a:pt x="10" y="725"/>
                </a:lnTo>
                <a:lnTo>
                  <a:pt x="10" y="743"/>
                </a:lnTo>
                <a:lnTo>
                  <a:pt x="10" y="756"/>
                </a:lnTo>
                <a:lnTo>
                  <a:pt x="10" y="769"/>
                </a:lnTo>
                <a:lnTo>
                  <a:pt x="15" y="786"/>
                </a:lnTo>
                <a:lnTo>
                  <a:pt x="20" y="799"/>
                </a:lnTo>
                <a:lnTo>
                  <a:pt x="25" y="816"/>
                </a:lnTo>
                <a:lnTo>
                  <a:pt x="29" y="829"/>
                </a:lnTo>
                <a:lnTo>
                  <a:pt x="34" y="842"/>
                </a:lnTo>
                <a:lnTo>
                  <a:pt x="44" y="859"/>
                </a:lnTo>
                <a:lnTo>
                  <a:pt x="49" y="872"/>
                </a:lnTo>
                <a:lnTo>
                  <a:pt x="54" y="885"/>
                </a:lnTo>
                <a:lnTo>
                  <a:pt x="59" y="898"/>
                </a:lnTo>
                <a:lnTo>
                  <a:pt x="69" y="911"/>
                </a:lnTo>
                <a:lnTo>
                  <a:pt x="69" y="924"/>
                </a:lnTo>
                <a:lnTo>
                  <a:pt x="74" y="937"/>
                </a:lnTo>
                <a:lnTo>
                  <a:pt x="83" y="950"/>
                </a:lnTo>
                <a:lnTo>
                  <a:pt x="93" y="963"/>
                </a:lnTo>
                <a:lnTo>
                  <a:pt x="103" y="980"/>
                </a:lnTo>
                <a:lnTo>
                  <a:pt x="113" y="993"/>
                </a:lnTo>
                <a:lnTo>
                  <a:pt x="123" y="1006"/>
                </a:lnTo>
                <a:lnTo>
                  <a:pt x="137" y="1019"/>
                </a:lnTo>
                <a:lnTo>
                  <a:pt x="147" y="1032"/>
                </a:lnTo>
                <a:lnTo>
                  <a:pt x="157" y="1045"/>
                </a:lnTo>
                <a:lnTo>
                  <a:pt x="172" y="1058"/>
                </a:lnTo>
                <a:lnTo>
                  <a:pt x="216" y="1088"/>
                </a:lnTo>
                <a:lnTo>
                  <a:pt x="275" y="1123"/>
                </a:lnTo>
                <a:lnTo>
                  <a:pt x="304" y="1131"/>
                </a:lnTo>
                <a:lnTo>
                  <a:pt x="348" y="1144"/>
                </a:lnTo>
                <a:lnTo>
                  <a:pt x="397" y="1153"/>
                </a:lnTo>
                <a:lnTo>
                  <a:pt x="436" y="1157"/>
                </a:lnTo>
                <a:lnTo>
                  <a:pt x="486" y="1166"/>
                </a:lnTo>
                <a:lnTo>
                  <a:pt x="535" y="1170"/>
                </a:lnTo>
                <a:lnTo>
                  <a:pt x="564" y="1179"/>
                </a:lnTo>
                <a:lnTo>
                  <a:pt x="598" y="1183"/>
                </a:lnTo>
                <a:lnTo>
                  <a:pt x="647" y="1192"/>
                </a:lnTo>
                <a:lnTo>
                  <a:pt x="662" y="1196"/>
                </a:lnTo>
                <a:lnTo>
                  <a:pt x="711" y="1209"/>
                </a:lnTo>
                <a:lnTo>
                  <a:pt x="741" y="1218"/>
                </a:lnTo>
                <a:lnTo>
                  <a:pt x="755" y="1222"/>
                </a:lnTo>
                <a:lnTo>
                  <a:pt x="785" y="1222"/>
                </a:lnTo>
                <a:lnTo>
                  <a:pt x="799" y="1226"/>
                </a:lnTo>
                <a:lnTo>
                  <a:pt x="848" y="1231"/>
                </a:lnTo>
                <a:lnTo>
                  <a:pt x="878" y="1231"/>
                </a:lnTo>
                <a:lnTo>
                  <a:pt x="893" y="1231"/>
                </a:lnTo>
                <a:lnTo>
                  <a:pt x="907" y="1235"/>
                </a:lnTo>
                <a:lnTo>
                  <a:pt x="927" y="1235"/>
                </a:lnTo>
                <a:lnTo>
                  <a:pt x="942" y="1235"/>
                </a:lnTo>
                <a:lnTo>
                  <a:pt x="961" y="1231"/>
                </a:lnTo>
                <a:lnTo>
                  <a:pt x="981" y="1226"/>
                </a:lnTo>
                <a:lnTo>
                  <a:pt x="996" y="1226"/>
                </a:lnTo>
                <a:lnTo>
                  <a:pt x="1010" y="1222"/>
                </a:lnTo>
                <a:lnTo>
                  <a:pt x="1025" y="1222"/>
                </a:lnTo>
                <a:lnTo>
                  <a:pt x="1040" y="1218"/>
                </a:lnTo>
                <a:lnTo>
                  <a:pt x="1059" y="1218"/>
                </a:lnTo>
                <a:lnTo>
                  <a:pt x="1074" y="1218"/>
                </a:lnTo>
                <a:lnTo>
                  <a:pt x="1094" y="1213"/>
                </a:lnTo>
                <a:lnTo>
                  <a:pt x="1108" y="1213"/>
                </a:lnTo>
                <a:lnTo>
                  <a:pt x="1123" y="1213"/>
                </a:lnTo>
                <a:lnTo>
                  <a:pt x="1138" y="1209"/>
                </a:lnTo>
                <a:lnTo>
                  <a:pt x="1152" y="1205"/>
                </a:lnTo>
                <a:lnTo>
                  <a:pt x="1167" y="1205"/>
                </a:lnTo>
                <a:lnTo>
                  <a:pt x="1182" y="1200"/>
                </a:lnTo>
                <a:lnTo>
                  <a:pt x="1197" y="1196"/>
                </a:lnTo>
                <a:lnTo>
                  <a:pt x="1211" y="1196"/>
                </a:lnTo>
                <a:lnTo>
                  <a:pt x="1226" y="1192"/>
                </a:lnTo>
                <a:lnTo>
                  <a:pt x="1241" y="1188"/>
                </a:lnTo>
                <a:lnTo>
                  <a:pt x="1255" y="1179"/>
                </a:lnTo>
                <a:lnTo>
                  <a:pt x="1270" y="1170"/>
                </a:lnTo>
                <a:lnTo>
                  <a:pt x="1290" y="1162"/>
                </a:lnTo>
                <a:lnTo>
                  <a:pt x="1305" y="1149"/>
                </a:lnTo>
                <a:lnTo>
                  <a:pt x="1319" y="1144"/>
                </a:lnTo>
                <a:lnTo>
                  <a:pt x="1339" y="1136"/>
                </a:lnTo>
                <a:lnTo>
                  <a:pt x="1354" y="1127"/>
                </a:lnTo>
                <a:lnTo>
                  <a:pt x="1373" y="1123"/>
                </a:lnTo>
                <a:lnTo>
                  <a:pt x="1388" y="1118"/>
                </a:lnTo>
                <a:lnTo>
                  <a:pt x="1403" y="1118"/>
                </a:lnTo>
                <a:lnTo>
                  <a:pt x="1417" y="1114"/>
                </a:lnTo>
                <a:lnTo>
                  <a:pt x="1432" y="1114"/>
                </a:lnTo>
                <a:lnTo>
                  <a:pt x="1447" y="1110"/>
                </a:lnTo>
                <a:lnTo>
                  <a:pt x="1461" y="1110"/>
                </a:lnTo>
                <a:lnTo>
                  <a:pt x="1476" y="1105"/>
                </a:lnTo>
                <a:lnTo>
                  <a:pt x="1491" y="1101"/>
                </a:lnTo>
                <a:lnTo>
                  <a:pt x="1506" y="1097"/>
                </a:lnTo>
                <a:lnTo>
                  <a:pt x="1520" y="1097"/>
                </a:lnTo>
                <a:lnTo>
                  <a:pt x="1535" y="1088"/>
                </a:lnTo>
                <a:lnTo>
                  <a:pt x="1550" y="1084"/>
                </a:lnTo>
                <a:lnTo>
                  <a:pt x="1564" y="1075"/>
                </a:lnTo>
                <a:lnTo>
                  <a:pt x="1579" y="1067"/>
                </a:lnTo>
                <a:lnTo>
                  <a:pt x="1594" y="1058"/>
                </a:lnTo>
                <a:lnTo>
                  <a:pt x="1609" y="1045"/>
                </a:lnTo>
                <a:lnTo>
                  <a:pt x="1623" y="1036"/>
                </a:lnTo>
                <a:lnTo>
                  <a:pt x="1638" y="1028"/>
                </a:lnTo>
                <a:lnTo>
                  <a:pt x="1653" y="1019"/>
                </a:lnTo>
                <a:lnTo>
                  <a:pt x="1667" y="1002"/>
                </a:lnTo>
                <a:lnTo>
                  <a:pt x="1682" y="989"/>
                </a:lnTo>
                <a:lnTo>
                  <a:pt x="1692" y="972"/>
                </a:lnTo>
                <a:lnTo>
                  <a:pt x="1697" y="959"/>
                </a:lnTo>
                <a:lnTo>
                  <a:pt x="1707" y="946"/>
                </a:lnTo>
                <a:lnTo>
                  <a:pt x="1712" y="928"/>
                </a:lnTo>
                <a:lnTo>
                  <a:pt x="1716" y="915"/>
                </a:lnTo>
                <a:lnTo>
                  <a:pt x="1721" y="903"/>
                </a:lnTo>
                <a:lnTo>
                  <a:pt x="1726" y="890"/>
                </a:lnTo>
                <a:lnTo>
                  <a:pt x="1726" y="877"/>
                </a:lnTo>
                <a:lnTo>
                  <a:pt x="1731" y="864"/>
                </a:lnTo>
                <a:lnTo>
                  <a:pt x="1736" y="851"/>
                </a:lnTo>
                <a:lnTo>
                  <a:pt x="1741" y="838"/>
                </a:lnTo>
                <a:lnTo>
                  <a:pt x="1741" y="825"/>
                </a:lnTo>
                <a:lnTo>
                  <a:pt x="1741" y="808"/>
                </a:lnTo>
                <a:lnTo>
                  <a:pt x="1741" y="795"/>
                </a:lnTo>
                <a:lnTo>
                  <a:pt x="1741" y="782"/>
                </a:lnTo>
                <a:lnTo>
                  <a:pt x="1741" y="769"/>
                </a:lnTo>
                <a:lnTo>
                  <a:pt x="1736" y="756"/>
                </a:lnTo>
                <a:lnTo>
                  <a:pt x="1731" y="738"/>
                </a:lnTo>
                <a:lnTo>
                  <a:pt x="1731" y="725"/>
                </a:lnTo>
                <a:lnTo>
                  <a:pt x="1726" y="713"/>
                </a:lnTo>
                <a:lnTo>
                  <a:pt x="1721" y="695"/>
                </a:lnTo>
                <a:lnTo>
                  <a:pt x="1712" y="682"/>
                </a:lnTo>
                <a:lnTo>
                  <a:pt x="1707" y="669"/>
                </a:lnTo>
                <a:lnTo>
                  <a:pt x="1697" y="656"/>
                </a:lnTo>
                <a:lnTo>
                  <a:pt x="1692" y="643"/>
                </a:lnTo>
                <a:lnTo>
                  <a:pt x="1682" y="630"/>
                </a:lnTo>
                <a:lnTo>
                  <a:pt x="1672" y="618"/>
                </a:lnTo>
                <a:lnTo>
                  <a:pt x="1663" y="600"/>
                </a:lnTo>
                <a:lnTo>
                  <a:pt x="1653" y="587"/>
                </a:lnTo>
                <a:lnTo>
                  <a:pt x="1653" y="574"/>
                </a:lnTo>
                <a:lnTo>
                  <a:pt x="1643" y="557"/>
                </a:lnTo>
                <a:lnTo>
                  <a:pt x="1643" y="544"/>
                </a:lnTo>
                <a:lnTo>
                  <a:pt x="1638" y="531"/>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0037" name="Rectangle 5"/>
          <p:cNvSpPr>
            <a:spLocks noChangeArrowheads="1"/>
          </p:cNvSpPr>
          <p:nvPr/>
        </p:nvSpPr>
        <p:spPr bwMode="auto">
          <a:xfrm>
            <a:off x="9124506" y="4095750"/>
            <a:ext cx="209994"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38" name="Rectangle 6"/>
          <p:cNvSpPr>
            <a:spLocks noChangeArrowheads="1"/>
          </p:cNvSpPr>
          <p:nvPr/>
        </p:nvSpPr>
        <p:spPr bwMode="auto">
          <a:xfrm>
            <a:off x="9340851" y="5073650"/>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56327" name="Freeform 7"/>
          <p:cNvSpPr>
            <a:spLocks/>
          </p:cNvSpPr>
          <p:nvPr/>
        </p:nvSpPr>
        <p:spPr bwMode="auto">
          <a:xfrm>
            <a:off x="6927851" y="4768851"/>
            <a:ext cx="1135063" cy="1090613"/>
          </a:xfrm>
          <a:custGeom>
            <a:avLst/>
            <a:gdLst>
              <a:gd name="T0" fmla="*/ 1488274498 w 779"/>
              <a:gd name="T1" fmla="*/ 514906697 h 659"/>
              <a:gd name="T2" fmla="*/ 1407597600 w 779"/>
              <a:gd name="T3" fmla="*/ 449173681 h 659"/>
              <a:gd name="T4" fmla="*/ 1335412548 w 779"/>
              <a:gd name="T5" fmla="*/ 383440664 h 659"/>
              <a:gd name="T6" fmla="*/ 1273843758 w 779"/>
              <a:gd name="T7" fmla="*/ 304014580 h 659"/>
              <a:gd name="T8" fmla="*/ 1212274968 w 779"/>
              <a:gd name="T9" fmla="*/ 238281564 h 659"/>
              <a:gd name="T10" fmla="*/ 1152829140 w 779"/>
              <a:gd name="T11" fmla="*/ 158853824 h 659"/>
              <a:gd name="T12" fmla="*/ 1091260351 w 779"/>
              <a:gd name="T13" fmla="*/ 93120808 h 659"/>
              <a:gd name="T14" fmla="*/ 1029690104 w 779"/>
              <a:gd name="T15" fmla="*/ 54777238 h 659"/>
              <a:gd name="T16" fmla="*/ 957506508 w 779"/>
              <a:gd name="T17" fmla="*/ 27389446 h 659"/>
              <a:gd name="T18" fmla="*/ 887444417 w 779"/>
              <a:gd name="T19" fmla="*/ 0 h 659"/>
              <a:gd name="T20" fmla="*/ 785536450 w 779"/>
              <a:gd name="T21" fmla="*/ 0 h 659"/>
              <a:gd name="T22" fmla="*/ 713352854 w 779"/>
              <a:gd name="T23" fmla="*/ 13694723 h 659"/>
              <a:gd name="T24" fmla="*/ 643290763 w 779"/>
              <a:gd name="T25" fmla="*/ 54777238 h 659"/>
              <a:gd name="T26" fmla="*/ 581721973 w 779"/>
              <a:gd name="T27" fmla="*/ 79427739 h 659"/>
              <a:gd name="T28" fmla="*/ 490430269 w 779"/>
              <a:gd name="T29" fmla="*/ 106815531 h 659"/>
              <a:gd name="T30" fmla="*/ 407630411 w 779"/>
              <a:gd name="T31" fmla="*/ 131466033 h 659"/>
              <a:gd name="T32" fmla="*/ 316337250 w 779"/>
              <a:gd name="T33" fmla="*/ 158853824 h 659"/>
              <a:gd name="T34" fmla="*/ 244153654 w 779"/>
              <a:gd name="T35" fmla="*/ 210892117 h 659"/>
              <a:gd name="T36" fmla="*/ 174091563 w 779"/>
              <a:gd name="T37" fmla="*/ 262930410 h 659"/>
              <a:gd name="T38" fmla="*/ 123137579 w 779"/>
              <a:gd name="T39" fmla="*/ 342358150 h 659"/>
              <a:gd name="T40" fmla="*/ 72185053 w 779"/>
              <a:gd name="T41" fmla="*/ 408091166 h 659"/>
              <a:gd name="T42" fmla="*/ 31845875 w 779"/>
              <a:gd name="T43" fmla="*/ 473824182 h 659"/>
              <a:gd name="T44" fmla="*/ 0 w 779"/>
              <a:gd name="T45" fmla="*/ 591595492 h 659"/>
              <a:gd name="T46" fmla="*/ 10614806 w 779"/>
              <a:gd name="T47" fmla="*/ 684716300 h 659"/>
              <a:gd name="T48" fmla="*/ 50953983 w 779"/>
              <a:gd name="T49" fmla="*/ 816182332 h 659"/>
              <a:gd name="T50" fmla="*/ 91291704 w 779"/>
              <a:gd name="T51" fmla="*/ 920258918 h 659"/>
              <a:gd name="T52" fmla="*/ 101907967 w 779"/>
              <a:gd name="T53" fmla="*/ 1079112742 h 659"/>
              <a:gd name="T54" fmla="*/ 123137579 w 779"/>
              <a:gd name="T55" fmla="*/ 1210578775 h 659"/>
              <a:gd name="T56" fmla="*/ 174091563 w 779"/>
              <a:gd name="T57" fmla="*/ 1355737876 h 659"/>
              <a:gd name="T58" fmla="*/ 214430740 w 779"/>
              <a:gd name="T59" fmla="*/ 1473509185 h 659"/>
              <a:gd name="T60" fmla="*/ 265384723 w 779"/>
              <a:gd name="T61" fmla="*/ 1539242202 h 659"/>
              <a:gd name="T62" fmla="*/ 326953513 w 779"/>
              <a:gd name="T63" fmla="*/ 1577585772 h 659"/>
              <a:gd name="T64" fmla="*/ 388522302 w 779"/>
              <a:gd name="T65" fmla="*/ 1632363009 h 659"/>
              <a:gd name="T66" fmla="*/ 447968131 w 779"/>
              <a:gd name="T67" fmla="*/ 1670706579 h 659"/>
              <a:gd name="T68" fmla="*/ 509536920 w 779"/>
              <a:gd name="T69" fmla="*/ 1722744872 h 659"/>
              <a:gd name="T70" fmla="*/ 571107167 w 779"/>
              <a:gd name="T71" fmla="*/ 1750134319 h 659"/>
              <a:gd name="T72" fmla="*/ 643290763 w 779"/>
              <a:gd name="T73" fmla="*/ 1774784821 h 659"/>
              <a:gd name="T74" fmla="*/ 734583923 w 779"/>
              <a:gd name="T75" fmla="*/ 1788477889 h 659"/>
              <a:gd name="T76" fmla="*/ 796152713 w 779"/>
              <a:gd name="T77" fmla="*/ 1802172612 h 659"/>
              <a:gd name="T78" fmla="*/ 866213347 w 779"/>
              <a:gd name="T79" fmla="*/ 1802172612 h 659"/>
              <a:gd name="T80" fmla="*/ 978737578 w 779"/>
              <a:gd name="T81" fmla="*/ 1802172612 h 659"/>
              <a:gd name="T82" fmla="*/ 1059413018 w 779"/>
              <a:gd name="T83" fmla="*/ 1788477889 h 659"/>
              <a:gd name="T84" fmla="*/ 1131598071 w 779"/>
              <a:gd name="T85" fmla="*/ 1774784821 h 659"/>
              <a:gd name="T86" fmla="*/ 1193166860 w 779"/>
              <a:gd name="T87" fmla="*/ 1763829042 h 659"/>
              <a:gd name="T88" fmla="*/ 1263228952 w 779"/>
              <a:gd name="T89" fmla="*/ 1763829042 h 659"/>
              <a:gd name="T90" fmla="*/ 1335412548 w 779"/>
              <a:gd name="T91" fmla="*/ 1763829042 h 659"/>
              <a:gd name="T92" fmla="*/ 1396982794 w 779"/>
              <a:gd name="T93" fmla="*/ 1750134319 h 659"/>
              <a:gd name="T94" fmla="*/ 1477659692 w 779"/>
              <a:gd name="T95" fmla="*/ 1709051804 h 659"/>
              <a:gd name="T96" fmla="*/ 1539228481 w 779"/>
              <a:gd name="T97" fmla="*/ 1670706579 h 659"/>
              <a:gd name="T98" fmla="*/ 1611412077 w 779"/>
              <a:gd name="T99" fmla="*/ 1604975218 h 659"/>
              <a:gd name="T100" fmla="*/ 1641136448 w 779"/>
              <a:gd name="T101" fmla="*/ 1525547478 h 659"/>
              <a:gd name="T102" fmla="*/ 1641136448 w 779"/>
              <a:gd name="T103" fmla="*/ 1435165615 h 659"/>
              <a:gd name="T104" fmla="*/ 1590182465 w 779"/>
              <a:gd name="T105" fmla="*/ 1210578775 h 659"/>
              <a:gd name="T106" fmla="*/ 1568951396 w 779"/>
              <a:gd name="T107" fmla="*/ 1131151036 h 659"/>
              <a:gd name="T108" fmla="*/ 1560459551 w 779"/>
              <a:gd name="T109" fmla="*/ 999685003 h 659"/>
              <a:gd name="T110" fmla="*/ 1560459551 w 779"/>
              <a:gd name="T111" fmla="*/ 909303140 h 659"/>
              <a:gd name="T112" fmla="*/ 1579566202 w 779"/>
              <a:gd name="T113" fmla="*/ 829875400 h 659"/>
              <a:gd name="T114" fmla="*/ 1641136448 w 779"/>
              <a:gd name="T115" fmla="*/ 764142384 h 659"/>
              <a:gd name="T116" fmla="*/ 1641136448 w 779"/>
              <a:gd name="T117" fmla="*/ 684716300 h 659"/>
              <a:gd name="T118" fmla="*/ 1568951396 w 779"/>
              <a:gd name="T119" fmla="*/ 618983283 h 659"/>
              <a:gd name="T120" fmla="*/ 1509505567 w 779"/>
              <a:gd name="T121" fmla="*/ 566944990 h 659"/>
              <a:gd name="T122" fmla="*/ 1458551584 w 779"/>
              <a:gd name="T123" fmla="*/ 501211974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9" h="659">
                <a:moveTo>
                  <a:pt x="677" y="178"/>
                </a:moveTo>
                <a:lnTo>
                  <a:pt x="701" y="188"/>
                </a:lnTo>
                <a:lnTo>
                  <a:pt x="682" y="173"/>
                </a:lnTo>
                <a:lnTo>
                  <a:pt x="663" y="164"/>
                </a:lnTo>
                <a:lnTo>
                  <a:pt x="643" y="149"/>
                </a:lnTo>
                <a:lnTo>
                  <a:pt x="629" y="140"/>
                </a:lnTo>
                <a:lnTo>
                  <a:pt x="615" y="125"/>
                </a:lnTo>
                <a:lnTo>
                  <a:pt x="600" y="111"/>
                </a:lnTo>
                <a:lnTo>
                  <a:pt x="581" y="101"/>
                </a:lnTo>
                <a:lnTo>
                  <a:pt x="571" y="87"/>
                </a:lnTo>
                <a:lnTo>
                  <a:pt x="562" y="72"/>
                </a:lnTo>
                <a:lnTo>
                  <a:pt x="543" y="58"/>
                </a:lnTo>
                <a:lnTo>
                  <a:pt x="533" y="44"/>
                </a:lnTo>
                <a:lnTo>
                  <a:pt x="514" y="34"/>
                </a:lnTo>
                <a:lnTo>
                  <a:pt x="499" y="24"/>
                </a:lnTo>
                <a:lnTo>
                  <a:pt x="485" y="20"/>
                </a:lnTo>
                <a:lnTo>
                  <a:pt x="466" y="10"/>
                </a:lnTo>
                <a:lnTo>
                  <a:pt x="451" y="10"/>
                </a:lnTo>
                <a:lnTo>
                  <a:pt x="432" y="5"/>
                </a:lnTo>
                <a:lnTo>
                  <a:pt x="418" y="0"/>
                </a:lnTo>
                <a:lnTo>
                  <a:pt x="394" y="0"/>
                </a:lnTo>
                <a:lnTo>
                  <a:pt x="370" y="0"/>
                </a:lnTo>
                <a:lnTo>
                  <a:pt x="351" y="0"/>
                </a:lnTo>
                <a:lnTo>
                  <a:pt x="336" y="5"/>
                </a:lnTo>
                <a:lnTo>
                  <a:pt x="317" y="10"/>
                </a:lnTo>
                <a:lnTo>
                  <a:pt x="303" y="20"/>
                </a:lnTo>
                <a:lnTo>
                  <a:pt x="288" y="20"/>
                </a:lnTo>
                <a:lnTo>
                  <a:pt x="274" y="29"/>
                </a:lnTo>
                <a:lnTo>
                  <a:pt x="255" y="34"/>
                </a:lnTo>
                <a:lnTo>
                  <a:pt x="231" y="39"/>
                </a:lnTo>
                <a:lnTo>
                  <a:pt x="211" y="44"/>
                </a:lnTo>
                <a:lnTo>
                  <a:pt x="192" y="48"/>
                </a:lnTo>
                <a:lnTo>
                  <a:pt x="173" y="53"/>
                </a:lnTo>
                <a:lnTo>
                  <a:pt x="149" y="58"/>
                </a:lnTo>
                <a:lnTo>
                  <a:pt x="130" y="63"/>
                </a:lnTo>
                <a:lnTo>
                  <a:pt x="115" y="77"/>
                </a:lnTo>
                <a:lnTo>
                  <a:pt x="96" y="87"/>
                </a:lnTo>
                <a:lnTo>
                  <a:pt x="82" y="96"/>
                </a:lnTo>
                <a:lnTo>
                  <a:pt x="72" y="111"/>
                </a:lnTo>
                <a:lnTo>
                  <a:pt x="58" y="125"/>
                </a:lnTo>
                <a:lnTo>
                  <a:pt x="43" y="135"/>
                </a:lnTo>
                <a:lnTo>
                  <a:pt x="34" y="149"/>
                </a:lnTo>
                <a:lnTo>
                  <a:pt x="19" y="159"/>
                </a:lnTo>
                <a:lnTo>
                  <a:pt x="15" y="173"/>
                </a:lnTo>
                <a:lnTo>
                  <a:pt x="5" y="197"/>
                </a:lnTo>
                <a:lnTo>
                  <a:pt x="0" y="216"/>
                </a:lnTo>
                <a:lnTo>
                  <a:pt x="0" y="231"/>
                </a:lnTo>
                <a:lnTo>
                  <a:pt x="5" y="250"/>
                </a:lnTo>
                <a:lnTo>
                  <a:pt x="10" y="284"/>
                </a:lnTo>
                <a:lnTo>
                  <a:pt x="24" y="298"/>
                </a:lnTo>
                <a:lnTo>
                  <a:pt x="34" y="317"/>
                </a:lnTo>
                <a:lnTo>
                  <a:pt x="43" y="336"/>
                </a:lnTo>
                <a:lnTo>
                  <a:pt x="43" y="356"/>
                </a:lnTo>
                <a:lnTo>
                  <a:pt x="48" y="394"/>
                </a:lnTo>
                <a:lnTo>
                  <a:pt x="53" y="408"/>
                </a:lnTo>
                <a:lnTo>
                  <a:pt x="58" y="442"/>
                </a:lnTo>
                <a:lnTo>
                  <a:pt x="67" y="476"/>
                </a:lnTo>
                <a:lnTo>
                  <a:pt x="82" y="495"/>
                </a:lnTo>
                <a:lnTo>
                  <a:pt x="91" y="509"/>
                </a:lnTo>
                <a:lnTo>
                  <a:pt x="101" y="538"/>
                </a:lnTo>
                <a:lnTo>
                  <a:pt x="120" y="548"/>
                </a:lnTo>
                <a:lnTo>
                  <a:pt x="125" y="562"/>
                </a:lnTo>
                <a:lnTo>
                  <a:pt x="149" y="562"/>
                </a:lnTo>
                <a:lnTo>
                  <a:pt x="154" y="576"/>
                </a:lnTo>
                <a:lnTo>
                  <a:pt x="168" y="586"/>
                </a:lnTo>
                <a:lnTo>
                  <a:pt x="183" y="596"/>
                </a:lnTo>
                <a:lnTo>
                  <a:pt x="197" y="605"/>
                </a:lnTo>
                <a:lnTo>
                  <a:pt x="211" y="610"/>
                </a:lnTo>
                <a:lnTo>
                  <a:pt x="226" y="620"/>
                </a:lnTo>
                <a:lnTo>
                  <a:pt x="240" y="629"/>
                </a:lnTo>
                <a:lnTo>
                  <a:pt x="255" y="634"/>
                </a:lnTo>
                <a:lnTo>
                  <a:pt x="269" y="639"/>
                </a:lnTo>
                <a:lnTo>
                  <a:pt x="283" y="644"/>
                </a:lnTo>
                <a:lnTo>
                  <a:pt x="303" y="648"/>
                </a:lnTo>
                <a:lnTo>
                  <a:pt x="317" y="653"/>
                </a:lnTo>
                <a:lnTo>
                  <a:pt x="346" y="653"/>
                </a:lnTo>
                <a:lnTo>
                  <a:pt x="360" y="658"/>
                </a:lnTo>
                <a:lnTo>
                  <a:pt x="375" y="658"/>
                </a:lnTo>
                <a:lnTo>
                  <a:pt x="389" y="658"/>
                </a:lnTo>
                <a:lnTo>
                  <a:pt x="408" y="658"/>
                </a:lnTo>
                <a:lnTo>
                  <a:pt x="432" y="658"/>
                </a:lnTo>
                <a:lnTo>
                  <a:pt x="461" y="658"/>
                </a:lnTo>
                <a:lnTo>
                  <a:pt x="480" y="653"/>
                </a:lnTo>
                <a:lnTo>
                  <a:pt x="499" y="653"/>
                </a:lnTo>
                <a:lnTo>
                  <a:pt x="514" y="648"/>
                </a:lnTo>
                <a:lnTo>
                  <a:pt x="533" y="648"/>
                </a:lnTo>
                <a:lnTo>
                  <a:pt x="547" y="644"/>
                </a:lnTo>
                <a:lnTo>
                  <a:pt x="562" y="644"/>
                </a:lnTo>
                <a:lnTo>
                  <a:pt x="581" y="644"/>
                </a:lnTo>
                <a:lnTo>
                  <a:pt x="595" y="644"/>
                </a:lnTo>
                <a:lnTo>
                  <a:pt x="615" y="644"/>
                </a:lnTo>
                <a:lnTo>
                  <a:pt x="629" y="644"/>
                </a:lnTo>
                <a:lnTo>
                  <a:pt x="643" y="644"/>
                </a:lnTo>
                <a:lnTo>
                  <a:pt x="658" y="639"/>
                </a:lnTo>
                <a:lnTo>
                  <a:pt x="677" y="634"/>
                </a:lnTo>
                <a:lnTo>
                  <a:pt x="696" y="624"/>
                </a:lnTo>
                <a:lnTo>
                  <a:pt x="711" y="615"/>
                </a:lnTo>
                <a:lnTo>
                  <a:pt x="725" y="610"/>
                </a:lnTo>
                <a:lnTo>
                  <a:pt x="739" y="600"/>
                </a:lnTo>
                <a:lnTo>
                  <a:pt x="759" y="586"/>
                </a:lnTo>
                <a:lnTo>
                  <a:pt x="773" y="572"/>
                </a:lnTo>
                <a:lnTo>
                  <a:pt x="773" y="557"/>
                </a:lnTo>
                <a:lnTo>
                  <a:pt x="773" y="543"/>
                </a:lnTo>
                <a:lnTo>
                  <a:pt x="773" y="524"/>
                </a:lnTo>
                <a:lnTo>
                  <a:pt x="759" y="480"/>
                </a:lnTo>
                <a:lnTo>
                  <a:pt x="749" y="442"/>
                </a:lnTo>
                <a:lnTo>
                  <a:pt x="744" y="428"/>
                </a:lnTo>
                <a:lnTo>
                  <a:pt x="739" y="413"/>
                </a:lnTo>
                <a:lnTo>
                  <a:pt x="735" y="380"/>
                </a:lnTo>
                <a:lnTo>
                  <a:pt x="735" y="365"/>
                </a:lnTo>
                <a:lnTo>
                  <a:pt x="735" y="346"/>
                </a:lnTo>
                <a:lnTo>
                  <a:pt x="735" y="332"/>
                </a:lnTo>
                <a:lnTo>
                  <a:pt x="735" y="317"/>
                </a:lnTo>
                <a:lnTo>
                  <a:pt x="744" y="303"/>
                </a:lnTo>
                <a:lnTo>
                  <a:pt x="759" y="288"/>
                </a:lnTo>
                <a:lnTo>
                  <a:pt x="773" y="279"/>
                </a:lnTo>
                <a:lnTo>
                  <a:pt x="778" y="264"/>
                </a:lnTo>
                <a:lnTo>
                  <a:pt x="773" y="250"/>
                </a:lnTo>
                <a:lnTo>
                  <a:pt x="754" y="236"/>
                </a:lnTo>
                <a:lnTo>
                  <a:pt x="739" y="226"/>
                </a:lnTo>
                <a:lnTo>
                  <a:pt x="725" y="216"/>
                </a:lnTo>
                <a:lnTo>
                  <a:pt x="711" y="207"/>
                </a:lnTo>
                <a:lnTo>
                  <a:pt x="696" y="197"/>
                </a:lnTo>
                <a:lnTo>
                  <a:pt x="687" y="183"/>
                </a:lnTo>
                <a:lnTo>
                  <a:pt x="677" y="178"/>
                </a:lnTo>
              </a:path>
            </a:pathLst>
          </a:custGeom>
          <a:gradFill rotWithShape="0">
            <a:gsLst>
              <a:gs pos="0">
                <a:srgbClr val="323232"/>
              </a:gs>
              <a:gs pos="100000">
                <a:srgbClr val="A8A8A8"/>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28" name="Freeform 8"/>
          <p:cNvSpPr>
            <a:spLocks/>
          </p:cNvSpPr>
          <p:nvPr/>
        </p:nvSpPr>
        <p:spPr bwMode="auto">
          <a:xfrm>
            <a:off x="7446963" y="5283201"/>
            <a:ext cx="273050" cy="187325"/>
          </a:xfrm>
          <a:custGeom>
            <a:avLst/>
            <a:gdLst>
              <a:gd name="T0" fmla="*/ 115132190 w 187"/>
              <a:gd name="T1" fmla="*/ 214352848 h 113"/>
              <a:gd name="T2" fmla="*/ 147112623 w 187"/>
              <a:gd name="T3" fmla="*/ 236337840 h 113"/>
              <a:gd name="T4" fmla="*/ 166302052 w 187"/>
              <a:gd name="T5" fmla="*/ 272063867 h 113"/>
              <a:gd name="T6" fmla="*/ 198282485 w 187"/>
              <a:gd name="T7" fmla="*/ 283056364 h 113"/>
              <a:gd name="T8" fmla="*/ 230262919 w 187"/>
              <a:gd name="T9" fmla="*/ 296795741 h 113"/>
              <a:gd name="T10" fmla="*/ 260112979 w 187"/>
              <a:gd name="T11" fmla="*/ 307788237 h 113"/>
              <a:gd name="T12" fmla="*/ 292093412 w 187"/>
              <a:gd name="T13" fmla="*/ 307788237 h 113"/>
              <a:gd name="T14" fmla="*/ 334734477 w 187"/>
              <a:gd name="T15" fmla="*/ 283056364 h 113"/>
              <a:gd name="T16" fmla="*/ 364583077 w 187"/>
              <a:gd name="T17" fmla="*/ 247330337 h 113"/>
              <a:gd name="T18" fmla="*/ 385904339 w 187"/>
              <a:gd name="T19" fmla="*/ 214352848 h 113"/>
              <a:gd name="T20" fmla="*/ 396564971 w 187"/>
              <a:gd name="T21" fmla="*/ 178626821 h 113"/>
              <a:gd name="T22" fmla="*/ 396564971 w 187"/>
              <a:gd name="T23" fmla="*/ 142902451 h 113"/>
              <a:gd name="T24" fmla="*/ 396564971 w 187"/>
              <a:gd name="T25" fmla="*/ 107176424 h 113"/>
              <a:gd name="T26" fmla="*/ 385904339 w 187"/>
              <a:gd name="T27" fmla="*/ 71450397 h 113"/>
              <a:gd name="T28" fmla="*/ 375243708 w 187"/>
              <a:gd name="T29" fmla="*/ 35726027 h 113"/>
              <a:gd name="T30" fmla="*/ 345395109 w 187"/>
              <a:gd name="T31" fmla="*/ 10992496 h 113"/>
              <a:gd name="T32" fmla="*/ 313414675 w 187"/>
              <a:gd name="T33" fmla="*/ 0 h 113"/>
              <a:gd name="T34" fmla="*/ 281432781 w 187"/>
              <a:gd name="T35" fmla="*/ 0 h 113"/>
              <a:gd name="T36" fmla="*/ 249452347 w 187"/>
              <a:gd name="T37" fmla="*/ 0 h 113"/>
              <a:gd name="T38" fmla="*/ 187621854 w 187"/>
              <a:gd name="T39" fmla="*/ 0 h 113"/>
              <a:gd name="T40" fmla="*/ 155641420 w 187"/>
              <a:gd name="T41" fmla="*/ 0 h 113"/>
              <a:gd name="T42" fmla="*/ 125791361 w 187"/>
              <a:gd name="T43" fmla="*/ 0 h 113"/>
              <a:gd name="T44" fmla="*/ 93810927 w 187"/>
              <a:gd name="T45" fmla="*/ 10992496 h 113"/>
              <a:gd name="T46" fmla="*/ 61830493 w 187"/>
              <a:gd name="T47" fmla="*/ 24733531 h 113"/>
              <a:gd name="T48" fmla="*/ 31980434 w 187"/>
              <a:gd name="T49" fmla="*/ 46718523 h 113"/>
              <a:gd name="T50" fmla="*/ 0 w 187"/>
              <a:gd name="T51" fmla="*/ 71450397 h 113"/>
              <a:gd name="T52" fmla="*/ 0 w 187"/>
              <a:gd name="T53" fmla="*/ 107176424 h 113"/>
              <a:gd name="T54" fmla="*/ 0 w 187"/>
              <a:gd name="T55" fmla="*/ 142902451 h 113"/>
              <a:gd name="T56" fmla="*/ 31980434 w 187"/>
              <a:gd name="T57" fmla="*/ 164887444 h 113"/>
              <a:gd name="T58" fmla="*/ 61830493 w 187"/>
              <a:gd name="T59" fmla="*/ 164887444 h 113"/>
              <a:gd name="T60" fmla="*/ 93810927 w 187"/>
              <a:gd name="T61" fmla="*/ 178626821 h 113"/>
              <a:gd name="T62" fmla="*/ 125791361 w 187"/>
              <a:gd name="T63" fmla="*/ 18961931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7" h="113">
                <a:moveTo>
                  <a:pt x="54" y="78"/>
                </a:moveTo>
                <a:lnTo>
                  <a:pt x="69" y="86"/>
                </a:lnTo>
                <a:lnTo>
                  <a:pt x="78" y="99"/>
                </a:lnTo>
                <a:lnTo>
                  <a:pt x="93" y="103"/>
                </a:lnTo>
                <a:lnTo>
                  <a:pt x="108" y="108"/>
                </a:lnTo>
                <a:lnTo>
                  <a:pt x="122" y="112"/>
                </a:lnTo>
                <a:lnTo>
                  <a:pt x="137" y="112"/>
                </a:lnTo>
                <a:lnTo>
                  <a:pt x="157" y="103"/>
                </a:lnTo>
                <a:lnTo>
                  <a:pt x="171" y="90"/>
                </a:lnTo>
                <a:lnTo>
                  <a:pt x="181" y="78"/>
                </a:lnTo>
                <a:lnTo>
                  <a:pt x="186" y="65"/>
                </a:lnTo>
                <a:lnTo>
                  <a:pt x="186" y="52"/>
                </a:lnTo>
                <a:lnTo>
                  <a:pt x="186" y="39"/>
                </a:lnTo>
                <a:lnTo>
                  <a:pt x="181" y="26"/>
                </a:lnTo>
                <a:lnTo>
                  <a:pt x="176" y="13"/>
                </a:lnTo>
                <a:lnTo>
                  <a:pt x="162" y="4"/>
                </a:lnTo>
                <a:lnTo>
                  <a:pt x="147" y="0"/>
                </a:lnTo>
                <a:lnTo>
                  <a:pt x="132" y="0"/>
                </a:lnTo>
                <a:lnTo>
                  <a:pt x="117" y="0"/>
                </a:lnTo>
                <a:lnTo>
                  <a:pt x="88" y="0"/>
                </a:lnTo>
                <a:lnTo>
                  <a:pt x="73" y="0"/>
                </a:lnTo>
                <a:lnTo>
                  <a:pt x="59" y="0"/>
                </a:lnTo>
                <a:lnTo>
                  <a:pt x="44" y="4"/>
                </a:lnTo>
                <a:lnTo>
                  <a:pt x="29" y="9"/>
                </a:lnTo>
                <a:lnTo>
                  <a:pt x="15" y="17"/>
                </a:lnTo>
                <a:lnTo>
                  <a:pt x="0" y="26"/>
                </a:lnTo>
                <a:lnTo>
                  <a:pt x="0" y="39"/>
                </a:lnTo>
                <a:lnTo>
                  <a:pt x="0" y="52"/>
                </a:lnTo>
                <a:lnTo>
                  <a:pt x="15" y="60"/>
                </a:lnTo>
                <a:lnTo>
                  <a:pt x="29" y="60"/>
                </a:lnTo>
                <a:lnTo>
                  <a:pt x="44" y="65"/>
                </a:lnTo>
                <a:lnTo>
                  <a:pt x="59" y="69"/>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29" name="Freeform 9"/>
          <p:cNvSpPr>
            <a:spLocks/>
          </p:cNvSpPr>
          <p:nvPr/>
        </p:nvSpPr>
        <p:spPr bwMode="auto">
          <a:xfrm>
            <a:off x="9102725" y="4332288"/>
            <a:ext cx="350838" cy="495300"/>
          </a:xfrm>
          <a:custGeom>
            <a:avLst/>
            <a:gdLst>
              <a:gd name="T0" fmla="*/ 508616108 w 241"/>
              <a:gd name="T1" fmla="*/ 8232913 h 299"/>
              <a:gd name="T2" fmla="*/ 377223638 w 241"/>
              <a:gd name="T3" fmla="*/ 0 h 299"/>
              <a:gd name="T4" fmla="*/ 345435677 w 241"/>
              <a:gd name="T5" fmla="*/ 27440283 h 299"/>
              <a:gd name="T6" fmla="*/ 315765846 w 241"/>
              <a:gd name="T7" fmla="*/ 41161252 h 299"/>
              <a:gd name="T8" fmla="*/ 305169374 w 241"/>
              <a:gd name="T9" fmla="*/ 79577648 h 299"/>
              <a:gd name="T10" fmla="*/ 294574357 w 241"/>
              <a:gd name="T11" fmla="*/ 120738900 h 299"/>
              <a:gd name="T12" fmla="*/ 294574357 w 241"/>
              <a:gd name="T13" fmla="*/ 159155296 h 299"/>
              <a:gd name="T14" fmla="*/ 326362318 w 241"/>
              <a:gd name="T15" fmla="*/ 197573348 h 299"/>
              <a:gd name="T16" fmla="*/ 356032149 w 241"/>
              <a:gd name="T17" fmla="*/ 252453913 h 299"/>
              <a:gd name="T18" fmla="*/ 385700525 w 241"/>
              <a:gd name="T19" fmla="*/ 277150996 h 299"/>
              <a:gd name="T20" fmla="*/ 406893469 w 241"/>
              <a:gd name="T21" fmla="*/ 318312248 h 299"/>
              <a:gd name="T22" fmla="*/ 406893469 w 241"/>
              <a:gd name="T23" fmla="*/ 356728643 h 299"/>
              <a:gd name="T24" fmla="*/ 406893469 w 241"/>
              <a:gd name="T25" fmla="*/ 395145039 h 299"/>
              <a:gd name="T26" fmla="*/ 377223638 w 241"/>
              <a:gd name="T27" fmla="*/ 450027261 h 299"/>
              <a:gd name="T28" fmla="*/ 345435677 w 241"/>
              <a:gd name="T29" fmla="*/ 488443657 h 299"/>
              <a:gd name="T30" fmla="*/ 305169374 w 241"/>
              <a:gd name="T31" fmla="*/ 526860052 h 299"/>
              <a:gd name="T32" fmla="*/ 275500999 w 241"/>
              <a:gd name="T33" fmla="*/ 554300335 h 299"/>
              <a:gd name="T34" fmla="*/ 243711582 w 241"/>
              <a:gd name="T35" fmla="*/ 568021304 h 299"/>
              <a:gd name="T36" fmla="*/ 203446734 w 241"/>
              <a:gd name="T37" fmla="*/ 581742274 h 299"/>
              <a:gd name="T38" fmla="*/ 173776903 w 241"/>
              <a:gd name="T39" fmla="*/ 606437700 h 299"/>
              <a:gd name="T40" fmla="*/ 152585415 w 241"/>
              <a:gd name="T41" fmla="*/ 686015348 h 299"/>
              <a:gd name="T42" fmla="*/ 122915584 w 241"/>
              <a:gd name="T43" fmla="*/ 724433400 h 299"/>
              <a:gd name="T44" fmla="*/ 91127623 w 241"/>
              <a:gd name="T45" fmla="*/ 751873683 h 299"/>
              <a:gd name="T46" fmla="*/ 0 w 241"/>
              <a:gd name="T47" fmla="*/ 81773036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1" h="299">
                <a:moveTo>
                  <a:pt x="240" y="3"/>
                </a:moveTo>
                <a:lnTo>
                  <a:pt x="178" y="0"/>
                </a:lnTo>
                <a:lnTo>
                  <a:pt x="163" y="10"/>
                </a:lnTo>
                <a:lnTo>
                  <a:pt x="149" y="15"/>
                </a:lnTo>
                <a:lnTo>
                  <a:pt x="144" y="29"/>
                </a:lnTo>
                <a:lnTo>
                  <a:pt x="139" y="44"/>
                </a:lnTo>
                <a:lnTo>
                  <a:pt x="139" y="58"/>
                </a:lnTo>
                <a:lnTo>
                  <a:pt x="154" y="72"/>
                </a:lnTo>
                <a:lnTo>
                  <a:pt x="168" y="92"/>
                </a:lnTo>
                <a:lnTo>
                  <a:pt x="182" y="101"/>
                </a:lnTo>
                <a:lnTo>
                  <a:pt x="192" y="116"/>
                </a:lnTo>
                <a:lnTo>
                  <a:pt x="192" y="130"/>
                </a:lnTo>
                <a:lnTo>
                  <a:pt x="192" y="144"/>
                </a:lnTo>
                <a:lnTo>
                  <a:pt x="178" y="164"/>
                </a:lnTo>
                <a:lnTo>
                  <a:pt x="163" y="178"/>
                </a:lnTo>
                <a:lnTo>
                  <a:pt x="144" y="192"/>
                </a:lnTo>
                <a:lnTo>
                  <a:pt x="130" y="202"/>
                </a:lnTo>
                <a:lnTo>
                  <a:pt x="115" y="207"/>
                </a:lnTo>
                <a:lnTo>
                  <a:pt x="96" y="212"/>
                </a:lnTo>
                <a:lnTo>
                  <a:pt x="82" y="221"/>
                </a:lnTo>
                <a:lnTo>
                  <a:pt x="72" y="250"/>
                </a:lnTo>
                <a:lnTo>
                  <a:pt x="58" y="264"/>
                </a:lnTo>
                <a:lnTo>
                  <a:pt x="43" y="274"/>
                </a:lnTo>
                <a:lnTo>
                  <a:pt x="0" y="298"/>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30" name="Freeform 10"/>
          <p:cNvSpPr>
            <a:spLocks/>
          </p:cNvSpPr>
          <p:nvPr/>
        </p:nvSpPr>
        <p:spPr bwMode="auto">
          <a:xfrm>
            <a:off x="7718426" y="4270375"/>
            <a:ext cx="169863" cy="725488"/>
          </a:xfrm>
          <a:custGeom>
            <a:avLst/>
            <a:gdLst>
              <a:gd name="T0" fmla="*/ 38596974 w 116"/>
              <a:gd name="T1" fmla="*/ 0 h 439"/>
              <a:gd name="T2" fmla="*/ 0 w 116"/>
              <a:gd name="T3" fmla="*/ 0 h 439"/>
              <a:gd name="T4" fmla="*/ 51462632 w 116"/>
              <a:gd name="T5" fmla="*/ 43696192 h 439"/>
              <a:gd name="T6" fmla="*/ 90059605 w 116"/>
              <a:gd name="T7" fmla="*/ 60083297 h 439"/>
              <a:gd name="T8" fmla="*/ 130801832 w 116"/>
              <a:gd name="T9" fmla="*/ 90125771 h 439"/>
              <a:gd name="T10" fmla="*/ 167253553 w 116"/>
              <a:gd name="T11" fmla="*/ 117434858 h 439"/>
              <a:gd name="T12" fmla="*/ 205850527 w 116"/>
              <a:gd name="T13" fmla="*/ 163864438 h 439"/>
              <a:gd name="T14" fmla="*/ 233727095 w 116"/>
              <a:gd name="T15" fmla="*/ 223947734 h 439"/>
              <a:gd name="T16" fmla="*/ 246592753 w 116"/>
              <a:gd name="T17" fmla="*/ 267643926 h 439"/>
              <a:gd name="T18" fmla="*/ 246592753 w 116"/>
              <a:gd name="T19" fmla="*/ 314071853 h 439"/>
              <a:gd name="T20" fmla="*/ 246592753 w 116"/>
              <a:gd name="T21" fmla="*/ 357769697 h 439"/>
              <a:gd name="T22" fmla="*/ 205850527 w 116"/>
              <a:gd name="T23" fmla="*/ 390542254 h 439"/>
              <a:gd name="T24" fmla="*/ 182264463 w 116"/>
              <a:gd name="T25" fmla="*/ 434238446 h 439"/>
              <a:gd name="T26" fmla="*/ 154387895 w 116"/>
              <a:gd name="T27" fmla="*/ 480666373 h 439"/>
              <a:gd name="T28" fmla="*/ 154387895 w 116"/>
              <a:gd name="T29" fmla="*/ 538019587 h 439"/>
              <a:gd name="T30" fmla="*/ 154387895 w 116"/>
              <a:gd name="T31" fmla="*/ 598102884 h 439"/>
              <a:gd name="T32" fmla="*/ 154387895 w 116"/>
              <a:gd name="T33" fmla="*/ 658186180 h 439"/>
              <a:gd name="T34" fmla="*/ 154387895 w 116"/>
              <a:gd name="T35" fmla="*/ 704614107 h 439"/>
              <a:gd name="T36" fmla="*/ 182264463 w 116"/>
              <a:gd name="T37" fmla="*/ 748310299 h 439"/>
              <a:gd name="T38" fmla="*/ 205850527 w 116"/>
              <a:gd name="T39" fmla="*/ 792008143 h 439"/>
              <a:gd name="T40" fmla="*/ 218716185 w 116"/>
              <a:gd name="T41" fmla="*/ 838436070 h 439"/>
              <a:gd name="T42" fmla="*/ 218716185 w 116"/>
              <a:gd name="T43" fmla="*/ 898519367 h 439"/>
              <a:gd name="T44" fmla="*/ 218716185 w 116"/>
              <a:gd name="T45" fmla="*/ 955870929 h 439"/>
              <a:gd name="T46" fmla="*/ 195130121 w 116"/>
              <a:gd name="T47" fmla="*/ 1002298855 h 439"/>
              <a:gd name="T48" fmla="*/ 154387895 w 116"/>
              <a:gd name="T49" fmla="*/ 1045996700 h 439"/>
              <a:gd name="T50" fmla="*/ 102925263 w 116"/>
              <a:gd name="T51" fmla="*/ 1062382152 h 439"/>
              <a:gd name="T52" fmla="*/ 90059605 w 116"/>
              <a:gd name="T53" fmla="*/ 1106079996 h 439"/>
              <a:gd name="T54" fmla="*/ 90059605 w 116"/>
              <a:gd name="T55" fmla="*/ 1152507923 h 439"/>
              <a:gd name="T56" fmla="*/ 90059605 w 116"/>
              <a:gd name="T57" fmla="*/ 1196204115 h 4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6" h="439">
                <a:moveTo>
                  <a:pt x="18" y="0"/>
                </a:moveTo>
                <a:lnTo>
                  <a:pt x="0" y="0"/>
                </a:lnTo>
                <a:lnTo>
                  <a:pt x="24" y="16"/>
                </a:lnTo>
                <a:lnTo>
                  <a:pt x="42" y="22"/>
                </a:lnTo>
                <a:lnTo>
                  <a:pt x="61" y="33"/>
                </a:lnTo>
                <a:lnTo>
                  <a:pt x="78" y="43"/>
                </a:lnTo>
                <a:lnTo>
                  <a:pt x="96" y="60"/>
                </a:lnTo>
                <a:lnTo>
                  <a:pt x="109" y="82"/>
                </a:lnTo>
                <a:lnTo>
                  <a:pt x="115" y="98"/>
                </a:lnTo>
                <a:lnTo>
                  <a:pt x="115" y="115"/>
                </a:lnTo>
                <a:lnTo>
                  <a:pt x="115" y="131"/>
                </a:lnTo>
                <a:lnTo>
                  <a:pt x="96" y="143"/>
                </a:lnTo>
                <a:lnTo>
                  <a:pt x="85" y="159"/>
                </a:lnTo>
                <a:lnTo>
                  <a:pt x="72" y="176"/>
                </a:lnTo>
                <a:lnTo>
                  <a:pt x="72" y="197"/>
                </a:lnTo>
                <a:lnTo>
                  <a:pt x="72" y="219"/>
                </a:lnTo>
                <a:lnTo>
                  <a:pt x="72" y="241"/>
                </a:lnTo>
                <a:lnTo>
                  <a:pt x="72" y="258"/>
                </a:lnTo>
                <a:lnTo>
                  <a:pt x="85" y="274"/>
                </a:lnTo>
                <a:lnTo>
                  <a:pt x="96" y="290"/>
                </a:lnTo>
                <a:lnTo>
                  <a:pt x="102" y="307"/>
                </a:lnTo>
                <a:lnTo>
                  <a:pt x="102" y="329"/>
                </a:lnTo>
                <a:lnTo>
                  <a:pt x="102" y="350"/>
                </a:lnTo>
                <a:lnTo>
                  <a:pt x="91" y="367"/>
                </a:lnTo>
                <a:lnTo>
                  <a:pt x="72" y="383"/>
                </a:lnTo>
                <a:lnTo>
                  <a:pt x="48" y="389"/>
                </a:lnTo>
                <a:lnTo>
                  <a:pt x="42" y="405"/>
                </a:lnTo>
                <a:lnTo>
                  <a:pt x="42" y="422"/>
                </a:lnTo>
                <a:lnTo>
                  <a:pt x="42" y="438"/>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31" name="Freeform 11"/>
          <p:cNvSpPr>
            <a:spLocks/>
          </p:cNvSpPr>
          <p:nvPr/>
        </p:nvSpPr>
        <p:spPr bwMode="auto">
          <a:xfrm>
            <a:off x="7256464" y="5857876"/>
            <a:ext cx="365125" cy="334963"/>
          </a:xfrm>
          <a:custGeom>
            <a:avLst/>
            <a:gdLst>
              <a:gd name="T0" fmla="*/ 40528875 w 250"/>
              <a:gd name="T1" fmla="*/ 522760088 h 203"/>
              <a:gd name="T2" fmla="*/ 0 w 250"/>
              <a:gd name="T3" fmla="*/ 549987795 h 203"/>
              <a:gd name="T4" fmla="*/ 19198273 w 250"/>
              <a:gd name="T5" fmla="*/ 495534032 h 203"/>
              <a:gd name="T6" fmla="*/ 61859478 w 250"/>
              <a:gd name="T7" fmla="*/ 471028931 h 203"/>
              <a:gd name="T8" fmla="*/ 102386892 w 250"/>
              <a:gd name="T9" fmla="*/ 443801224 h 203"/>
              <a:gd name="T10" fmla="*/ 153580338 w 250"/>
              <a:gd name="T11" fmla="*/ 443801224 h 203"/>
              <a:gd name="T12" fmla="*/ 215439816 w 250"/>
              <a:gd name="T13" fmla="*/ 443801224 h 203"/>
              <a:gd name="T14" fmla="*/ 266633262 w 250"/>
              <a:gd name="T15" fmla="*/ 443801224 h 203"/>
              <a:gd name="T16" fmla="*/ 307160676 w 250"/>
              <a:gd name="T17" fmla="*/ 443801224 h 203"/>
              <a:gd name="T18" fmla="*/ 337023520 w 250"/>
              <a:gd name="T19" fmla="*/ 443801224 h 203"/>
              <a:gd name="T20" fmla="*/ 369020154 w 250"/>
              <a:gd name="T21" fmla="*/ 471028931 h 203"/>
              <a:gd name="T22" fmla="*/ 409547568 w 250"/>
              <a:gd name="T23" fmla="*/ 495534032 h 203"/>
              <a:gd name="T24" fmla="*/ 450076443 w 250"/>
              <a:gd name="T25" fmla="*/ 484641959 h 203"/>
              <a:gd name="T26" fmla="*/ 479939287 w 250"/>
              <a:gd name="T27" fmla="*/ 471028931 h 203"/>
              <a:gd name="T28" fmla="*/ 501269889 w 250"/>
              <a:gd name="T29" fmla="*/ 430188196 h 203"/>
              <a:gd name="T30" fmla="*/ 531132733 w 250"/>
              <a:gd name="T31" fmla="*/ 392070066 h 203"/>
              <a:gd name="T32" fmla="*/ 531132733 w 250"/>
              <a:gd name="T33" fmla="*/ 353951937 h 203"/>
              <a:gd name="T34" fmla="*/ 531132733 w 250"/>
              <a:gd name="T35" fmla="*/ 299498174 h 203"/>
              <a:gd name="T36" fmla="*/ 511934460 w 250"/>
              <a:gd name="T37" fmla="*/ 261380044 h 203"/>
              <a:gd name="T38" fmla="*/ 490603858 w 250"/>
              <a:gd name="T39" fmla="*/ 223261915 h 203"/>
              <a:gd name="T40" fmla="*/ 450076443 w 250"/>
              <a:gd name="T41" fmla="*/ 182421180 h 203"/>
              <a:gd name="T42" fmla="*/ 420213600 w 250"/>
              <a:gd name="T43" fmla="*/ 130690022 h 203"/>
              <a:gd name="T44" fmla="*/ 409547568 w 250"/>
              <a:gd name="T45" fmla="*/ 78958864 h 203"/>
              <a:gd name="T46" fmla="*/ 388216966 w 250"/>
              <a:gd name="T47" fmla="*/ 38118129 h 203"/>
              <a:gd name="T48" fmla="*/ 388216966 w 250"/>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0" h="203">
                <a:moveTo>
                  <a:pt x="19" y="192"/>
                </a:moveTo>
                <a:lnTo>
                  <a:pt x="0" y="202"/>
                </a:lnTo>
                <a:lnTo>
                  <a:pt x="9" y="182"/>
                </a:lnTo>
                <a:lnTo>
                  <a:pt x="29" y="173"/>
                </a:lnTo>
                <a:lnTo>
                  <a:pt x="48" y="163"/>
                </a:lnTo>
                <a:lnTo>
                  <a:pt x="72" y="163"/>
                </a:lnTo>
                <a:lnTo>
                  <a:pt x="101" y="163"/>
                </a:lnTo>
                <a:lnTo>
                  <a:pt x="125" y="163"/>
                </a:lnTo>
                <a:lnTo>
                  <a:pt x="144" y="163"/>
                </a:lnTo>
                <a:lnTo>
                  <a:pt x="158" y="163"/>
                </a:lnTo>
                <a:lnTo>
                  <a:pt x="173" y="173"/>
                </a:lnTo>
                <a:lnTo>
                  <a:pt x="192" y="182"/>
                </a:lnTo>
                <a:lnTo>
                  <a:pt x="211" y="178"/>
                </a:lnTo>
                <a:lnTo>
                  <a:pt x="225" y="173"/>
                </a:lnTo>
                <a:lnTo>
                  <a:pt x="235" y="158"/>
                </a:lnTo>
                <a:lnTo>
                  <a:pt x="249" y="144"/>
                </a:lnTo>
                <a:lnTo>
                  <a:pt x="249" y="130"/>
                </a:lnTo>
                <a:lnTo>
                  <a:pt x="249" y="110"/>
                </a:lnTo>
                <a:lnTo>
                  <a:pt x="240" y="96"/>
                </a:lnTo>
                <a:lnTo>
                  <a:pt x="230" y="82"/>
                </a:lnTo>
                <a:lnTo>
                  <a:pt x="211" y="67"/>
                </a:lnTo>
                <a:lnTo>
                  <a:pt x="197" y="48"/>
                </a:lnTo>
                <a:lnTo>
                  <a:pt x="192" y="29"/>
                </a:lnTo>
                <a:lnTo>
                  <a:pt x="182" y="14"/>
                </a:lnTo>
                <a:lnTo>
                  <a:pt x="182"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32" name="Freeform 12"/>
          <p:cNvSpPr>
            <a:spLocks/>
          </p:cNvSpPr>
          <p:nvPr/>
        </p:nvSpPr>
        <p:spPr bwMode="auto">
          <a:xfrm>
            <a:off x="6902451" y="3975100"/>
            <a:ext cx="176213" cy="647700"/>
          </a:xfrm>
          <a:custGeom>
            <a:avLst/>
            <a:gdLst>
              <a:gd name="T0" fmla="*/ 163304306 w 121"/>
              <a:gd name="T1" fmla="*/ 0 h 391"/>
              <a:gd name="T2" fmla="*/ 186632868 w 121"/>
              <a:gd name="T3" fmla="*/ 60368622 h 391"/>
              <a:gd name="T4" fmla="*/ 252377793 w 121"/>
              <a:gd name="T5" fmla="*/ 150924039 h 391"/>
              <a:gd name="T6" fmla="*/ 241774430 w 121"/>
              <a:gd name="T7" fmla="*/ 203061404 h 391"/>
              <a:gd name="T8" fmla="*/ 246015193 w 121"/>
              <a:gd name="T9" fmla="*/ 249709057 h 391"/>
              <a:gd name="T10" fmla="*/ 248137030 w 121"/>
              <a:gd name="T11" fmla="*/ 296358365 h 391"/>
              <a:gd name="T12" fmla="*/ 254499630 w 121"/>
              <a:gd name="T13" fmla="*/ 345752530 h 391"/>
              <a:gd name="T14" fmla="*/ 229049230 w 121"/>
              <a:gd name="T15" fmla="*/ 403377952 h 391"/>
              <a:gd name="T16" fmla="*/ 214203649 w 121"/>
              <a:gd name="T17" fmla="*/ 439049491 h 391"/>
              <a:gd name="T18" fmla="*/ 182390649 w 121"/>
              <a:gd name="T19" fmla="*/ 518628796 h 391"/>
              <a:gd name="T20" fmla="*/ 152699487 w 121"/>
              <a:gd name="T21" fmla="*/ 559788391 h 391"/>
              <a:gd name="T22" fmla="*/ 137853906 w 121"/>
              <a:gd name="T23" fmla="*/ 595461587 h 391"/>
              <a:gd name="T24" fmla="*/ 110283124 w 121"/>
              <a:gd name="T25" fmla="*/ 633879639 h 391"/>
              <a:gd name="T26" fmla="*/ 86954562 w 121"/>
              <a:gd name="T27" fmla="*/ 661319922 h 391"/>
              <a:gd name="T28" fmla="*/ 50899343 w 121"/>
              <a:gd name="T29" fmla="*/ 727176600 h 391"/>
              <a:gd name="T30" fmla="*/ 31813000 w 121"/>
              <a:gd name="T31" fmla="*/ 773825909 h 391"/>
              <a:gd name="T32" fmla="*/ 12725200 w 121"/>
              <a:gd name="T33" fmla="*/ 820475217 h 391"/>
              <a:gd name="T34" fmla="*/ 2120381 w 121"/>
              <a:gd name="T35" fmla="*/ 872612583 h 391"/>
              <a:gd name="T36" fmla="*/ 0 w 121"/>
              <a:gd name="T37" fmla="*/ 932981204 h 391"/>
              <a:gd name="T38" fmla="*/ 21208181 w 121"/>
              <a:gd name="T39" fmla="*/ 987863426 h 391"/>
              <a:gd name="T40" fmla="*/ 33933381 w 121"/>
              <a:gd name="T41" fmla="*/ 1048232048 h 391"/>
              <a:gd name="T42" fmla="*/ 61504162 w 121"/>
              <a:gd name="T43" fmla="*/ 1064696217 h 391"/>
              <a:gd name="T44" fmla="*/ 93315706 w 121"/>
              <a:gd name="T45" fmla="*/ 1070184274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391">
                <a:moveTo>
                  <a:pt x="77" y="0"/>
                </a:moveTo>
                <a:lnTo>
                  <a:pt x="88" y="22"/>
                </a:lnTo>
                <a:lnTo>
                  <a:pt x="119" y="55"/>
                </a:lnTo>
                <a:lnTo>
                  <a:pt x="114" y="74"/>
                </a:lnTo>
                <a:lnTo>
                  <a:pt x="116" y="91"/>
                </a:lnTo>
                <a:lnTo>
                  <a:pt x="117" y="108"/>
                </a:lnTo>
                <a:lnTo>
                  <a:pt x="120" y="126"/>
                </a:lnTo>
                <a:lnTo>
                  <a:pt x="108" y="147"/>
                </a:lnTo>
                <a:lnTo>
                  <a:pt x="101" y="160"/>
                </a:lnTo>
                <a:lnTo>
                  <a:pt x="86" y="189"/>
                </a:lnTo>
                <a:lnTo>
                  <a:pt x="72" y="204"/>
                </a:lnTo>
                <a:lnTo>
                  <a:pt x="65" y="217"/>
                </a:lnTo>
                <a:lnTo>
                  <a:pt x="52" y="231"/>
                </a:lnTo>
                <a:lnTo>
                  <a:pt x="41" y="241"/>
                </a:lnTo>
                <a:lnTo>
                  <a:pt x="24" y="265"/>
                </a:lnTo>
                <a:lnTo>
                  <a:pt x="15" y="282"/>
                </a:lnTo>
                <a:lnTo>
                  <a:pt x="6" y="299"/>
                </a:lnTo>
                <a:lnTo>
                  <a:pt x="1" y="318"/>
                </a:lnTo>
                <a:lnTo>
                  <a:pt x="0" y="340"/>
                </a:lnTo>
                <a:lnTo>
                  <a:pt x="10" y="360"/>
                </a:lnTo>
                <a:lnTo>
                  <a:pt x="16" y="382"/>
                </a:lnTo>
                <a:lnTo>
                  <a:pt x="29" y="388"/>
                </a:lnTo>
                <a:lnTo>
                  <a:pt x="44" y="39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33" name="Freeform 13"/>
          <p:cNvSpPr>
            <a:spLocks/>
          </p:cNvSpPr>
          <p:nvPr/>
        </p:nvSpPr>
        <p:spPr bwMode="auto">
          <a:xfrm>
            <a:off x="9032876" y="5349875"/>
            <a:ext cx="365125" cy="636588"/>
          </a:xfrm>
          <a:custGeom>
            <a:avLst/>
            <a:gdLst>
              <a:gd name="T0" fmla="*/ 507864145 w 251"/>
              <a:gd name="T1" fmla="*/ 51945581 h 385"/>
              <a:gd name="T2" fmla="*/ 529023939 w 251"/>
              <a:gd name="T3" fmla="*/ 0 h 385"/>
              <a:gd name="T4" fmla="*/ 486702897 w 251"/>
              <a:gd name="T5" fmla="*/ 65614861 h 385"/>
              <a:gd name="T6" fmla="*/ 457076858 w 251"/>
              <a:gd name="T7" fmla="*/ 103891162 h 385"/>
              <a:gd name="T8" fmla="*/ 446496961 w 251"/>
              <a:gd name="T9" fmla="*/ 144900657 h 385"/>
              <a:gd name="T10" fmla="*/ 435915610 w 251"/>
              <a:gd name="T11" fmla="*/ 183176957 h 385"/>
              <a:gd name="T12" fmla="*/ 435915610 w 251"/>
              <a:gd name="T13" fmla="*/ 235122538 h 385"/>
              <a:gd name="T14" fmla="*/ 446496961 w 251"/>
              <a:gd name="T15" fmla="*/ 276132033 h 385"/>
              <a:gd name="T16" fmla="*/ 467658210 w 251"/>
              <a:gd name="T17" fmla="*/ 314408333 h 385"/>
              <a:gd name="T18" fmla="*/ 486702897 w 251"/>
              <a:gd name="T19" fmla="*/ 380023194 h 385"/>
              <a:gd name="T20" fmla="*/ 497282794 w 251"/>
              <a:gd name="T21" fmla="*/ 431968775 h 385"/>
              <a:gd name="T22" fmla="*/ 507864145 w 251"/>
              <a:gd name="T23" fmla="*/ 538594785 h 385"/>
              <a:gd name="T24" fmla="*/ 497282794 w 251"/>
              <a:gd name="T25" fmla="*/ 576869432 h 385"/>
              <a:gd name="T26" fmla="*/ 457076858 w 251"/>
              <a:gd name="T27" fmla="*/ 604209646 h 385"/>
              <a:gd name="T28" fmla="*/ 427452274 w 251"/>
              <a:gd name="T29" fmla="*/ 628815012 h 385"/>
              <a:gd name="T30" fmla="*/ 395709674 w 251"/>
              <a:gd name="T31" fmla="*/ 642485946 h 385"/>
              <a:gd name="T32" fmla="*/ 366085090 w 251"/>
              <a:gd name="T33" fmla="*/ 656155227 h 385"/>
              <a:gd name="T34" fmla="*/ 334343944 w 251"/>
              <a:gd name="T35" fmla="*/ 669824508 h 385"/>
              <a:gd name="T36" fmla="*/ 294138008 w 251"/>
              <a:gd name="T37" fmla="*/ 669824508 h 385"/>
              <a:gd name="T38" fmla="*/ 264511970 w 251"/>
              <a:gd name="T39" fmla="*/ 680760593 h 385"/>
              <a:gd name="T40" fmla="*/ 224306034 w 251"/>
              <a:gd name="T41" fmla="*/ 694431527 h 385"/>
              <a:gd name="T42" fmla="*/ 192564888 w 251"/>
              <a:gd name="T43" fmla="*/ 721770088 h 385"/>
              <a:gd name="T44" fmla="*/ 162938850 w 251"/>
              <a:gd name="T45" fmla="*/ 746377108 h 385"/>
              <a:gd name="T46" fmla="*/ 131197704 w 251"/>
              <a:gd name="T47" fmla="*/ 773717323 h 385"/>
              <a:gd name="T48" fmla="*/ 101573120 w 251"/>
              <a:gd name="T49" fmla="*/ 811991969 h 385"/>
              <a:gd name="T50" fmla="*/ 71947081 w 251"/>
              <a:gd name="T51" fmla="*/ 853001464 h 385"/>
              <a:gd name="T52" fmla="*/ 40205936 w 251"/>
              <a:gd name="T53" fmla="*/ 891277765 h 385"/>
              <a:gd name="T54" fmla="*/ 10579897 w 251"/>
              <a:gd name="T55" fmla="*/ 932287260 h 385"/>
              <a:gd name="T56" fmla="*/ 0 w 251"/>
              <a:gd name="T57" fmla="*/ 970563560 h 385"/>
              <a:gd name="T58" fmla="*/ 10579897 w 251"/>
              <a:gd name="T59" fmla="*/ 1008838207 h 385"/>
              <a:gd name="T60" fmla="*/ 21161249 w 251"/>
              <a:gd name="T61" fmla="*/ 1049849355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1" h="385">
                <a:moveTo>
                  <a:pt x="240" y="19"/>
                </a:moveTo>
                <a:lnTo>
                  <a:pt x="250" y="0"/>
                </a:lnTo>
                <a:lnTo>
                  <a:pt x="230" y="24"/>
                </a:lnTo>
                <a:lnTo>
                  <a:pt x="216" y="38"/>
                </a:lnTo>
                <a:lnTo>
                  <a:pt x="211" y="53"/>
                </a:lnTo>
                <a:lnTo>
                  <a:pt x="206" y="67"/>
                </a:lnTo>
                <a:lnTo>
                  <a:pt x="206" y="86"/>
                </a:lnTo>
                <a:lnTo>
                  <a:pt x="211" y="101"/>
                </a:lnTo>
                <a:lnTo>
                  <a:pt x="221" y="115"/>
                </a:lnTo>
                <a:lnTo>
                  <a:pt x="230" y="139"/>
                </a:lnTo>
                <a:lnTo>
                  <a:pt x="235" y="158"/>
                </a:lnTo>
                <a:lnTo>
                  <a:pt x="240" y="197"/>
                </a:lnTo>
                <a:lnTo>
                  <a:pt x="235" y="211"/>
                </a:lnTo>
                <a:lnTo>
                  <a:pt x="216" y="221"/>
                </a:lnTo>
                <a:lnTo>
                  <a:pt x="202" y="230"/>
                </a:lnTo>
                <a:lnTo>
                  <a:pt x="187" y="235"/>
                </a:lnTo>
                <a:lnTo>
                  <a:pt x="173" y="240"/>
                </a:lnTo>
                <a:lnTo>
                  <a:pt x="158" y="245"/>
                </a:lnTo>
                <a:lnTo>
                  <a:pt x="139" y="245"/>
                </a:lnTo>
                <a:lnTo>
                  <a:pt x="125" y="249"/>
                </a:lnTo>
                <a:lnTo>
                  <a:pt x="106" y="254"/>
                </a:lnTo>
                <a:lnTo>
                  <a:pt x="91" y="264"/>
                </a:lnTo>
                <a:lnTo>
                  <a:pt x="77" y="273"/>
                </a:lnTo>
                <a:lnTo>
                  <a:pt x="62" y="283"/>
                </a:lnTo>
                <a:lnTo>
                  <a:pt x="48" y="297"/>
                </a:lnTo>
                <a:lnTo>
                  <a:pt x="34" y="312"/>
                </a:lnTo>
                <a:lnTo>
                  <a:pt x="19" y="326"/>
                </a:lnTo>
                <a:lnTo>
                  <a:pt x="5" y="341"/>
                </a:lnTo>
                <a:lnTo>
                  <a:pt x="0" y="355"/>
                </a:lnTo>
                <a:lnTo>
                  <a:pt x="5" y="369"/>
                </a:lnTo>
                <a:lnTo>
                  <a:pt x="10" y="384"/>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0046" name="Rectangle 14"/>
          <p:cNvSpPr>
            <a:spLocks noChangeArrowheads="1"/>
          </p:cNvSpPr>
          <p:nvPr/>
        </p:nvSpPr>
        <p:spPr bwMode="auto">
          <a:xfrm>
            <a:off x="6083300" y="4502150"/>
            <a:ext cx="255588"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47" name="Rectangle 15"/>
          <p:cNvSpPr>
            <a:spLocks noChangeArrowheads="1"/>
          </p:cNvSpPr>
          <p:nvPr/>
        </p:nvSpPr>
        <p:spPr bwMode="auto">
          <a:xfrm>
            <a:off x="6754814" y="3883025"/>
            <a:ext cx="255587"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48" name="Rectangle 16"/>
          <p:cNvSpPr>
            <a:spLocks noChangeArrowheads="1"/>
          </p:cNvSpPr>
          <p:nvPr/>
        </p:nvSpPr>
        <p:spPr bwMode="auto">
          <a:xfrm>
            <a:off x="7091364" y="6145213"/>
            <a:ext cx="255587"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56337" name="Freeform 17"/>
          <p:cNvSpPr>
            <a:spLocks/>
          </p:cNvSpPr>
          <p:nvPr/>
        </p:nvSpPr>
        <p:spPr bwMode="auto">
          <a:xfrm>
            <a:off x="2755901" y="4094163"/>
            <a:ext cx="2536825" cy="2044700"/>
          </a:xfrm>
          <a:custGeom>
            <a:avLst/>
            <a:gdLst>
              <a:gd name="T0" fmla="*/ 2147483646 w 1742"/>
              <a:gd name="T1" fmla="*/ 1310864449 h 1236"/>
              <a:gd name="T2" fmla="*/ 2147483646 w 1742"/>
              <a:gd name="T3" fmla="*/ 1135718358 h 1236"/>
              <a:gd name="T4" fmla="*/ 2147483646 w 1742"/>
              <a:gd name="T5" fmla="*/ 875733761 h 1236"/>
              <a:gd name="T6" fmla="*/ 2147483646 w 1742"/>
              <a:gd name="T7" fmla="*/ 697849824 h 1236"/>
              <a:gd name="T8" fmla="*/ 2147483646 w 1742"/>
              <a:gd name="T9" fmla="*/ 158727282 h 1236"/>
              <a:gd name="T10" fmla="*/ 2147483646 w 1742"/>
              <a:gd name="T11" fmla="*/ 24630694 h 1236"/>
              <a:gd name="T12" fmla="*/ 2147483646 w 1742"/>
              <a:gd name="T13" fmla="*/ 10946424 h 1236"/>
              <a:gd name="T14" fmla="*/ 2147483646 w 1742"/>
              <a:gd name="T15" fmla="*/ 213459401 h 1236"/>
              <a:gd name="T16" fmla="*/ 2147483646 w 1742"/>
              <a:gd name="T17" fmla="*/ 320190756 h 1236"/>
              <a:gd name="T18" fmla="*/ 2147483646 w 1742"/>
              <a:gd name="T19" fmla="*/ 320190756 h 1236"/>
              <a:gd name="T20" fmla="*/ 2131330562 w 1742"/>
              <a:gd name="T21" fmla="*/ 331137180 h 1236"/>
              <a:gd name="T22" fmla="*/ 1965914136 w 1742"/>
              <a:gd name="T23" fmla="*/ 320190756 h 1236"/>
              <a:gd name="T24" fmla="*/ 1789893140 w 1742"/>
              <a:gd name="T25" fmla="*/ 249036519 h 1236"/>
              <a:gd name="T26" fmla="*/ 1590545587 w 1742"/>
              <a:gd name="T27" fmla="*/ 213459401 h 1236"/>
              <a:gd name="T28" fmla="*/ 1425127704 w 1742"/>
              <a:gd name="T29" fmla="*/ 235353903 h 1236"/>
              <a:gd name="T30" fmla="*/ 1227900482 w 1742"/>
              <a:gd name="T31" fmla="*/ 235353903 h 1236"/>
              <a:gd name="T32" fmla="*/ 1049759155 w 1742"/>
              <a:gd name="T33" fmla="*/ 249036519 h 1236"/>
              <a:gd name="T34" fmla="*/ 884342729 w 1742"/>
              <a:gd name="T35" fmla="*/ 259982943 h 1236"/>
              <a:gd name="T36" fmla="*/ 727409084 w 1742"/>
              <a:gd name="T37" fmla="*/ 295560062 h 1236"/>
              <a:gd name="T38" fmla="*/ 561992658 w 1742"/>
              <a:gd name="T39" fmla="*/ 355766220 h 1236"/>
              <a:gd name="T40" fmla="*/ 405059013 w 1742"/>
              <a:gd name="T41" fmla="*/ 459759728 h 1236"/>
              <a:gd name="T42" fmla="*/ 271453381 w 1742"/>
              <a:gd name="T43" fmla="*/ 637643665 h 1236"/>
              <a:gd name="T44" fmla="*/ 165416426 w 1742"/>
              <a:gd name="T45" fmla="*/ 851104721 h 1236"/>
              <a:gd name="T46" fmla="*/ 82708941 w 1742"/>
              <a:gd name="T47" fmla="*/ 1050881506 h 1236"/>
              <a:gd name="T48" fmla="*/ 42413908 w 1742"/>
              <a:gd name="T49" fmla="*/ 1253394483 h 1236"/>
              <a:gd name="T50" fmla="*/ 0 w 1742"/>
              <a:gd name="T51" fmla="*/ 1499694810 h 1236"/>
              <a:gd name="T52" fmla="*/ 10603113 w 1742"/>
              <a:gd name="T53" fmla="*/ 1795254871 h 1236"/>
              <a:gd name="T54" fmla="*/ 21207682 w 1742"/>
              <a:gd name="T55" fmla="*/ 1984085232 h 1236"/>
              <a:gd name="T56" fmla="*/ 42413908 w 1742"/>
              <a:gd name="T57" fmla="*/ 2147483646 h 1236"/>
              <a:gd name="T58" fmla="*/ 103915167 w 1742"/>
              <a:gd name="T59" fmla="*/ 2147483646 h 1236"/>
              <a:gd name="T60" fmla="*/ 156933645 w 1742"/>
              <a:gd name="T61" fmla="*/ 2147483646 h 1236"/>
              <a:gd name="T62" fmla="*/ 260848812 w 1742"/>
              <a:gd name="T63" fmla="*/ 2147483646 h 1236"/>
              <a:gd name="T64" fmla="*/ 458077490 w 1742"/>
              <a:gd name="T65" fmla="*/ 2147483646 h 1236"/>
              <a:gd name="T66" fmla="*/ 924636306 w 1742"/>
              <a:gd name="T67" fmla="*/ 2147483646 h 1236"/>
              <a:gd name="T68" fmla="*/ 1372110683 w 1742"/>
              <a:gd name="T69" fmla="*/ 2147483646 h 1236"/>
              <a:gd name="T70" fmla="*/ 1664770290 w 1742"/>
              <a:gd name="T71" fmla="*/ 2147483646 h 1236"/>
              <a:gd name="T72" fmla="*/ 1923498771 w 1742"/>
              <a:gd name="T73" fmla="*/ 2147483646 h 1236"/>
              <a:gd name="T74" fmla="*/ 2112243211 w 1742"/>
              <a:gd name="T75" fmla="*/ 2147483646 h 1236"/>
              <a:gd name="T76" fmla="*/ 2147483646 w 1742"/>
              <a:gd name="T77" fmla="*/ 2147483646 h 1236"/>
              <a:gd name="T78" fmla="*/ 2147483646 w 1742"/>
              <a:gd name="T79" fmla="*/ 2147483646 h 1236"/>
              <a:gd name="T80" fmla="*/ 2147483646 w 1742"/>
              <a:gd name="T81" fmla="*/ 2147483646 h 1236"/>
              <a:gd name="T82" fmla="*/ 2147483646 w 1742"/>
              <a:gd name="T83" fmla="*/ 2147483646 h 1236"/>
              <a:gd name="T84" fmla="*/ 2147483646 w 1742"/>
              <a:gd name="T85" fmla="*/ 2147483646 h 1236"/>
              <a:gd name="T86" fmla="*/ 2147483646 w 1742"/>
              <a:gd name="T87" fmla="*/ 2147483646 h 1236"/>
              <a:gd name="T88" fmla="*/ 2147483646 w 1742"/>
              <a:gd name="T89" fmla="*/ 2147483646 h 1236"/>
              <a:gd name="T90" fmla="*/ 2147483646 w 1742"/>
              <a:gd name="T91" fmla="*/ 2147483646 h 1236"/>
              <a:gd name="T92" fmla="*/ 2147483646 w 1742"/>
              <a:gd name="T93" fmla="*/ 2147483646 h 1236"/>
              <a:gd name="T94" fmla="*/ 2147483646 w 1742"/>
              <a:gd name="T95" fmla="*/ 2147483646 h 1236"/>
              <a:gd name="T96" fmla="*/ 2147483646 w 1742"/>
              <a:gd name="T97" fmla="*/ 2147483646 h 1236"/>
              <a:gd name="T98" fmla="*/ 2147483646 w 1742"/>
              <a:gd name="T99" fmla="*/ 2140074668 h 1236"/>
              <a:gd name="T100" fmla="*/ 2147483646 w 1742"/>
              <a:gd name="T101" fmla="*/ 1951244307 h 1236"/>
              <a:gd name="T102" fmla="*/ 2147483646 w 1742"/>
              <a:gd name="T103" fmla="*/ 1759677753 h 1236"/>
              <a:gd name="T104" fmla="*/ 2147483646 w 1742"/>
              <a:gd name="T105" fmla="*/ 1570847392 h 1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42" h="1236">
                <a:moveTo>
                  <a:pt x="1638" y="531"/>
                </a:moveTo>
                <a:lnTo>
                  <a:pt x="1643" y="518"/>
                </a:lnTo>
                <a:lnTo>
                  <a:pt x="1638" y="505"/>
                </a:lnTo>
                <a:lnTo>
                  <a:pt x="1633" y="492"/>
                </a:lnTo>
                <a:lnTo>
                  <a:pt x="1628" y="479"/>
                </a:lnTo>
                <a:lnTo>
                  <a:pt x="1623" y="466"/>
                </a:lnTo>
                <a:lnTo>
                  <a:pt x="1623" y="453"/>
                </a:lnTo>
                <a:lnTo>
                  <a:pt x="1618" y="440"/>
                </a:lnTo>
                <a:lnTo>
                  <a:pt x="1618" y="428"/>
                </a:lnTo>
                <a:lnTo>
                  <a:pt x="1618" y="415"/>
                </a:lnTo>
                <a:lnTo>
                  <a:pt x="1623" y="397"/>
                </a:lnTo>
                <a:lnTo>
                  <a:pt x="1628" y="380"/>
                </a:lnTo>
                <a:lnTo>
                  <a:pt x="1628" y="354"/>
                </a:lnTo>
                <a:lnTo>
                  <a:pt x="1633" y="337"/>
                </a:lnTo>
                <a:lnTo>
                  <a:pt x="1638" y="320"/>
                </a:lnTo>
                <a:lnTo>
                  <a:pt x="1643" y="307"/>
                </a:lnTo>
                <a:lnTo>
                  <a:pt x="1648" y="294"/>
                </a:lnTo>
                <a:lnTo>
                  <a:pt x="1648" y="281"/>
                </a:lnTo>
                <a:lnTo>
                  <a:pt x="1658" y="268"/>
                </a:lnTo>
                <a:lnTo>
                  <a:pt x="1663" y="255"/>
                </a:lnTo>
                <a:lnTo>
                  <a:pt x="1667" y="242"/>
                </a:lnTo>
                <a:lnTo>
                  <a:pt x="1672" y="225"/>
                </a:lnTo>
                <a:lnTo>
                  <a:pt x="1677" y="207"/>
                </a:lnTo>
                <a:lnTo>
                  <a:pt x="1669" y="154"/>
                </a:lnTo>
                <a:lnTo>
                  <a:pt x="1621" y="58"/>
                </a:lnTo>
                <a:lnTo>
                  <a:pt x="1584" y="22"/>
                </a:lnTo>
                <a:lnTo>
                  <a:pt x="1569" y="17"/>
                </a:lnTo>
                <a:lnTo>
                  <a:pt x="1555" y="13"/>
                </a:lnTo>
                <a:lnTo>
                  <a:pt x="1520" y="9"/>
                </a:lnTo>
                <a:lnTo>
                  <a:pt x="1506" y="9"/>
                </a:lnTo>
                <a:lnTo>
                  <a:pt x="1491" y="4"/>
                </a:lnTo>
                <a:lnTo>
                  <a:pt x="1476" y="4"/>
                </a:lnTo>
                <a:lnTo>
                  <a:pt x="1442" y="0"/>
                </a:lnTo>
                <a:lnTo>
                  <a:pt x="1427" y="0"/>
                </a:lnTo>
                <a:lnTo>
                  <a:pt x="1412" y="4"/>
                </a:lnTo>
                <a:lnTo>
                  <a:pt x="1383" y="9"/>
                </a:lnTo>
                <a:lnTo>
                  <a:pt x="1368" y="9"/>
                </a:lnTo>
                <a:lnTo>
                  <a:pt x="1334" y="17"/>
                </a:lnTo>
                <a:lnTo>
                  <a:pt x="1295" y="35"/>
                </a:lnTo>
                <a:lnTo>
                  <a:pt x="1231" y="78"/>
                </a:lnTo>
                <a:lnTo>
                  <a:pt x="1216" y="91"/>
                </a:lnTo>
                <a:lnTo>
                  <a:pt x="1202" y="99"/>
                </a:lnTo>
                <a:lnTo>
                  <a:pt x="1187" y="108"/>
                </a:lnTo>
                <a:lnTo>
                  <a:pt x="1172" y="117"/>
                </a:lnTo>
                <a:lnTo>
                  <a:pt x="1157" y="117"/>
                </a:lnTo>
                <a:lnTo>
                  <a:pt x="1143" y="117"/>
                </a:lnTo>
                <a:lnTo>
                  <a:pt x="1123" y="117"/>
                </a:lnTo>
                <a:lnTo>
                  <a:pt x="1108" y="117"/>
                </a:lnTo>
                <a:lnTo>
                  <a:pt x="1094" y="117"/>
                </a:lnTo>
                <a:lnTo>
                  <a:pt x="1079" y="117"/>
                </a:lnTo>
                <a:lnTo>
                  <a:pt x="1064" y="121"/>
                </a:lnTo>
                <a:lnTo>
                  <a:pt x="1050" y="121"/>
                </a:lnTo>
                <a:lnTo>
                  <a:pt x="1035" y="121"/>
                </a:lnTo>
                <a:lnTo>
                  <a:pt x="1020" y="121"/>
                </a:lnTo>
                <a:lnTo>
                  <a:pt x="1005" y="121"/>
                </a:lnTo>
                <a:lnTo>
                  <a:pt x="991" y="121"/>
                </a:lnTo>
                <a:lnTo>
                  <a:pt x="976" y="117"/>
                </a:lnTo>
                <a:lnTo>
                  <a:pt x="961" y="117"/>
                </a:lnTo>
                <a:lnTo>
                  <a:pt x="947" y="117"/>
                </a:lnTo>
                <a:lnTo>
                  <a:pt x="927" y="117"/>
                </a:lnTo>
                <a:lnTo>
                  <a:pt x="912" y="117"/>
                </a:lnTo>
                <a:lnTo>
                  <a:pt x="893" y="112"/>
                </a:lnTo>
                <a:lnTo>
                  <a:pt x="878" y="108"/>
                </a:lnTo>
                <a:lnTo>
                  <a:pt x="858" y="99"/>
                </a:lnTo>
                <a:lnTo>
                  <a:pt x="844" y="91"/>
                </a:lnTo>
                <a:lnTo>
                  <a:pt x="829" y="91"/>
                </a:lnTo>
                <a:lnTo>
                  <a:pt x="794" y="86"/>
                </a:lnTo>
                <a:lnTo>
                  <a:pt x="780" y="82"/>
                </a:lnTo>
                <a:lnTo>
                  <a:pt x="765" y="82"/>
                </a:lnTo>
                <a:lnTo>
                  <a:pt x="750" y="78"/>
                </a:lnTo>
                <a:lnTo>
                  <a:pt x="736" y="78"/>
                </a:lnTo>
                <a:lnTo>
                  <a:pt x="721" y="78"/>
                </a:lnTo>
                <a:lnTo>
                  <a:pt x="706" y="78"/>
                </a:lnTo>
                <a:lnTo>
                  <a:pt x="687" y="82"/>
                </a:lnTo>
                <a:lnTo>
                  <a:pt x="672" y="86"/>
                </a:lnTo>
                <a:lnTo>
                  <a:pt x="657" y="86"/>
                </a:lnTo>
                <a:lnTo>
                  <a:pt x="638" y="86"/>
                </a:lnTo>
                <a:lnTo>
                  <a:pt x="608" y="86"/>
                </a:lnTo>
                <a:lnTo>
                  <a:pt x="593" y="86"/>
                </a:lnTo>
                <a:lnTo>
                  <a:pt x="579" y="86"/>
                </a:lnTo>
                <a:lnTo>
                  <a:pt x="559" y="86"/>
                </a:lnTo>
                <a:lnTo>
                  <a:pt x="544" y="86"/>
                </a:lnTo>
                <a:lnTo>
                  <a:pt x="530" y="86"/>
                </a:lnTo>
                <a:lnTo>
                  <a:pt x="515" y="86"/>
                </a:lnTo>
                <a:lnTo>
                  <a:pt x="495" y="91"/>
                </a:lnTo>
                <a:lnTo>
                  <a:pt x="476" y="91"/>
                </a:lnTo>
                <a:lnTo>
                  <a:pt x="461" y="91"/>
                </a:lnTo>
                <a:lnTo>
                  <a:pt x="446" y="91"/>
                </a:lnTo>
                <a:lnTo>
                  <a:pt x="432" y="91"/>
                </a:lnTo>
                <a:lnTo>
                  <a:pt x="417" y="95"/>
                </a:lnTo>
                <a:lnTo>
                  <a:pt x="402" y="95"/>
                </a:lnTo>
                <a:lnTo>
                  <a:pt x="387" y="99"/>
                </a:lnTo>
                <a:lnTo>
                  <a:pt x="373" y="99"/>
                </a:lnTo>
                <a:lnTo>
                  <a:pt x="358" y="104"/>
                </a:lnTo>
                <a:lnTo>
                  <a:pt x="343" y="108"/>
                </a:lnTo>
                <a:lnTo>
                  <a:pt x="329" y="112"/>
                </a:lnTo>
                <a:lnTo>
                  <a:pt x="314" y="117"/>
                </a:lnTo>
                <a:lnTo>
                  <a:pt x="299" y="121"/>
                </a:lnTo>
                <a:lnTo>
                  <a:pt x="284" y="125"/>
                </a:lnTo>
                <a:lnTo>
                  <a:pt x="265" y="130"/>
                </a:lnTo>
                <a:lnTo>
                  <a:pt x="250" y="134"/>
                </a:lnTo>
                <a:lnTo>
                  <a:pt x="235" y="143"/>
                </a:lnTo>
                <a:lnTo>
                  <a:pt x="221" y="151"/>
                </a:lnTo>
                <a:lnTo>
                  <a:pt x="206" y="160"/>
                </a:lnTo>
                <a:lnTo>
                  <a:pt x="191" y="168"/>
                </a:lnTo>
                <a:lnTo>
                  <a:pt x="172" y="181"/>
                </a:lnTo>
                <a:lnTo>
                  <a:pt x="157" y="194"/>
                </a:lnTo>
                <a:lnTo>
                  <a:pt x="147" y="207"/>
                </a:lnTo>
                <a:lnTo>
                  <a:pt x="137" y="220"/>
                </a:lnTo>
                <a:lnTo>
                  <a:pt x="128" y="233"/>
                </a:lnTo>
                <a:lnTo>
                  <a:pt x="123" y="246"/>
                </a:lnTo>
                <a:lnTo>
                  <a:pt x="113" y="263"/>
                </a:lnTo>
                <a:lnTo>
                  <a:pt x="98" y="281"/>
                </a:lnTo>
                <a:lnTo>
                  <a:pt x="93" y="294"/>
                </a:lnTo>
                <a:lnTo>
                  <a:pt x="78" y="311"/>
                </a:lnTo>
                <a:lnTo>
                  <a:pt x="69" y="324"/>
                </a:lnTo>
                <a:lnTo>
                  <a:pt x="59" y="341"/>
                </a:lnTo>
                <a:lnTo>
                  <a:pt x="49" y="354"/>
                </a:lnTo>
                <a:lnTo>
                  <a:pt x="44" y="367"/>
                </a:lnTo>
                <a:lnTo>
                  <a:pt x="39" y="384"/>
                </a:lnTo>
                <a:lnTo>
                  <a:pt x="34" y="402"/>
                </a:lnTo>
                <a:lnTo>
                  <a:pt x="34" y="415"/>
                </a:lnTo>
                <a:lnTo>
                  <a:pt x="29" y="428"/>
                </a:lnTo>
                <a:lnTo>
                  <a:pt x="25" y="445"/>
                </a:lnTo>
                <a:lnTo>
                  <a:pt x="20" y="458"/>
                </a:lnTo>
                <a:lnTo>
                  <a:pt x="15" y="471"/>
                </a:lnTo>
                <a:lnTo>
                  <a:pt x="5" y="488"/>
                </a:lnTo>
                <a:lnTo>
                  <a:pt x="0" y="505"/>
                </a:lnTo>
                <a:lnTo>
                  <a:pt x="0" y="518"/>
                </a:lnTo>
                <a:lnTo>
                  <a:pt x="0" y="548"/>
                </a:lnTo>
                <a:lnTo>
                  <a:pt x="0" y="579"/>
                </a:lnTo>
                <a:lnTo>
                  <a:pt x="0" y="613"/>
                </a:lnTo>
                <a:lnTo>
                  <a:pt x="0" y="626"/>
                </a:lnTo>
                <a:lnTo>
                  <a:pt x="5" y="643"/>
                </a:lnTo>
                <a:lnTo>
                  <a:pt x="5" y="656"/>
                </a:lnTo>
                <a:lnTo>
                  <a:pt x="5" y="669"/>
                </a:lnTo>
                <a:lnTo>
                  <a:pt x="10" y="682"/>
                </a:lnTo>
                <a:lnTo>
                  <a:pt x="10" y="695"/>
                </a:lnTo>
                <a:lnTo>
                  <a:pt x="10" y="708"/>
                </a:lnTo>
                <a:lnTo>
                  <a:pt x="10" y="725"/>
                </a:lnTo>
                <a:lnTo>
                  <a:pt x="10" y="743"/>
                </a:lnTo>
                <a:lnTo>
                  <a:pt x="10" y="756"/>
                </a:lnTo>
                <a:lnTo>
                  <a:pt x="10" y="769"/>
                </a:lnTo>
                <a:lnTo>
                  <a:pt x="15" y="786"/>
                </a:lnTo>
                <a:lnTo>
                  <a:pt x="20" y="799"/>
                </a:lnTo>
                <a:lnTo>
                  <a:pt x="25" y="816"/>
                </a:lnTo>
                <a:lnTo>
                  <a:pt x="29" y="829"/>
                </a:lnTo>
                <a:lnTo>
                  <a:pt x="34" y="842"/>
                </a:lnTo>
                <a:lnTo>
                  <a:pt x="44" y="859"/>
                </a:lnTo>
                <a:lnTo>
                  <a:pt x="49" y="872"/>
                </a:lnTo>
                <a:lnTo>
                  <a:pt x="54" y="885"/>
                </a:lnTo>
                <a:lnTo>
                  <a:pt x="59" y="898"/>
                </a:lnTo>
                <a:lnTo>
                  <a:pt x="69" y="911"/>
                </a:lnTo>
                <a:lnTo>
                  <a:pt x="69" y="924"/>
                </a:lnTo>
                <a:lnTo>
                  <a:pt x="74" y="937"/>
                </a:lnTo>
                <a:lnTo>
                  <a:pt x="83" y="950"/>
                </a:lnTo>
                <a:lnTo>
                  <a:pt x="93" y="963"/>
                </a:lnTo>
                <a:lnTo>
                  <a:pt x="103" y="980"/>
                </a:lnTo>
                <a:lnTo>
                  <a:pt x="113" y="993"/>
                </a:lnTo>
                <a:lnTo>
                  <a:pt x="123" y="1006"/>
                </a:lnTo>
                <a:lnTo>
                  <a:pt x="137" y="1019"/>
                </a:lnTo>
                <a:lnTo>
                  <a:pt x="147" y="1032"/>
                </a:lnTo>
                <a:lnTo>
                  <a:pt x="157" y="1045"/>
                </a:lnTo>
                <a:lnTo>
                  <a:pt x="172" y="1058"/>
                </a:lnTo>
                <a:lnTo>
                  <a:pt x="216" y="1088"/>
                </a:lnTo>
                <a:lnTo>
                  <a:pt x="275" y="1123"/>
                </a:lnTo>
                <a:lnTo>
                  <a:pt x="304" y="1131"/>
                </a:lnTo>
                <a:lnTo>
                  <a:pt x="348" y="1144"/>
                </a:lnTo>
                <a:lnTo>
                  <a:pt x="397" y="1153"/>
                </a:lnTo>
                <a:lnTo>
                  <a:pt x="436" y="1157"/>
                </a:lnTo>
                <a:lnTo>
                  <a:pt x="486" y="1166"/>
                </a:lnTo>
                <a:lnTo>
                  <a:pt x="535" y="1170"/>
                </a:lnTo>
                <a:lnTo>
                  <a:pt x="564" y="1179"/>
                </a:lnTo>
                <a:lnTo>
                  <a:pt x="598" y="1183"/>
                </a:lnTo>
                <a:lnTo>
                  <a:pt x="647" y="1192"/>
                </a:lnTo>
                <a:lnTo>
                  <a:pt x="662" y="1196"/>
                </a:lnTo>
                <a:lnTo>
                  <a:pt x="711" y="1209"/>
                </a:lnTo>
                <a:lnTo>
                  <a:pt x="741" y="1218"/>
                </a:lnTo>
                <a:lnTo>
                  <a:pt x="755" y="1222"/>
                </a:lnTo>
                <a:lnTo>
                  <a:pt x="785" y="1222"/>
                </a:lnTo>
                <a:lnTo>
                  <a:pt x="799" y="1226"/>
                </a:lnTo>
                <a:lnTo>
                  <a:pt x="848" y="1231"/>
                </a:lnTo>
                <a:lnTo>
                  <a:pt x="878" y="1231"/>
                </a:lnTo>
                <a:lnTo>
                  <a:pt x="893" y="1231"/>
                </a:lnTo>
                <a:lnTo>
                  <a:pt x="907" y="1235"/>
                </a:lnTo>
                <a:lnTo>
                  <a:pt x="927" y="1235"/>
                </a:lnTo>
                <a:lnTo>
                  <a:pt x="942" y="1235"/>
                </a:lnTo>
                <a:lnTo>
                  <a:pt x="961" y="1231"/>
                </a:lnTo>
                <a:lnTo>
                  <a:pt x="981" y="1226"/>
                </a:lnTo>
                <a:lnTo>
                  <a:pt x="996" y="1226"/>
                </a:lnTo>
                <a:lnTo>
                  <a:pt x="1010" y="1222"/>
                </a:lnTo>
                <a:lnTo>
                  <a:pt x="1025" y="1222"/>
                </a:lnTo>
                <a:lnTo>
                  <a:pt x="1040" y="1218"/>
                </a:lnTo>
                <a:lnTo>
                  <a:pt x="1059" y="1218"/>
                </a:lnTo>
                <a:lnTo>
                  <a:pt x="1074" y="1218"/>
                </a:lnTo>
                <a:lnTo>
                  <a:pt x="1094" y="1213"/>
                </a:lnTo>
                <a:lnTo>
                  <a:pt x="1108" y="1213"/>
                </a:lnTo>
                <a:lnTo>
                  <a:pt x="1123" y="1213"/>
                </a:lnTo>
                <a:lnTo>
                  <a:pt x="1138" y="1209"/>
                </a:lnTo>
                <a:lnTo>
                  <a:pt x="1152" y="1205"/>
                </a:lnTo>
                <a:lnTo>
                  <a:pt x="1167" y="1205"/>
                </a:lnTo>
                <a:lnTo>
                  <a:pt x="1182" y="1200"/>
                </a:lnTo>
                <a:lnTo>
                  <a:pt x="1197" y="1196"/>
                </a:lnTo>
                <a:lnTo>
                  <a:pt x="1211" y="1196"/>
                </a:lnTo>
                <a:lnTo>
                  <a:pt x="1226" y="1192"/>
                </a:lnTo>
                <a:lnTo>
                  <a:pt x="1241" y="1188"/>
                </a:lnTo>
                <a:lnTo>
                  <a:pt x="1255" y="1179"/>
                </a:lnTo>
                <a:lnTo>
                  <a:pt x="1270" y="1170"/>
                </a:lnTo>
                <a:lnTo>
                  <a:pt x="1290" y="1162"/>
                </a:lnTo>
                <a:lnTo>
                  <a:pt x="1305" y="1149"/>
                </a:lnTo>
                <a:lnTo>
                  <a:pt x="1319" y="1144"/>
                </a:lnTo>
                <a:lnTo>
                  <a:pt x="1339" y="1136"/>
                </a:lnTo>
                <a:lnTo>
                  <a:pt x="1354" y="1127"/>
                </a:lnTo>
                <a:lnTo>
                  <a:pt x="1373" y="1123"/>
                </a:lnTo>
                <a:lnTo>
                  <a:pt x="1388" y="1118"/>
                </a:lnTo>
                <a:lnTo>
                  <a:pt x="1403" y="1118"/>
                </a:lnTo>
                <a:lnTo>
                  <a:pt x="1417" y="1114"/>
                </a:lnTo>
                <a:lnTo>
                  <a:pt x="1432" y="1114"/>
                </a:lnTo>
                <a:lnTo>
                  <a:pt x="1447" y="1110"/>
                </a:lnTo>
                <a:lnTo>
                  <a:pt x="1461" y="1110"/>
                </a:lnTo>
                <a:lnTo>
                  <a:pt x="1476" y="1105"/>
                </a:lnTo>
                <a:lnTo>
                  <a:pt x="1491" y="1101"/>
                </a:lnTo>
                <a:lnTo>
                  <a:pt x="1506" y="1097"/>
                </a:lnTo>
                <a:lnTo>
                  <a:pt x="1520" y="1097"/>
                </a:lnTo>
                <a:lnTo>
                  <a:pt x="1535" y="1088"/>
                </a:lnTo>
                <a:lnTo>
                  <a:pt x="1550" y="1084"/>
                </a:lnTo>
                <a:lnTo>
                  <a:pt x="1564" y="1075"/>
                </a:lnTo>
                <a:lnTo>
                  <a:pt x="1579" y="1067"/>
                </a:lnTo>
                <a:lnTo>
                  <a:pt x="1594" y="1058"/>
                </a:lnTo>
                <a:lnTo>
                  <a:pt x="1609" y="1045"/>
                </a:lnTo>
                <a:lnTo>
                  <a:pt x="1623" y="1036"/>
                </a:lnTo>
                <a:lnTo>
                  <a:pt x="1638" y="1028"/>
                </a:lnTo>
                <a:lnTo>
                  <a:pt x="1653" y="1019"/>
                </a:lnTo>
                <a:lnTo>
                  <a:pt x="1667" y="1002"/>
                </a:lnTo>
                <a:lnTo>
                  <a:pt x="1682" y="989"/>
                </a:lnTo>
                <a:lnTo>
                  <a:pt x="1692" y="972"/>
                </a:lnTo>
                <a:lnTo>
                  <a:pt x="1697" y="959"/>
                </a:lnTo>
                <a:lnTo>
                  <a:pt x="1707" y="946"/>
                </a:lnTo>
                <a:lnTo>
                  <a:pt x="1712" y="928"/>
                </a:lnTo>
                <a:lnTo>
                  <a:pt x="1716" y="915"/>
                </a:lnTo>
                <a:lnTo>
                  <a:pt x="1721" y="903"/>
                </a:lnTo>
                <a:lnTo>
                  <a:pt x="1726" y="890"/>
                </a:lnTo>
                <a:lnTo>
                  <a:pt x="1726" y="877"/>
                </a:lnTo>
                <a:lnTo>
                  <a:pt x="1731" y="864"/>
                </a:lnTo>
                <a:lnTo>
                  <a:pt x="1736" y="851"/>
                </a:lnTo>
                <a:lnTo>
                  <a:pt x="1741" y="838"/>
                </a:lnTo>
                <a:lnTo>
                  <a:pt x="1741" y="825"/>
                </a:lnTo>
                <a:lnTo>
                  <a:pt x="1741" y="808"/>
                </a:lnTo>
                <a:lnTo>
                  <a:pt x="1741" y="795"/>
                </a:lnTo>
                <a:lnTo>
                  <a:pt x="1741" y="782"/>
                </a:lnTo>
                <a:lnTo>
                  <a:pt x="1741" y="769"/>
                </a:lnTo>
                <a:lnTo>
                  <a:pt x="1736" y="756"/>
                </a:lnTo>
                <a:lnTo>
                  <a:pt x="1731" y="738"/>
                </a:lnTo>
                <a:lnTo>
                  <a:pt x="1731" y="725"/>
                </a:lnTo>
                <a:lnTo>
                  <a:pt x="1726" y="713"/>
                </a:lnTo>
                <a:lnTo>
                  <a:pt x="1721" y="695"/>
                </a:lnTo>
                <a:lnTo>
                  <a:pt x="1712" y="682"/>
                </a:lnTo>
                <a:lnTo>
                  <a:pt x="1707" y="669"/>
                </a:lnTo>
                <a:lnTo>
                  <a:pt x="1697" y="656"/>
                </a:lnTo>
                <a:lnTo>
                  <a:pt x="1692" y="643"/>
                </a:lnTo>
                <a:lnTo>
                  <a:pt x="1682" y="630"/>
                </a:lnTo>
                <a:lnTo>
                  <a:pt x="1672" y="618"/>
                </a:lnTo>
                <a:lnTo>
                  <a:pt x="1663" y="600"/>
                </a:lnTo>
                <a:lnTo>
                  <a:pt x="1653" y="587"/>
                </a:lnTo>
                <a:lnTo>
                  <a:pt x="1653" y="574"/>
                </a:lnTo>
                <a:lnTo>
                  <a:pt x="1643" y="557"/>
                </a:lnTo>
                <a:lnTo>
                  <a:pt x="1643" y="544"/>
                </a:lnTo>
                <a:lnTo>
                  <a:pt x="1638" y="531"/>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0050" name="Rectangle 18"/>
          <p:cNvSpPr>
            <a:spLocks noChangeArrowheads="1"/>
          </p:cNvSpPr>
          <p:nvPr/>
        </p:nvSpPr>
        <p:spPr bwMode="auto">
          <a:xfrm>
            <a:off x="5417694" y="4016375"/>
            <a:ext cx="209994"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51" name="Rectangle 19"/>
          <p:cNvSpPr>
            <a:spLocks noChangeArrowheads="1"/>
          </p:cNvSpPr>
          <p:nvPr/>
        </p:nvSpPr>
        <p:spPr bwMode="auto">
          <a:xfrm>
            <a:off x="5635626" y="4994275"/>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56340" name="Freeform 20"/>
          <p:cNvSpPr>
            <a:spLocks/>
          </p:cNvSpPr>
          <p:nvPr/>
        </p:nvSpPr>
        <p:spPr bwMode="auto">
          <a:xfrm>
            <a:off x="3222626" y="4689476"/>
            <a:ext cx="1135063" cy="1090613"/>
          </a:xfrm>
          <a:custGeom>
            <a:avLst/>
            <a:gdLst>
              <a:gd name="T0" fmla="*/ 1488274498 w 779"/>
              <a:gd name="T1" fmla="*/ 514906697 h 659"/>
              <a:gd name="T2" fmla="*/ 1407597600 w 779"/>
              <a:gd name="T3" fmla="*/ 449173681 h 659"/>
              <a:gd name="T4" fmla="*/ 1335412548 w 779"/>
              <a:gd name="T5" fmla="*/ 383440664 h 659"/>
              <a:gd name="T6" fmla="*/ 1273843758 w 779"/>
              <a:gd name="T7" fmla="*/ 304014580 h 659"/>
              <a:gd name="T8" fmla="*/ 1212274968 w 779"/>
              <a:gd name="T9" fmla="*/ 238281564 h 659"/>
              <a:gd name="T10" fmla="*/ 1152829140 w 779"/>
              <a:gd name="T11" fmla="*/ 158853824 h 659"/>
              <a:gd name="T12" fmla="*/ 1091260351 w 779"/>
              <a:gd name="T13" fmla="*/ 93120808 h 659"/>
              <a:gd name="T14" fmla="*/ 1029690104 w 779"/>
              <a:gd name="T15" fmla="*/ 54777238 h 659"/>
              <a:gd name="T16" fmla="*/ 957506508 w 779"/>
              <a:gd name="T17" fmla="*/ 27389446 h 659"/>
              <a:gd name="T18" fmla="*/ 887444417 w 779"/>
              <a:gd name="T19" fmla="*/ 0 h 659"/>
              <a:gd name="T20" fmla="*/ 785536450 w 779"/>
              <a:gd name="T21" fmla="*/ 0 h 659"/>
              <a:gd name="T22" fmla="*/ 713352854 w 779"/>
              <a:gd name="T23" fmla="*/ 13694723 h 659"/>
              <a:gd name="T24" fmla="*/ 643290763 w 779"/>
              <a:gd name="T25" fmla="*/ 54777238 h 659"/>
              <a:gd name="T26" fmla="*/ 581721973 w 779"/>
              <a:gd name="T27" fmla="*/ 79427739 h 659"/>
              <a:gd name="T28" fmla="*/ 490430269 w 779"/>
              <a:gd name="T29" fmla="*/ 106815531 h 659"/>
              <a:gd name="T30" fmla="*/ 407630411 w 779"/>
              <a:gd name="T31" fmla="*/ 131466033 h 659"/>
              <a:gd name="T32" fmla="*/ 316337250 w 779"/>
              <a:gd name="T33" fmla="*/ 158853824 h 659"/>
              <a:gd name="T34" fmla="*/ 244153654 w 779"/>
              <a:gd name="T35" fmla="*/ 210892117 h 659"/>
              <a:gd name="T36" fmla="*/ 174091563 w 779"/>
              <a:gd name="T37" fmla="*/ 262930410 h 659"/>
              <a:gd name="T38" fmla="*/ 123137579 w 779"/>
              <a:gd name="T39" fmla="*/ 342358150 h 659"/>
              <a:gd name="T40" fmla="*/ 72185053 w 779"/>
              <a:gd name="T41" fmla="*/ 408091166 h 659"/>
              <a:gd name="T42" fmla="*/ 31845875 w 779"/>
              <a:gd name="T43" fmla="*/ 473824182 h 659"/>
              <a:gd name="T44" fmla="*/ 0 w 779"/>
              <a:gd name="T45" fmla="*/ 591595492 h 659"/>
              <a:gd name="T46" fmla="*/ 10614806 w 779"/>
              <a:gd name="T47" fmla="*/ 684716300 h 659"/>
              <a:gd name="T48" fmla="*/ 50953983 w 779"/>
              <a:gd name="T49" fmla="*/ 816182332 h 659"/>
              <a:gd name="T50" fmla="*/ 91291704 w 779"/>
              <a:gd name="T51" fmla="*/ 920258918 h 659"/>
              <a:gd name="T52" fmla="*/ 101907967 w 779"/>
              <a:gd name="T53" fmla="*/ 1079112742 h 659"/>
              <a:gd name="T54" fmla="*/ 123137579 w 779"/>
              <a:gd name="T55" fmla="*/ 1210578775 h 659"/>
              <a:gd name="T56" fmla="*/ 174091563 w 779"/>
              <a:gd name="T57" fmla="*/ 1355737876 h 659"/>
              <a:gd name="T58" fmla="*/ 214430740 w 779"/>
              <a:gd name="T59" fmla="*/ 1473509185 h 659"/>
              <a:gd name="T60" fmla="*/ 265384723 w 779"/>
              <a:gd name="T61" fmla="*/ 1539242202 h 659"/>
              <a:gd name="T62" fmla="*/ 326953513 w 779"/>
              <a:gd name="T63" fmla="*/ 1577585772 h 659"/>
              <a:gd name="T64" fmla="*/ 388522302 w 779"/>
              <a:gd name="T65" fmla="*/ 1632363009 h 659"/>
              <a:gd name="T66" fmla="*/ 447968131 w 779"/>
              <a:gd name="T67" fmla="*/ 1670706579 h 659"/>
              <a:gd name="T68" fmla="*/ 509536920 w 779"/>
              <a:gd name="T69" fmla="*/ 1722744872 h 659"/>
              <a:gd name="T70" fmla="*/ 571107167 w 779"/>
              <a:gd name="T71" fmla="*/ 1750134319 h 659"/>
              <a:gd name="T72" fmla="*/ 643290763 w 779"/>
              <a:gd name="T73" fmla="*/ 1774784821 h 659"/>
              <a:gd name="T74" fmla="*/ 734583923 w 779"/>
              <a:gd name="T75" fmla="*/ 1788477889 h 659"/>
              <a:gd name="T76" fmla="*/ 796152713 w 779"/>
              <a:gd name="T77" fmla="*/ 1802172612 h 659"/>
              <a:gd name="T78" fmla="*/ 866213347 w 779"/>
              <a:gd name="T79" fmla="*/ 1802172612 h 659"/>
              <a:gd name="T80" fmla="*/ 978737578 w 779"/>
              <a:gd name="T81" fmla="*/ 1802172612 h 659"/>
              <a:gd name="T82" fmla="*/ 1059413018 w 779"/>
              <a:gd name="T83" fmla="*/ 1788477889 h 659"/>
              <a:gd name="T84" fmla="*/ 1131598071 w 779"/>
              <a:gd name="T85" fmla="*/ 1774784821 h 659"/>
              <a:gd name="T86" fmla="*/ 1193166860 w 779"/>
              <a:gd name="T87" fmla="*/ 1763829042 h 659"/>
              <a:gd name="T88" fmla="*/ 1263228952 w 779"/>
              <a:gd name="T89" fmla="*/ 1763829042 h 659"/>
              <a:gd name="T90" fmla="*/ 1335412548 w 779"/>
              <a:gd name="T91" fmla="*/ 1763829042 h 659"/>
              <a:gd name="T92" fmla="*/ 1396982794 w 779"/>
              <a:gd name="T93" fmla="*/ 1750134319 h 659"/>
              <a:gd name="T94" fmla="*/ 1477659692 w 779"/>
              <a:gd name="T95" fmla="*/ 1709051804 h 659"/>
              <a:gd name="T96" fmla="*/ 1539228481 w 779"/>
              <a:gd name="T97" fmla="*/ 1670706579 h 659"/>
              <a:gd name="T98" fmla="*/ 1611412077 w 779"/>
              <a:gd name="T99" fmla="*/ 1604975218 h 659"/>
              <a:gd name="T100" fmla="*/ 1641136448 w 779"/>
              <a:gd name="T101" fmla="*/ 1525547478 h 659"/>
              <a:gd name="T102" fmla="*/ 1641136448 w 779"/>
              <a:gd name="T103" fmla="*/ 1435165615 h 659"/>
              <a:gd name="T104" fmla="*/ 1590182465 w 779"/>
              <a:gd name="T105" fmla="*/ 1210578775 h 659"/>
              <a:gd name="T106" fmla="*/ 1568951396 w 779"/>
              <a:gd name="T107" fmla="*/ 1131151036 h 659"/>
              <a:gd name="T108" fmla="*/ 1560459551 w 779"/>
              <a:gd name="T109" fmla="*/ 999685003 h 659"/>
              <a:gd name="T110" fmla="*/ 1560459551 w 779"/>
              <a:gd name="T111" fmla="*/ 909303140 h 659"/>
              <a:gd name="T112" fmla="*/ 1579566202 w 779"/>
              <a:gd name="T113" fmla="*/ 829875400 h 659"/>
              <a:gd name="T114" fmla="*/ 1641136448 w 779"/>
              <a:gd name="T115" fmla="*/ 764142384 h 659"/>
              <a:gd name="T116" fmla="*/ 1641136448 w 779"/>
              <a:gd name="T117" fmla="*/ 684716300 h 659"/>
              <a:gd name="T118" fmla="*/ 1568951396 w 779"/>
              <a:gd name="T119" fmla="*/ 618983283 h 659"/>
              <a:gd name="T120" fmla="*/ 1509505567 w 779"/>
              <a:gd name="T121" fmla="*/ 566944990 h 659"/>
              <a:gd name="T122" fmla="*/ 1458551584 w 779"/>
              <a:gd name="T123" fmla="*/ 501211974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9" h="659">
                <a:moveTo>
                  <a:pt x="677" y="178"/>
                </a:moveTo>
                <a:lnTo>
                  <a:pt x="701" y="188"/>
                </a:lnTo>
                <a:lnTo>
                  <a:pt x="682" y="173"/>
                </a:lnTo>
                <a:lnTo>
                  <a:pt x="663" y="164"/>
                </a:lnTo>
                <a:lnTo>
                  <a:pt x="643" y="149"/>
                </a:lnTo>
                <a:lnTo>
                  <a:pt x="629" y="140"/>
                </a:lnTo>
                <a:lnTo>
                  <a:pt x="615" y="125"/>
                </a:lnTo>
                <a:lnTo>
                  <a:pt x="600" y="111"/>
                </a:lnTo>
                <a:lnTo>
                  <a:pt x="581" y="101"/>
                </a:lnTo>
                <a:lnTo>
                  <a:pt x="571" y="87"/>
                </a:lnTo>
                <a:lnTo>
                  <a:pt x="562" y="72"/>
                </a:lnTo>
                <a:lnTo>
                  <a:pt x="543" y="58"/>
                </a:lnTo>
                <a:lnTo>
                  <a:pt x="533" y="44"/>
                </a:lnTo>
                <a:lnTo>
                  <a:pt x="514" y="34"/>
                </a:lnTo>
                <a:lnTo>
                  <a:pt x="499" y="24"/>
                </a:lnTo>
                <a:lnTo>
                  <a:pt x="485" y="20"/>
                </a:lnTo>
                <a:lnTo>
                  <a:pt x="466" y="10"/>
                </a:lnTo>
                <a:lnTo>
                  <a:pt x="451" y="10"/>
                </a:lnTo>
                <a:lnTo>
                  <a:pt x="432" y="5"/>
                </a:lnTo>
                <a:lnTo>
                  <a:pt x="418" y="0"/>
                </a:lnTo>
                <a:lnTo>
                  <a:pt x="394" y="0"/>
                </a:lnTo>
                <a:lnTo>
                  <a:pt x="370" y="0"/>
                </a:lnTo>
                <a:lnTo>
                  <a:pt x="351" y="0"/>
                </a:lnTo>
                <a:lnTo>
                  <a:pt x="336" y="5"/>
                </a:lnTo>
                <a:lnTo>
                  <a:pt x="317" y="10"/>
                </a:lnTo>
                <a:lnTo>
                  <a:pt x="303" y="20"/>
                </a:lnTo>
                <a:lnTo>
                  <a:pt x="288" y="20"/>
                </a:lnTo>
                <a:lnTo>
                  <a:pt x="274" y="29"/>
                </a:lnTo>
                <a:lnTo>
                  <a:pt x="255" y="34"/>
                </a:lnTo>
                <a:lnTo>
                  <a:pt x="231" y="39"/>
                </a:lnTo>
                <a:lnTo>
                  <a:pt x="211" y="44"/>
                </a:lnTo>
                <a:lnTo>
                  <a:pt x="192" y="48"/>
                </a:lnTo>
                <a:lnTo>
                  <a:pt x="173" y="53"/>
                </a:lnTo>
                <a:lnTo>
                  <a:pt x="149" y="58"/>
                </a:lnTo>
                <a:lnTo>
                  <a:pt x="130" y="63"/>
                </a:lnTo>
                <a:lnTo>
                  <a:pt x="115" y="77"/>
                </a:lnTo>
                <a:lnTo>
                  <a:pt x="96" y="87"/>
                </a:lnTo>
                <a:lnTo>
                  <a:pt x="82" y="96"/>
                </a:lnTo>
                <a:lnTo>
                  <a:pt x="72" y="111"/>
                </a:lnTo>
                <a:lnTo>
                  <a:pt x="58" y="125"/>
                </a:lnTo>
                <a:lnTo>
                  <a:pt x="43" y="135"/>
                </a:lnTo>
                <a:lnTo>
                  <a:pt x="34" y="149"/>
                </a:lnTo>
                <a:lnTo>
                  <a:pt x="19" y="159"/>
                </a:lnTo>
                <a:lnTo>
                  <a:pt x="15" y="173"/>
                </a:lnTo>
                <a:lnTo>
                  <a:pt x="5" y="197"/>
                </a:lnTo>
                <a:lnTo>
                  <a:pt x="0" y="216"/>
                </a:lnTo>
                <a:lnTo>
                  <a:pt x="0" y="231"/>
                </a:lnTo>
                <a:lnTo>
                  <a:pt x="5" y="250"/>
                </a:lnTo>
                <a:lnTo>
                  <a:pt x="10" y="284"/>
                </a:lnTo>
                <a:lnTo>
                  <a:pt x="24" y="298"/>
                </a:lnTo>
                <a:lnTo>
                  <a:pt x="34" y="317"/>
                </a:lnTo>
                <a:lnTo>
                  <a:pt x="43" y="336"/>
                </a:lnTo>
                <a:lnTo>
                  <a:pt x="43" y="356"/>
                </a:lnTo>
                <a:lnTo>
                  <a:pt x="48" y="394"/>
                </a:lnTo>
                <a:lnTo>
                  <a:pt x="53" y="408"/>
                </a:lnTo>
                <a:lnTo>
                  <a:pt x="58" y="442"/>
                </a:lnTo>
                <a:lnTo>
                  <a:pt x="67" y="476"/>
                </a:lnTo>
                <a:lnTo>
                  <a:pt x="82" y="495"/>
                </a:lnTo>
                <a:lnTo>
                  <a:pt x="91" y="509"/>
                </a:lnTo>
                <a:lnTo>
                  <a:pt x="101" y="538"/>
                </a:lnTo>
                <a:lnTo>
                  <a:pt x="120" y="548"/>
                </a:lnTo>
                <a:lnTo>
                  <a:pt x="125" y="562"/>
                </a:lnTo>
                <a:lnTo>
                  <a:pt x="149" y="562"/>
                </a:lnTo>
                <a:lnTo>
                  <a:pt x="154" y="576"/>
                </a:lnTo>
                <a:lnTo>
                  <a:pt x="168" y="586"/>
                </a:lnTo>
                <a:lnTo>
                  <a:pt x="183" y="596"/>
                </a:lnTo>
                <a:lnTo>
                  <a:pt x="197" y="605"/>
                </a:lnTo>
                <a:lnTo>
                  <a:pt x="211" y="610"/>
                </a:lnTo>
                <a:lnTo>
                  <a:pt x="226" y="620"/>
                </a:lnTo>
                <a:lnTo>
                  <a:pt x="240" y="629"/>
                </a:lnTo>
                <a:lnTo>
                  <a:pt x="255" y="634"/>
                </a:lnTo>
                <a:lnTo>
                  <a:pt x="269" y="639"/>
                </a:lnTo>
                <a:lnTo>
                  <a:pt x="283" y="644"/>
                </a:lnTo>
                <a:lnTo>
                  <a:pt x="303" y="648"/>
                </a:lnTo>
                <a:lnTo>
                  <a:pt x="317" y="653"/>
                </a:lnTo>
                <a:lnTo>
                  <a:pt x="346" y="653"/>
                </a:lnTo>
                <a:lnTo>
                  <a:pt x="360" y="658"/>
                </a:lnTo>
                <a:lnTo>
                  <a:pt x="375" y="658"/>
                </a:lnTo>
                <a:lnTo>
                  <a:pt x="389" y="658"/>
                </a:lnTo>
                <a:lnTo>
                  <a:pt x="408" y="658"/>
                </a:lnTo>
                <a:lnTo>
                  <a:pt x="432" y="658"/>
                </a:lnTo>
                <a:lnTo>
                  <a:pt x="461" y="658"/>
                </a:lnTo>
                <a:lnTo>
                  <a:pt x="480" y="653"/>
                </a:lnTo>
                <a:lnTo>
                  <a:pt x="499" y="653"/>
                </a:lnTo>
                <a:lnTo>
                  <a:pt x="514" y="648"/>
                </a:lnTo>
                <a:lnTo>
                  <a:pt x="533" y="648"/>
                </a:lnTo>
                <a:lnTo>
                  <a:pt x="547" y="644"/>
                </a:lnTo>
                <a:lnTo>
                  <a:pt x="562" y="644"/>
                </a:lnTo>
                <a:lnTo>
                  <a:pt x="581" y="644"/>
                </a:lnTo>
                <a:lnTo>
                  <a:pt x="595" y="644"/>
                </a:lnTo>
                <a:lnTo>
                  <a:pt x="615" y="644"/>
                </a:lnTo>
                <a:lnTo>
                  <a:pt x="629" y="644"/>
                </a:lnTo>
                <a:lnTo>
                  <a:pt x="643" y="644"/>
                </a:lnTo>
                <a:lnTo>
                  <a:pt x="658" y="639"/>
                </a:lnTo>
                <a:lnTo>
                  <a:pt x="677" y="634"/>
                </a:lnTo>
                <a:lnTo>
                  <a:pt x="696" y="624"/>
                </a:lnTo>
                <a:lnTo>
                  <a:pt x="711" y="615"/>
                </a:lnTo>
                <a:lnTo>
                  <a:pt x="725" y="610"/>
                </a:lnTo>
                <a:lnTo>
                  <a:pt x="739" y="600"/>
                </a:lnTo>
                <a:lnTo>
                  <a:pt x="759" y="586"/>
                </a:lnTo>
                <a:lnTo>
                  <a:pt x="773" y="572"/>
                </a:lnTo>
                <a:lnTo>
                  <a:pt x="773" y="557"/>
                </a:lnTo>
                <a:lnTo>
                  <a:pt x="773" y="543"/>
                </a:lnTo>
                <a:lnTo>
                  <a:pt x="773" y="524"/>
                </a:lnTo>
                <a:lnTo>
                  <a:pt x="759" y="480"/>
                </a:lnTo>
                <a:lnTo>
                  <a:pt x="749" y="442"/>
                </a:lnTo>
                <a:lnTo>
                  <a:pt x="744" y="428"/>
                </a:lnTo>
                <a:lnTo>
                  <a:pt x="739" y="413"/>
                </a:lnTo>
                <a:lnTo>
                  <a:pt x="735" y="380"/>
                </a:lnTo>
                <a:lnTo>
                  <a:pt x="735" y="365"/>
                </a:lnTo>
                <a:lnTo>
                  <a:pt x="735" y="346"/>
                </a:lnTo>
                <a:lnTo>
                  <a:pt x="735" y="332"/>
                </a:lnTo>
                <a:lnTo>
                  <a:pt x="735" y="317"/>
                </a:lnTo>
                <a:lnTo>
                  <a:pt x="744" y="303"/>
                </a:lnTo>
                <a:lnTo>
                  <a:pt x="759" y="288"/>
                </a:lnTo>
                <a:lnTo>
                  <a:pt x="773" y="279"/>
                </a:lnTo>
                <a:lnTo>
                  <a:pt x="778" y="264"/>
                </a:lnTo>
                <a:lnTo>
                  <a:pt x="773" y="250"/>
                </a:lnTo>
                <a:lnTo>
                  <a:pt x="754" y="236"/>
                </a:lnTo>
                <a:lnTo>
                  <a:pt x="739" y="226"/>
                </a:lnTo>
                <a:lnTo>
                  <a:pt x="725" y="216"/>
                </a:lnTo>
                <a:lnTo>
                  <a:pt x="711" y="207"/>
                </a:lnTo>
                <a:lnTo>
                  <a:pt x="696" y="197"/>
                </a:lnTo>
                <a:lnTo>
                  <a:pt x="687" y="183"/>
                </a:lnTo>
                <a:lnTo>
                  <a:pt x="677" y="178"/>
                </a:lnTo>
              </a:path>
            </a:pathLst>
          </a:custGeom>
          <a:gradFill rotWithShape="0">
            <a:gsLst>
              <a:gs pos="0">
                <a:srgbClr val="323232"/>
              </a:gs>
              <a:gs pos="100000">
                <a:srgbClr val="A8A8A8"/>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41" name="Freeform 21"/>
          <p:cNvSpPr>
            <a:spLocks/>
          </p:cNvSpPr>
          <p:nvPr/>
        </p:nvSpPr>
        <p:spPr bwMode="auto">
          <a:xfrm>
            <a:off x="3741738" y="5203826"/>
            <a:ext cx="273050" cy="187325"/>
          </a:xfrm>
          <a:custGeom>
            <a:avLst/>
            <a:gdLst>
              <a:gd name="T0" fmla="*/ 115132190 w 187"/>
              <a:gd name="T1" fmla="*/ 214352848 h 113"/>
              <a:gd name="T2" fmla="*/ 147112623 w 187"/>
              <a:gd name="T3" fmla="*/ 236337840 h 113"/>
              <a:gd name="T4" fmla="*/ 166302052 w 187"/>
              <a:gd name="T5" fmla="*/ 272063867 h 113"/>
              <a:gd name="T6" fmla="*/ 198282485 w 187"/>
              <a:gd name="T7" fmla="*/ 283056364 h 113"/>
              <a:gd name="T8" fmla="*/ 230262919 w 187"/>
              <a:gd name="T9" fmla="*/ 296795741 h 113"/>
              <a:gd name="T10" fmla="*/ 260112979 w 187"/>
              <a:gd name="T11" fmla="*/ 307788237 h 113"/>
              <a:gd name="T12" fmla="*/ 292093412 w 187"/>
              <a:gd name="T13" fmla="*/ 307788237 h 113"/>
              <a:gd name="T14" fmla="*/ 334734477 w 187"/>
              <a:gd name="T15" fmla="*/ 283056364 h 113"/>
              <a:gd name="T16" fmla="*/ 364583077 w 187"/>
              <a:gd name="T17" fmla="*/ 247330337 h 113"/>
              <a:gd name="T18" fmla="*/ 385904339 w 187"/>
              <a:gd name="T19" fmla="*/ 214352848 h 113"/>
              <a:gd name="T20" fmla="*/ 396564971 w 187"/>
              <a:gd name="T21" fmla="*/ 178626821 h 113"/>
              <a:gd name="T22" fmla="*/ 396564971 w 187"/>
              <a:gd name="T23" fmla="*/ 142902451 h 113"/>
              <a:gd name="T24" fmla="*/ 396564971 w 187"/>
              <a:gd name="T25" fmla="*/ 107176424 h 113"/>
              <a:gd name="T26" fmla="*/ 385904339 w 187"/>
              <a:gd name="T27" fmla="*/ 71450397 h 113"/>
              <a:gd name="T28" fmla="*/ 375243708 w 187"/>
              <a:gd name="T29" fmla="*/ 35726027 h 113"/>
              <a:gd name="T30" fmla="*/ 345395109 w 187"/>
              <a:gd name="T31" fmla="*/ 10992496 h 113"/>
              <a:gd name="T32" fmla="*/ 313414675 w 187"/>
              <a:gd name="T33" fmla="*/ 0 h 113"/>
              <a:gd name="T34" fmla="*/ 281432781 w 187"/>
              <a:gd name="T35" fmla="*/ 0 h 113"/>
              <a:gd name="T36" fmla="*/ 249452347 w 187"/>
              <a:gd name="T37" fmla="*/ 0 h 113"/>
              <a:gd name="T38" fmla="*/ 187621854 w 187"/>
              <a:gd name="T39" fmla="*/ 0 h 113"/>
              <a:gd name="T40" fmla="*/ 155641420 w 187"/>
              <a:gd name="T41" fmla="*/ 0 h 113"/>
              <a:gd name="T42" fmla="*/ 125791361 w 187"/>
              <a:gd name="T43" fmla="*/ 0 h 113"/>
              <a:gd name="T44" fmla="*/ 93810927 w 187"/>
              <a:gd name="T45" fmla="*/ 10992496 h 113"/>
              <a:gd name="T46" fmla="*/ 61830493 w 187"/>
              <a:gd name="T47" fmla="*/ 24733531 h 113"/>
              <a:gd name="T48" fmla="*/ 31980434 w 187"/>
              <a:gd name="T49" fmla="*/ 46718523 h 113"/>
              <a:gd name="T50" fmla="*/ 0 w 187"/>
              <a:gd name="T51" fmla="*/ 71450397 h 113"/>
              <a:gd name="T52" fmla="*/ 0 w 187"/>
              <a:gd name="T53" fmla="*/ 107176424 h 113"/>
              <a:gd name="T54" fmla="*/ 0 w 187"/>
              <a:gd name="T55" fmla="*/ 142902451 h 113"/>
              <a:gd name="T56" fmla="*/ 31980434 w 187"/>
              <a:gd name="T57" fmla="*/ 164887444 h 113"/>
              <a:gd name="T58" fmla="*/ 61830493 w 187"/>
              <a:gd name="T59" fmla="*/ 164887444 h 113"/>
              <a:gd name="T60" fmla="*/ 93810927 w 187"/>
              <a:gd name="T61" fmla="*/ 178626821 h 113"/>
              <a:gd name="T62" fmla="*/ 125791361 w 187"/>
              <a:gd name="T63" fmla="*/ 18961931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7" h="113">
                <a:moveTo>
                  <a:pt x="54" y="78"/>
                </a:moveTo>
                <a:lnTo>
                  <a:pt x="69" y="86"/>
                </a:lnTo>
                <a:lnTo>
                  <a:pt x="78" y="99"/>
                </a:lnTo>
                <a:lnTo>
                  <a:pt x="93" y="103"/>
                </a:lnTo>
                <a:lnTo>
                  <a:pt x="108" y="108"/>
                </a:lnTo>
                <a:lnTo>
                  <a:pt x="122" y="112"/>
                </a:lnTo>
                <a:lnTo>
                  <a:pt x="137" y="112"/>
                </a:lnTo>
                <a:lnTo>
                  <a:pt x="157" y="103"/>
                </a:lnTo>
                <a:lnTo>
                  <a:pt x="171" y="90"/>
                </a:lnTo>
                <a:lnTo>
                  <a:pt x="181" y="78"/>
                </a:lnTo>
                <a:lnTo>
                  <a:pt x="186" y="65"/>
                </a:lnTo>
                <a:lnTo>
                  <a:pt x="186" y="52"/>
                </a:lnTo>
                <a:lnTo>
                  <a:pt x="186" y="39"/>
                </a:lnTo>
                <a:lnTo>
                  <a:pt x="181" y="26"/>
                </a:lnTo>
                <a:lnTo>
                  <a:pt x="176" y="13"/>
                </a:lnTo>
                <a:lnTo>
                  <a:pt x="162" y="4"/>
                </a:lnTo>
                <a:lnTo>
                  <a:pt x="147" y="0"/>
                </a:lnTo>
                <a:lnTo>
                  <a:pt x="132" y="0"/>
                </a:lnTo>
                <a:lnTo>
                  <a:pt x="117" y="0"/>
                </a:lnTo>
                <a:lnTo>
                  <a:pt x="88" y="0"/>
                </a:lnTo>
                <a:lnTo>
                  <a:pt x="73" y="0"/>
                </a:lnTo>
                <a:lnTo>
                  <a:pt x="59" y="0"/>
                </a:lnTo>
                <a:lnTo>
                  <a:pt x="44" y="4"/>
                </a:lnTo>
                <a:lnTo>
                  <a:pt x="29" y="9"/>
                </a:lnTo>
                <a:lnTo>
                  <a:pt x="15" y="17"/>
                </a:lnTo>
                <a:lnTo>
                  <a:pt x="0" y="26"/>
                </a:lnTo>
                <a:lnTo>
                  <a:pt x="0" y="39"/>
                </a:lnTo>
                <a:lnTo>
                  <a:pt x="0" y="52"/>
                </a:lnTo>
                <a:lnTo>
                  <a:pt x="15" y="60"/>
                </a:lnTo>
                <a:lnTo>
                  <a:pt x="29" y="60"/>
                </a:lnTo>
                <a:lnTo>
                  <a:pt x="44" y="65"/>
                </a:lnTo>
                <a:lnTo>
                  <a:pt x="59" y="69"/>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42" name="Freeform 22"/>
          <p:cNvSpPr>
            <a:spLocks/>
          </p:cNvSpPr>
          <p:nvPr/>
        </p:nvSpPr>
        <p:spPr bwMode="auto">
          <a:xfrm>
            <a:off x="5397500" y="4252913"/>
            <a:ext cx="280988" cy="495300"/>
          </a:xfrm>
          <a:custGeom>
            <a:avLst/>
            <a:gdLst>
              <a:gd name="T0" fmla="*/ 406969625 w 193"/>
              <a:gd name="T1" fmla="*/ 27440283 h 299"/>
              <a:gd name="T2" fmla="*/ 377295545 w 193"/>
              <a:gd name="T3" fmla="*/ 0 h 299"/>
              <a:gd name="T4" fmla="*/ 345500224 w 193"/>
              <a:gd name="T5" fmla="*/ 27440283 h 299"/>
              <a:gd name="T6" fmla="*/ 315826144 w 193"/>
              <a:gd name="T7" fmla="*/ 41161252 h 299"/>
              <a:gd name="T8" fmla="*/ 305227219 w 193"/>
              <a:gd name="T9" fmla="*/ 79577648 h 299"/>
              <a:gd name="T10" fmla="*/ 294629749 w 193"/>
              <a:gd name="T11" fmla="*/ 120738900 h 299"/>
              <a:gd name="T12" fmla="*/ 294629749 w 193"/>
              <a:gd name="T13" fmla="*/ 159155296 h 299"/>
              <a:gd name="T14" fmla="*/ 326423614 w 193"/>
              <a:gd name="T15" fmla="*/ 197573348 h 299"/>
              <a:gd name="T16" fmla="*/ 356099150 w 193"/>
              <a:gd name="T17" fmla="*/ 252453913 h 299"/>
              <a:gd name="T18" fmla="*/ 385773230 w 193"/>
              <a:gd name="T19" fmla="*/ 277150996 h 299"/>
              <a:gd name="T20" fmla="*/ 406969625 w 193"/>
              <a:gd name="T21" fmla="*/ 318312248 h 299"/>
              <a:gd name="T22" fmla="*/ 406969625 w 193"/>
              <a:gd name="T23" fmla="*/ 356728643 h 299"/>
              <a:gd name="T24" fmla="*/ 406969625 w 193"/>
              <a:gd name="T25" fmla="*/ 395145039 h 299"/>
              <a:gd name="T26" fmla="*/ 377295545 w 193"/>
              <a:gd name="T27" fmla="*/ 450027261 h 299"/>
              <a:gd name="T28" fmla="*/ 345500224 w 193"/>
              <a:gd name="T29" fmla="*/ 488443657 h 299"/>
              <a:gd name="T30" fmla="*/ 305227219 w 193"/>
              <a:gd name="T31" fmla="*/ 526860052 h 299"/>
              <a:gd name="T32" fmla="*/ 275553139 w 193"/>
              <a:gd name="T33" fmla="*/ 554300335 h 299"/>
              <a:gd name="T34" fmla="*/ 243757818 w 193"/>
              <a:gd name="T35" fmla="*/ 568021304 h 299"/>
              <a:gd name="T36" fmla="*/ 203484812 w 193"/>
              <a:gd name="T37" fmla="*/ 581742274 h 299"/>
              <a:gd name="T38" fmla="*/ 173810733 w 193"/>
              <a:gd name="T39" fmla="*/ 606437700 h 299"/>
              <a:gd name="T40" fmla="*/ 152614337 w 193"/>
              <a:gd name="T41" fmla="*/ 686015348 h 299"/>
              <a:gd name="T42" fmla="*/ 122938802 w 193"/>
              <a:gd name="T43" fmla="*/ 724433400 h 299"/>
              <a:gd name="T44" fmla="*/ 91144937 w 193"/>
              <a:gd name="T45" fmla="*/ 751873683 h 299"/>
              <a:gd name="T46" fmla="*/ 0 w 193"/>
              <a:gd name="T47" fmla="*/ 81773036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3" h="299">
                <a:moveTo>
                  <a:pt x="192" y="10"/>
                </a:moveTo>
                <a:lnTo>
                  <a:pt x="178" y="0"/>
                </a:lnTo>
                <a:lnTo>
                  <a:pt x="163" y="10"/>
                </a:lnTo>
                <a:lnTo>
                  <a:pt x="149" y="15"/>
                </a:lnTo>
                <a:lnTo>
                  <a:pt x="144" y="29"/>
                </a:lnTo>
                <a:lnTo>
                  <a:pt x="139" y="44"/>
                </a:lnTo>
                <a:lnTo>
                  <a:pt x="139" y="58"/>
                </a:lnTo>
                <a:lnTo>
                  <a:pt x="154" y="72"/>
                </a:lnTo>
                <a:lnTo>
                  <a:pt x="168" y="92"/>
                </a:lnTo>
                <a:lnTo>
                  <a:pt x="182" y="101"/>
                </a:lnTo>
                <a:lnTo>
                  <a:pt x="192" y="116"/>
                </a:lnTo>
                <a:lnTo>
                  <a:pt x="192" y="130"/>
                </a:lnTo>
                <a:lnTo>
                  <a:pt x="192" y="144"/>
                </a:lnTo>
                <a:lnTo>
                  <a:pt x="178" y="164"/>
                </a:lnTo>
                <a:lnTo>
                  <a:pt x="163" y="178"/>
                </a:lnTo>
                <a:lnTo>
                  <a:pt x="144" y="192"/>
                </a:lnTo>
                <a:lnTo>
                  <a:pt x="130" y="202"/>
                </a:lnTo>
                <a:lnTo>
                  <a:pt x="115" y="207"/>
                </a:lnTo>
                <a:lnTo>
                  <a:pt x="96" y="212"/>
                </a:lnTo>
                <a:lnTo>
                  <a:pt x="82" y="221"/>
                </a:lnTo>
                <a:lnTo>
                  <a:pt x="72" y="250"/>
                </a:lnTo>
                <a:lnTo>
                  <a:pt x="58" y="264"/>
                </a:lnTo>
                <a:lnTo>
                  <a:pt x="43" y="274"/>
                </a:lnTo>
                <a:lnTo>
                  <a:pt x="0" y="298"/>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43" name="Freeform 23"/>
          <p:cNvSpPr>
            <a:spLocks/>
          </p:cNvSpPr>
          <p:nvPr/>
        </p:nvSpPr>
        <p:spPr bwMode="auto">
          <a:xfrm>
            <a:off x="2509839" y="4270375"/>
            <a:ext cx="134937" cy="636588"/>
          </a:xfrm>
          <a:custGeom>
            <a:avLst/>
            <a:gdLst>
              <a:gd name="T0" fmla="*/ 30117352 w 92"/>
              <a:gd name="T1" fmla="*/ 0 h 385"/>
              <a:gd name="T2" fmla="*/ 0 w 92"/>
              <a:gd name="T3" fmla="*/ 0 h 385"/>
              <a:gd name="T4" fmla="*/ 40872711 w 92"/>
              <a:gd name="T5" fmla="*/ 38276300 h 385"/>
              <a:gd name="T6" fmla="*/ 70990062 w 92"/>
              <a:gd name="T7" fmla="*/ 51945581 h 385"/>
              <a:gd name="T8" fmla="*/ 103259073 w 92"/>
              <a:gd name="T9" fmla="*/ 79285795 h 385"/>
              <a:gd name="T10" fmla="*/ 133376424 w 92"/>
              <a:gd name="T11" fmla="*/ 103891162 h 385"/>
              <a:gd name="T12" fmla="*/ 163493776 w 92"/>
              <a:gd name="T13" fmla="*/ 144900657 h 385"/>
              <a:gd name="T14" fmla="*/ 185005961 w 92"/>
              <a:gd name="T15" fmla="*/ 196846237 h 385"/>
              <a:gd name="T16" fmla="*/ 195761319 w 92"/>
              <a:gd name="T17" fmla="*/ 235122538 h 385"/>
              <a:gd name="T18" fmla="*/ 195761319 w 92"/>
              <a:gd name="T19" fmla="*/ 276132033 h 385"/>
              <a:gd name="T20" fmla="*/ 195761319 w 92"/>
              <a:gd name="T21" fmla="*/ 314408333 h 385"/>
              <a:gd name="T22" fmla="*/ 163493776 w 92"/>
              <a:gd name="T23" fmla="*/ 341746894 h 385"/>
              <a:gd name="T24" fmla="*/ 144131783 w 92"/>
              <a:gd name="T25" fmla="*/ 380023194 h 385"/>
              <a:gd name="T26" fmla="*/ 122619599 w 92"/>
              <a:gd name="T27" fmla="*/ 421032689 h 385"/>
              <a:gd name="T28" fmla="*/ 122619599 w 92"/>
              <a:gd name="T29" fmla="*/ 472978270 h 385"/>
              <a:gd name="T30" fmla="*/ 122619599 w 92"/>
              <a:gd name="T31" fmla="*/ 524923851 h 385"/>
              <a:gd name="T32" fmla="*/ 122619599 w 92"/>
              <a:gd name="T33" fmla="*/ 576869432 h 385"/>
              <a:gd name="T34" fmla="*/ 122619599 w 92"/>
              <a:gd name="T35" fmla="*/ 617878927 h 385"/>
              <a:gd name="T36" fmla="*/ 144131783 w 92"/>
              <a:gd name="T37" fmla="*/ 656155227 h 385"/>
              <a:gd name="T38" fmla="*/ 163493776 w 92"/>
              <a:gd name="T39" fmla="*/ 694431527 h 385"/>
              <a:gd name="T40" fmla="*/ 174249135 w 92"/>
              <a:gd name="T41" fmla="*/ 735441022 h 385"/>
              <a:gd name="T42" fmla="*/ 174249135 w 92"/>
              <a:gd name="T43" fmla="*/ 787386603 h 385"/>
              <a:gd name="T44" fmla="*/ 174249135 w 92"/>
              <a:gd name="T45" fmla="*/ 839332184 h 385"/>
              <a:gd name="T46" fmla="*/ 154888609 w 92"/>
              <a:gd name="T47" fmla="*/ 880341679 h 385"/>
              <a:gd name="T48" fmla="*/ 122619599 w 92"/>
              <a:gd name="T49" fmla="*/ 918617979 h 385"/>
              <a:gd name="T50" fmla="*/ 81746888 w 92"/>
              <a:gd name="T51" fmla="*/ 932287260 h 385"/>
              <a:gd name="T52" fmla="*/ 70990062 w 92"/>
              <a:gd name="T53" fmla="*/ 970563560 h 385"/>
              <a:gd name="T54" fmla="*/ 70990062 w 92"/>
              <a:gd name="T55" fmla="*/ 1011573055 h 385"/>
              <a:gd name="T56" fmla="*/ 70990062 w 92"/>
              <a:gd name="T57" fmla="*/ 1049849355 h 3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2" h="385">
                <a:moveTo>
                  <a:pt x="14" y="0"/>
                </a:moveTo>
                <a:lnTo>
                  <a:pt x="0" y="0"/>
                </a:lnTo>
                <a:lnTo>
                  <a:pt x="19" y="14"/>
                </a:lnTo>
                <a:lnTo>
                  <a:pt x="33" y="19"/>
                </a:lnTo>
                <a:lnTo>
                  <a:pt x="48" y="29"/>
                </a:lnTo>
                <a:lnTo>
                  <a:pt x="62" y="38"/>
                </a:lnTo>
                <a:lnTo>
                  <a:pt x="76" y="53"/>
                </a:lnTo>
                <a:lnTo>
                  <a:pt x="86" y="72"/>
                </a:lnTo>
                <a:lnTo>
                  <a:pt x="91" y="86"/>
                </a:lnTo>
                <a:lnTo>
                  <a:pt x="91" y="101"/>
                </a:lnTo>
                <a:lnTo>
                  <a:pt x="91" y="115"/>
                </a:lnTo>
                <a:lnTo>
                  <a:pt x="76" y="125"/>
                </a:lnTo>
                <a:lnTo>
                  <a:pt x="67" y="139"/>
                </a:lnTo>
                <a:lnTo>
                  <a:pt x="57" y="154"/>
                </a:lnTo>
                <a:lnTo>
                  <a:pt x="57" y="173"/>
                </a:lnTo>
                <a:lnTo>
                  <a:pt x="57" y="192"/>
                </a:lnTo>
                <a:lnTo>
                  <a:pt x="57" y="211"/>
                </a:lnTo>
                <a:lnTo>
                  <a:pt x="57" y="226"/>
                </a:lnTo>
                <a:lnTo>
                  <a:pt x="67" y="240"/>
                </a:lnTo>
                <a:lnTo>
                  <a:pt x="76" y="254"/>
                </a:lnTo>
                <a:lnTo>
                  <a:pt x="81" y="269"/>
                </a:lnTo>
                <a:lnTo>
                  <a:pt x="81" y="288"/>
                </a:lnTo>
                <a:lnTo>
                  <a:pt x="81" y="307"/>
                </a:lnTo>
                <a:lnTo>
                  <a:pt x="72" y="322"/>
                </a:lnTo>
                <a:lnTo>
                  <a:pt x="57" y="336"/>
                </a:lnTo>
                <a:lnTo>
                  <a:pt x="38" y="341"/>
                </a:lnTo>
                <a:lnTo>
                  <a:pt x="33" y="355"/>
                </a:lnTo>
                <a:lnTo>
                  <a:pt x="33" y="370"/>
                </a:lnTo>
                <a:lnTo>
                  <a:pt x="33" y="384"/>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44" name="Freeform 24"/>
          <p:cNvSpPr>
            <a:spLocks/>
          </p:cNvSpPr>
          <p:nvPr/>
        </p:nvSpPr>
        <p:spPr bwMode="auto">
          <a:xfrm>
            <a:off x="2503489" y="5778501"/>
            <a:ext cx="363537" cy="334963"/>
          </a:xfrm>
          <a:custGeom>
            <a:avLst/>
            <a:gdLst>
              <a:gd name="T0" fmla="*/ 40176655 w 250"/>
              <a:gd name="T1" fmla="*/ 522760088 h 203"/>
              <a:gd name="T2" fmla="*/ 0 w 250"/>
              <a:gd name="T3" fmla="*/ 549987795 h 203"/>
              <a:gd name="T4" fmla="*/ 19030435 w 250"/>
              <a:gd name="T5" fmla="*/ 495534032 h 203"/>
              <a:gd name="T6" fmla="*/ 61321421 w 250"/>
              <a:gd name="T7" fmla="*/ 471028931 h 203"/>
              <a:gd name="T8" fmla="*/ 101498076 w 250"/>
              <a:gd name="T9" fmla="*/ 443801224 h 203"/>
              <a:gd name="T10" fmla="*/ 152247841 w 250"/>
              <a:gd name="T11" fmla="*/ 443801224 h 203"/>
              <a:gd name="T12" fmla="*/ 213569263 w 250"/>
              <a:gd name="T13" fmla="*/ 443801224 h 203"/>
              <a:gd name="T14" fmla="*/ 264319028 w 250"/>
              <a:gd name="T15" fmla="*/ 443801224 h 203"/>
              <a:gd name="T16" fmla="*/ 304494229 w 250"/>
              <a:gd name="T17" fmla="*/ 443801224 h 203"/>
              <a:gd name="T18" fmla="*/ 334097774 w 250"/>
              <a:gd name="T19" fmla="*/ 443801224 h 203"/>
              <a:gd name="T20" fmla="*/ 365817104 w 250"/>
              <a:gd name="T21" fmla="*/ 471028931 h 203"/>
              <a:gd name="T22" fmla="*/ 405992305 w 250"/>
              <a:gd name="T23" fmla="*/ 495534032 h 203"/>
              <a:gd name="T24" fmla="*/ 446168960 w 250"/>
              <a:gd name="T25" fmla="*/ 484641959 h 203"/>
              <a:gd name="T26" fmla="*/ 475772505 w 250"/>
              <a:gd name="T27" fmla="*/ 471028931 h 203"/>
              <a:gd name="T28" fmla="*/ 496918725 w 250"/>
              <a:gd name="T29" fmla="*/ 430188196 h 203"/>
              <a:gd name="T30" fmla="*/ 526522270 w 250"/>
              <a:gd name="T31" fmla="*/ 392070066 h 203"/>
              <a:gd name="T32" fmla="*/ 526522270 w 250"/>
              <a:gd name="T33" fmla="*/ 353951937 h 203"/>
              <a:gd name="T34" fmla="*/ 526522270 w 250"/>
              <a:gd name="T35" fmla="*/ 299498174 h 203"/>
              <a:gd name="T36" fmla="*/ 507491835 w 250"/>
              <a:gd name="T37" fmla="*/ 261380044 h 203"/>
              <a:gd name="T38" fmla="*/ 486345615 w 250"/>
              <a:gd name="T39" fmla="*/ 223261915 h 203"/>
              <a:gd name="T40" fmla="*/ 446168960 w 250"/>
              <a:gd name="T41" fmla="*/ 182421180 h 203"/>
              <a:gd name="T42" fmla="*/ 416565415 w 250"/>
              <a:gd name="T43" fmla="*/ 130690022 h 203"/>
              <a:gd name="T44" fmla="*/ 405992305 w 250"/>
              <a:gd name="T45" fmla="*/ 78958864 h 203"/>
              <a:gd name="T46" fmla="*/ 384847539 w 250"/>
              <a:gd name="T47" fmla="*/ 38118129 h 203"/>
              <a:gd name="T48" fmla="*/ 384847539 w 250"/>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0" h="203">
                <a:moveTo>
                  <a:pt x="19" y="192"/>
                </a:moveTo>
                <a:lnTo>
                  <a:pt x="0" y="202"/>
                </a:lnTo>
                <a:lnTo>
                  <a:pt x="9" y="182"/>
                </a:lnTo>
                <a:lnTo>
                  <a:pt x="29" y="173"/>
                </a:lnTo>
                <a:lnTo>
                  <a:pt x="48" y="163"/>
                </a:lnTo>
                <a:lnTo>
                  <a:pt x="72" y="163"/>
                </a:lnTo>
                <a:lnTo>
                  <a:pt x="101" y="163"/>
                </a:lnTo>
                <a:lnTo>
                  <a:pt x="125" y="163"/>
                </a:lnTo>
                <a:lnTo>
                  <a:pt x="144" y="163"/>
                </a:lnTo>
                <a:lnTo>
                  <a:pt x="158" y="163"/>
                </a:lnTo>
                <a:lnTo>
                  <a:pt x="173" y="173"/>
                </a:lnTo>
                <a:lnTo>
                  <a:pt x="192" y="182"/>
                </a:lnTo>
                <a:lnTo>
                  <a:pt x="211" y="178"/>
                </a:lnTo>
                <a:lnTo>
                  <a:pt x="225" y="173"/>
                </a:lnTo>
                <a:lnTo>
                  <a:pt x="235" y="158"/>
                </a:lnTo>
                <a:lnTo>
                  <a:pt x="249" y="144"/>
                </a:lnTo>
                <a:lnTo>
                  <a:pt x="249" y="130"/>
                </a:lnTo>
                <a:lnTo>
                  <a:pt x="249" y="110"/>
                </a:lnTo>
                <a:lnTo>
                  <a:pt x="240" y="96"/>
                </a:lnTo>
                <a:lnTo>
                  <a:pt x="230" y="82"/>
                </a:lnTo>
                <a:lnTo>
                  <a:pt x="211" y="67"/>
                </a:lnTo>
                <a:lnTo>
                  <a:pt x="197" y="48"/>
                </a:lnTo>
                <a:lnTo>
                  <a:pt x="192" y="29"/>
                </a:lnTo>
                <a:lnTo>
                  <a:pt x="182" y="14"/>
                </a:lnTo>
                <a:lnTo>
                  <a:pt x="182"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45" name="Freeform 25"/>
          <p:cNvSpPr>
            <a:spLocks/>
          </p:cNvSpPr>
          <p:nvPr/>
        </p:nvSpPr>
        <p:spPr bwMode="auto">
          <a:xfrm>
            <a:off x="3019425" y="4014789"/>
            <a:ext cx="533400" cy="257175"/>
          </a:xfrm>
          <a:custGeom>
            <a:avLst/>
            <a:gdLst>
              <a:gd name="T0" fmla="*/ 0 w 366"/>
              <a:gd name="T1" fmla="*/ 423950499 h 155"/>
              <a:gd name="T2" fmla="*/ 29734864 w 366"/>
              <a:gd name="T3" fmla="*/ 371644422 h 155"/>
              <a:gd name="T4" fmla="*/ 61594584 w 366"/>
              <a:gd name="T5" fmla="*/ 253269258 h 155"/>
              <a:gd name="T6" fmla="*/ 101949354 w 366"/>
              <a:gd name="T7" fmla="*/ 239504589 h 155"/>
              <a:gd name="T8" fmla="*/ 131684218 w 366"/>
              <a:gd name="T9" fmla="*/ 211975249 h 155"/>
              <a:gd name="T10" fmla="*/ 163543938 w 366"/>
              <a:gd name="T11" fmla="*/ 187198512 h 155"/>
              <a:gd name="T12" fmla="*/ 193278802 w 366"/>
              <a:gd name="T13" fmla="*/ 159669173 h 155"/>
              <a:gd name="T14" fmla="*/ 244253479 w 366"/>
              <a:gd name="T15" fmla="*/ 159669173 h 155"/>
              <a:gd name="T16" fmla="*/ 276113198 w 366"/>
              <a:gd name="T17" fmla="*/ 159669173 h 155"/>
              <a:gd name="T18" fmla="*/ 346202833 w 366"/>
              <a:gd name="T19" fmla="*/ 159669173 h 155"/>
              <a:gd name="T20" fmla="*/ 386559061 w 366"/>
              <a:gd name="T21" fmla="*/ 173433842 h 155"/>
              <a:gd name="T22" fmla="*/ 418417323 w 366"/>
              <a:gd name="T23" fmla="*/ 173433842 h 155"/>
              <a:gd name="T24" fmla="*/ 458772093 w 366"/>
              <a:gd name="T25" fmla="*/ 187198512 h 155"/>
              <a:gd name="T26" fmla="*/ 488508415 w 366"/>
              <a:gd name="T27" fmla="*/ 198210580 h 155"/>
              <a:gd name="T28" fmla="*/ 550102998 w 366"/>
              <a:gd name="T29" fmla="*/ 211975249 h 155"/>
              <a:gd name="T30" fmla="*/ 590457769 w 366"/>
              <a:gd name="T31" fmla="*/ 211975249 h 155"/>
              <a:gd name="T32" fmla="*/ 632935938 w 366"/>
              <a:gd name="T33" fmla="*/ 211975249 h 155"/>
              <a:gd name="T34" fmla="*/ 673292166 w 366"/>
              <a:gd name="T35" fmla="*/ 198210580 h 155"/>
              <a:gd name="T36" fmla="*/ 713646936 w 366"/>
              <a:gd name="T37" fmla="*/ 173433842 h 155"/>
              <a:gd name="T38" fmla="*/ 743381800 w 366"/>
              <a:gd name="T39" fmla="*/ 121129425 h 155"/>
              <a:gd name="T40" fmla="*/ 775241520 w 366"/>
              <a:gd name="T41" fmla="*/ 79835416 h 155"/>
              <a:gd name="T42" fmla="*/ 775241520 w 366"/>
              <a:gd name="T43" fmla="*/ 41294009 h 155"/>
              <a:gd name="T44" fmla="*/ 764621613 w 366"/>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6" h="155">
                <a:moveTo>
                  <a:pt x="0" y="154"/>
                </a:moveTo>
                <a:lnTo>
                  <a:pt x="14" y="135"/>
                </a:lnTo>
                <a:lnTo>
                  <a:pt x="29" y="92"/>
                </a:lnTo>
                <a:lnTo>
                  <a:pt x="48" y="87"/>
                </a:lnTo>
                <a:lnTo>
                  <a:pt x="62" y="77"/>
                </a:lnTo>
                <a:lnTo>
                  <a:pt x="77" y="68"/>
                </a:lnTo>
                <a:lnTo>
                  <a:pt x="91" y="58"/>
                </a:lnTo>
                <a:lnTo>
                  <a:pt x="115" y="58"/>
                </a:lnTo>
                <a:lnTo>
                  <a:pt x="130" y="58"/>
                </a:lnTo>
                <a:lnTo>
                  <a:pt x="163" y="58"/>
                </a:lnTo>
                <a:lnTo>
                  <a:pt x="182" y="63"/>
                </a:lnTo>
                <a:lnTo>
                  <a:pt x="197" y="63"/>
                </a:lnTo>
                <a:lnTo>
                  <a:pt x="216" y="68"/>
                </a:lnTo>
                <a:lnTo>
                  <a:pt x="230" y="72"/>
                </a:lnTo>
                <a:lnTo>
                  <a:pt x="259" y="77"/>
                </a:lnTo>
                <a:lnTo>
                  <a:pt x="278" y="77"/>
                </a:lnTo>
                <a:lnTo>
                  <a:pt x="298" y="77"/>
                </a:lnTo>
                <a:lnTo>
                  <a:pt x="317" y="72"/>
                </a:lnTo>
                <a:lnTo>
                  <a:pt x="336" y="63"/>
                </a:lnTo>
                <a:lnTo>
                  <a:pt x="350" y="44"/>
                </a:lnTo>
                <a:lnTo>
                  <a:pt x="365" y="29"/>
                </a:lnTo>
                <a:lnTo>
                  <a:pt x="365" y="15"/>
                </a:lnTo>
                <a:lnTo>
                  <a:pt x="36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46" name="Freeform 26"/>
          <p:cNvSpPr>
            <a:spLocks/>
          </p:cNvSpPr>
          <p:nvPr/>
        </p:nvSpPr>
        <p:spPr bwMode="auto">
          <a:xfrm>
            <a:off x="5327651" y="5270500"/>
            <a:ext cx="365125" cy="636588"/>
          </a:xfrm>
          <a:custGeom>
            <a:avLst/>
            <a:gdLst>
              <a:gd name="T0" fmla="*/ 507864145 w 251"/>
              <a:gd name="T1" fmla="*/ 51945581 h 385"/>
              <a:gd name="T2" fmla="*/ 529023939 w 251"/>
              <a:gd name="T3" fmla="*/ 0 h 385"/>
              <a:gd name="T4" fmla="*/ 486702897 w 251"/>
              <a:gd name="T5" fmla="*/ 65614861 h 385"/>
              <a:gd name="T6" fmla="*/ 457076858 w 251"/>
              <a:gd name="T7" fmla="*/ 103891162 h 385"/>
              <a:gd name="T8" fmla="*/ 446496961 w 251"/>
              <a:gd name="T9" fmla="*/ 144900657 h 385"/>
              <a:gd name="T10" fmla="*/ 435915610 w 251"/>
              <a:gd name="T11" fmla="*/ 183176957 h 385"/>
              <a:gd name="T12" fmla="*/ 435915610 w 251"/>
              <a:gd name="T13" fmla="*/ 235122538 h 385"/>
              <a:gd name="T14" fmla="*/ 446496961 w 251"/>
              <a:gd name="T15" fmla="*/ 276132033 h 385"/>
              <a:gd name="T16" fmla="*/ 467658210 w 251"/>
              <a:gd name="T17" fmla="*/ 314408333 h 385"/>
              <a:gd name="T18" fmla="*/ 486702897 w 251"/>
              <a:gd name="T19" fmla="*/ 380023194 h 385"/>
              <a:gd name="T20" fmla="*/ 497282794 w 251"/>
              <a:gd name="T21" fmla="*/ 431968775 h 385"/>
              <a:gd name="T22" fmla="*/ 507864145 w 251"/>
              <a:gd name="T23" fmla="*/ 538594785 h 385"/>
              <a:gd name="T24" fmla="*/ 497282794 w 251"/>
              <a:gd name="T25" fmla="*/ 576869432 h 385"/>
              <a:gd name="T26" fmla="*/ 457076858 w 251"/>
              <a:gd name="T27" fmla="*/ 604209646 h 385"/>
              <a:gd name="T28" fmla="*/ 427452274 w 251"/>
              <a:gd name="T29" fmla="*/ 628815012 h 385"/>
              <a:gd name="T30" fmla="*/ 395709674 w 251"/>
              <a:gd name="T31" fmla="*/ 642485946 h 385"/>
              <a:gd name="T32" fmla="*/ 366085090 w 251"/>
              <a:gd name="T33" fmla="*/ 656155227 h 385"/>
              <a:gd name="T34" fmla="*/ 334343944 w 251"/>
              <a:gd name="T35" fmla="*/ 669824508 h 385"/>
              <a:gd name="T36" fmla="*/ 294138008 w 251"/>
              <a:gd name="T37" fmla="*/ 669824508 h 385"/>
              <a:gd name="T38" fmla="*/ 264511970 w 251"/>
              <a:gd name="T39" fmla="*/ 680760593 h 385"/>
              <a:gd name="T40" fmla="*/ 224306034 w 251"/>
              <a:gd name="T41" fmla="*/ 694431527 h 385"/>
              <a:gd name="T42" fmla="*/ 192564888 w 251"/>
              <a:gd name="T43" fmla="*/ 721770088 h 385"/>
              <a:gd name="T44" fmla="*/ 162938850 w 251"/>
              <a:gd name="T45" fmla="*/ 746377108 h 385"/>
              <a:gd name="T46" fmla="*/ 131197704 w 251"/>
              <a:gd name="T47" fmla="*/ 773717323 h 385"/>
              <a:gd name="T48" fmla="*/ 101573120 w 251"/>
              <a:gd name="T49" fmla="*/ 811991969 h 385"/>
              <a:gd name="T50" fmla="*/ 71947081 w 251"/>
              <a:gd name="T51" fmla="*/ 853001464 h 385"/>
              <a:gd name="T52" fmla="*/ 40205936 w 251"/>
              <a:gd name="T53" fmla="*/ 891277765 h 385"/>
              <a:gd name="T54" fmla="*/ 10579897 w 251"/>
              <a:gd name="T55" fmla="*/ 932287260 h 385"/>
              <a:gd name="T56" fmla="*/ 0 w 251"/>
              <a:gd name="T57" fmla="*/ 970563560 h 385"/>
              <a:gd name="T58" fmla="*/ 10579897 w 251"/>
              <a:gd name="T59" fmla="*/ 1008838207 h 385"/>
              <a:gd name="T60" fmla="*/ 21161249 w 251"/>
              <a:gd name="T61" fmla="*/ 1049849355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1" h="385">
                <a:moveTo>
                  <a:pt x="240" y="19"/>
                </a:moveTo>
                <a:lnTo>
                  <a:pt x="250" y="0"/>
                </a:lnTo>
                <a:lnTo>
                  <a:pt x="230" y="24"/>
                </a:lnTo>
                <a:lnTo>
                  <a:pt x="216" y="38"/>
                </a:lnTo>
                <a:lnTo>
                  <a:pt x="211" y="53"/>
                </a:lnTo>
                <a:lnTo>
                  <a:pt x="206" y="67"/>
                </a:lnTo>
                <a:lnTo>
                  <a:pt x="206" y="86"/>
                </a:lnTo>
                <a:lnTo>
                  <a:pt x="211" y="101"/>
                </a:lnTo>
                <a:lnTo>
                  <a:pt x="221" y="115"/>
                </a:lnTo>
                <a:lnTo>
                  <a:pt x="230" y="139"/>
                </a:lnTo>
                <a:lnTo>
                  <a:pt x="235" y="158"/>
                </a:lnTo>
                <a:lnTo>
                  <a:pt x="240" y="197"/>
                </a:lnTo>
                <a:lnTo>
                  <a:pt x="235" y="211"/>
                </a:lnTo>
                <a:lnTo>
                  <a:pt x="216" y="221"/>
                </a:lnTo>
                <a:lnTo>
                  <a:pt x="202" y="230"/>
                </a:lnTo>
                <a:lnTo>
                  <a:pt x="187" y="235"/>
                </a:lnTo>
                <a:lnTo>
                  <a:pt x="173" y="240"/>
                </a:lnTo>
                <a:lnTo>
                  <a:pt x="158" y="245"/>
                </a:lnTo>
                <a:lnTo>
                  <a:pt x="139" y="245"/>
                </a:lnTo>
                <a:lnTo>
                  <a:pt x="125" y="249"/>
                </a:lnTo>
                <a:lnTo>
                  <a:pt x="106" y="254"/>
                </a:lnTo>
                <a:lnTo>
                  <a:pt x="91" y="264"/>
                </a:lnTo>
                <a:lnTo>
                  <a:pt x="77" y="273"/>
                </a:lnTo>
                <a:lnTo>
                  <a:pt x="62" y="283"/>
                </a:lnTo>
                <a:lnTo>
                  <a:pt x="48" y="297"/>
                </a:lnTo>
                <a:lnTo>
                  <a:pt x="34" y="312"/>
                </a:lnTo>
                <a:lnTo>
                  <a:pt x="19" y="326"/>
                </a:lnTo>
                <a:lnTo>
                  <a:pt x="5" y="341"/>
                </a:lnTo>
                <a:lnTo>
                  <a:pt x="0" y="355"/>
                </a:lnTo>
                <a:lnTo>
                  <a:pt x="5" y="369"/>
                </a:lnTo>
                <a:lnTo>
                  <a:pt x="10" y="384"/>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0059" name="Rectangle 27"/>
          <p:cNvSpPr>
            <a:spLocks noChangeArrowheads="1"/>
          </p:cNvSpPr>
          <p:nvPr/>
        </p:nvSpPr>
        <p:spPr bwMode="auto">
          <a:xfrm>
            <a:off x="2349501" y="4041775"/>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60" name="Rectangle 28"/>
          <p:cNvSpPr>
            <a:spLocks noChangeArrowheads="1"/>
          </p:cNvSpPr>
          <p:nvPr/>
        </p:nvSpPr>
        <p:spPr bwMode="auto">
          <a:xfrm>
            <a:off x="2838451" y="4121150"/>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61" name="Rectangle 29"/>
          <p:cNvSpPr>
            <a:spLocks noChangeArrowheads="1"/>
          </p:cNvSpPr>
          <p:nvPr/>
        </p:nvSpPr>
        <p:spPr bwMode="auto">
          <a:xfrm>
            <a:off x="2279651" y="5867400"/>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56350" name="Oval 30"/>
          <p:cNvSpPr>
            <a:spLocks noChangeArrowheads="1"/>
          </p:cNvSpPr>
          <p:nvPr/>
        </p:nvSpPr>
        <p:spPr bwMode="auto">
          <a:xfrm>
            <a:off x="6870700" y="4594226"/>
            <a:ext cx="128588"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1" name="Oval 31"/>
          <p:cNvSpPr>
            <a:spLocks noChangeArrowheads="1"/>
          </p:cNvSpPr>
          <p:nvPr/>
        </p:nvSpPr>
        <p:spPr bwMode="auto">
          <a:xfrm>
            <a:off x="8408989" y="4673601"/>
            <a:ext cx="128587"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2" name="Oval 32"/>
          <p:cNvSpPr>
            <a:spLocks noChangeArrowheads="1"/>
          </p:cNvSpPr>
          <p:nvPr/>
        </p:nvSpPr>
        <p:spPr bwMode="auto">
          <a:xfrm>
            <a:off x="7780338" y="4594226"/>
            <a:ext cx="127000"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3" name="Oval 33"/>
          <p:cNvSpPr>
            <a:spLocks noChangeArrowheads="1"/>
          </p:cNvSpPr>
          <p:nvPr/>
        </p:nvSpPr>
        <p:spPr bwMode="auto">
          <a:xfrm>
            <a:off x="8129589" y="5149851"/>
            <a:ext cx="128587"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4" name="Oval 34"/>
          <p:cNvSpPr>
            <a:spLocks noChangeArrowheads="1"/>
          </p:cNvSpPr>
          <p:nvPr/>
        </p:nvSpPr>
        <p:spPr bwMode="auto">
          <a:xfrm>
            <a:off x="8199439" y="5784851"/>
            <a:ext cx="128587"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5" name="Oval 35"/>
          <p:cNvSpPr>
            <a:spLocks noChangeArrowheads="1"/>
          </p:cNvSpPr>
          <p:nvPr/>
        </p:nvSpPr>
        <p:spPr bwMode="auto">
          <a:xfrm>
            <a:off x="7496175" y="6102351"/>
            <a:ext cx="127000"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6" name="Oval 36"/>
          <p:cNvSpPr>
            <a:spLocks noChangeArrowheads="1"/>
          </p:cNvSpPr>
          <p:nvPr/>
        </p:nvSpPr>
        <p:spPr bwMode="auto">
          <a:xfrm>
            <a:off x="6661150" y="5387976"/>
            <a:ext cx="128588"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7" name="Oval 37"/>
          <p:cNvSpPr>
            <a:spLocks noChangeArrowheads="1"/>
          </p:cNvSpPr>
          <p:nvPr/>
        </p:nvSpPr>
        <p:spPr bwMode="auto">
          <a:xfrm>
            <a:off x="8618539" y="5308601"/>
            <a:ext cx="128587" cy="66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6358" name="Freeform 38"/>
          <p:cNvSpPr>
            <a:spLocks/>
          </p:cNvSpPr>
          <p:nvPr/>
        </p:nvSpPr>
        <p:spPr bwMode="auto">
          <a:xfrm>
            <a:off x="6200775" y="4768851"/>
            <a:ext cx="755650" cy="828675"/>
          </a:xfrm>
          <a:custGeom>
            <a:avLst/>
            <a:gdLst>
              <a:gd name="T0" fmla="*/ 0 w 519"/>
              <a:gd name="T1" fmla="*/ 0 h 501"/>
              <a:gd name="T2" fmla="*/ 0 w 519"/>
              <a:gd name="T3" fmla="*/ 41038434 h 501"/>
              <a:gd name="T4" fmla="*/ 10599484 w 519"/>
              <a:gd name="T5" fmla="*/ 158678857 h 501"/>
              <a:gd name="T6" fmla="*/ 29678554 w 519"/>
              <a:gd name="T7" fmla="*/ 196981506 h 501"/>
              <a:gd name="T8" fmla="*/ 72075033 w 519"/>
              <a:gd name="T9" fmla="*/ 224339359 h 501"/>
              <a:gd name="T10" fmla="*/ 112353070 w 519"/>
              <a:gd name="T11" fmla="*/ 238019940 h 501"/>
              <a:gd name="T12" fmla="*/ 173828619 w 519"/>
              <a:gd name="T13" fmla="*/ 289999861 h 501"/>
              <a:gd name="T14" fmla="*/ 203505718 w 519"/>
              <a:gd name="T15" fmla="*/ 317359368 h 501"/>
              <a:gd name="T16" fmla="*/ 254383239 w 519"/>
              <a:gd name="T17" fmla="*/ 341981436 h 501"/>
              <a:gd name="T18" fmla="*/ 284060337 w 519"/>
              <a:gd name="T19" fmla="*/ 369340944 h 501"/>
              <a:gd name="T20" fmla="*/ 334937859 w 519"/>
              <a:gd name="T21" fmla="*/ 393963012 h 501"/>
              <a:gd name="T22" fmla="*/ 396413408 w 519"/>
              <a:gd name="T23" fmla="*/ 435001446 h 501"/>
              <a:gd name="T24" fmla="*/ 447289473 w 519"/>
              <a:gd name="T25" fmla="*/ 459623514 h 501"/>
              <a:gd name="T26" fmla="*/ 487567511 w 519"/>
              <a:gd name="T27" fmla="*/ 486981367 h 501"/>
              <a:gd name="T28" fmla="*/ 519364506 w 519"/>
              <a:gd name="T29" fmla="*/ 514340874 h 501"/>
              <a:gd name="T30" fmla="*/ 549043060 w 519"/>
              <a:gd name="T31" fmla="*/ 538962942 h 501"/>
              <a:gd name="T32" fmla="*/ 599919125 w 519"/>
              <a:gd name="T33" fmla="*/ 590944518 h 501"/>
              <a:gd name="T34" fmla="*/ 621118092 w 519"/>
              <a:gd name="T35" fmla="*/ 631982951 h 501"/>
              <a:gd name="T36" fmla="*/ 661396130 w 519"/>
              <a:gd name="T37" fmla="*/ 670283946 h 501"/>
              <a:gd name="T38" fmla="*/ 691073228 w 519"/>
              <a:gd name="T39" fmla="*/ 722265521 h 501"/>
              <a:gd name="T40" fmla="*/ 722871679 w 519"/>
              <a:gd name="T41" fmla="*/ 776982882 h 501"/>
              <a:gd name="T42" fmla="*/ 741950750 w 519"/>
              <a:gd name="T43" fmla="*/ 880944379 h 501"/>
              <a:gd name="T44" fmla="*/ 752548777 w 519"/>
              <a:gd name="T45" fmla="*/ 946606535 h 501"/>
              <a:gd name="T46" fmla="*/ 763148261 w 519"/>
              <a:gd name="T47" fmla="*/ 984907529 h 501"/>
              <a:gd name="T48" fmla="*/ 773747745 w 519"/>
              <a:gd name="T49" fmla="*/ 1039624890 h 501"/>
              <a:gd name="T50" fmla="*/ 773747745 w 519"/>
              <a:gd name="T51" fmla="*/ 1091606465 h 501"/>
              <a:gd name="T52" fmla="*/ 784347228 w 519"/>
              <a:gd name="T53" fmla="*/ 1143588040 h 501"/>
              <a:gd name="T54" fmla="*/ 792826815 w 519"/>
              <a:gd name="T55" fmla="*/ 1181889035 h 501"/>
              <a:gd name="T56" fmla="*/ 792826815 w 519"/>
              <a:gd name="T57" fmla="*/ 1222927469 h 501"/>
              <a:gd name="T58" fmla="*/ 814025782 w 519"/>
              <a:gd name="T59" fmla="*/ 1274909044 h 501"/>
              <a:gd name="T60" fmla="*/ 835223294 w 519"/>
              <a:gd name="T61" fmla="*/ 1313210039 h 501"/>
              <a:gd name="T62" fmla="*/ 875501332 w 519"/>
              <a:gd name="T63" fmla="*/ 1340569546 h 501"/>
              <a:gd name="T64" fmla="*/ 905178430 w 519"/>
              <a:gd name="T65" fmla="*/ 1354248473 h 501"/>
              <a:gd name="T66" fmla="*/ 945456467 w 519"/>
              <a:gd name="T67" fmla="*/ 1367927400 h 501"/>
              <a:gd name="T68" fmla="*/ 977254918 w 519"/>
              <a:gd name="T69" fmla="*/ 1367927400 h 501"/>
              <a:gd name="T70" fmla="*/ 1006932016 w 519"/>
              <a:gd name="T71" fmla="*/ 1367927400 h 501"/>
              <a:gd name="T72" fmla="*/ 1038730467 w 519"/>
              <a:gd name="T73" fmla="*/ 1354248473 h 501"/>
              <a:gd name="T74" fmla="*/ 1068407566 w 519"/>
              <a:gd name="T75" fmla="*/ 1340569546 h 501"/>
              <a:gd name="T76" fmla="*/ 1098086120 w 519"/>
              <a:gd name="T77" fmla="*/ 1340569546 h 5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9" h="501">
                <a:moveTo>
                  <a:pt x="0" y="0"/>
                </a:moveTo>
                <a:lnTo>
                  <a:pt x="0" y="15"/>
                </a:lnTo>
                <a:lnTo>
                  <a:pt x="5" y="58"/>
                </a:lnTo>
                <a:lnTo>
                  <a:pt x="14" y="72"/>
                </a:lnTo>
                <a:lnTo>
                  <a:pt x="34" y="82"/>
                </a:lnTo>
                <a:lnTo>
                  <a:pt x="53" y="87"/>
                </a:lnTo>
                <a:lnTo>
                  <a:pt x="82" y="106"/>
                </a:lnTo>
                <a:lnTo>
                  <a:pt x="96" y="116"/>
                </a:lnTo>
                <a:lnTo>
                  <a:pt x="120" y="125"/>
                </a:lnTo>
                <a:lnTo>
                  <a:pt x="134" y="135"/>
                </a:lnTo>
                <a:lnTo>
                  <a:pt x="158" y="144"/>
                </a:lnTo>
                <a:lnTo>
                  <a:pt x="187" y="159"/>
                </a:lnTo>
                <a:lnTo>
                  <a:pt x="211" y="168"/>
                </a:lnTo>
                <a:lnTo>
                  <a:pt x="230" y="178"/>
                </a:lnTo>
                <a:lnTo>
                  <a:pt x="245" y="188"/>
                </a:lnTo>
                <a:lnTo>
                  <a:pt x="259" y="197"/>
                </a:lnTo>
                <a:lnTo>
                  <a:pt x="283" y="216"/>
                </a:lnTo>
                <a:lnTo>
                  <a:pt x="293" y="231"/>
                </a:lnTo>
                <a:lnTo>
                  <a:pt x="312" y="245"/>
                </a:lnTo>
                <a:lnTo>
                  <a:pt x="326" y="264"/>
                </a:lnTo>
                <a:lnTo>
                  <a:pt x="341" y="284"/>
                </a:lnTo>
                <a:lnTo>
                  <a:pt x="350" y="322"/>
                </a:lnTo>
                <a:lnTo>
                  <a:pt x="355" y="346"/>
                </a:lnTo>
                <a:lnTo>
                  <a:pt x="360" y="360"/>
                </a:lnTo>
                <a:lnTo>
                  <a:pt x="365" y="380"/>
                </a:lnTo>
                <a:lnTo>
                  <a:pt x="365" y="399"/>
                </a:lnTo>
                <a:lnTo>
                  <a:pt x="370" y="418"/>
                </a:lnTo>
                <a:lnTo>
                  <a:pt x="374" y="432"/>
                </a:lnTo>
                <a:lnTo>
                  <a:pt x="374" y="447"/>
                </a:lnTo>
                <a:lnTo>
                  <a:pt x="384" y="466"/>
                </a:lnTo>
                <a:lnTo>
                  <a:pt x="394" y="480"/>
                </a:lnTo>
                <a:lnTo>
                  <a:pt x="413" y="490"/>
                </a:lnTo>
                <a:lnTo>
                  <a:pt x="427" y="495"/>
                </a:lnTo>
                <a:lnTo>
                  <a:pt x="446" y="500"/>
                </a:lnTo>
                <a:lnTo>
                  <a:pt x="461" y="500"/>
                </a:lnTo>
                <a:lnTo>
                  <a:pt x="475" y="500"/>
                </a:lnTo>
                <a:lnTo>
                  <a:pt x="490" y="495"/>
                </a:lnTo>
                <a:lnTo>
                  <a:pt x="504" y="490"/>
                </a:lnTo>
                <a:lnTo>
                  <a:pt x="518" y="49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59" name="Freeform 39"/>
          <p:cNvSpPr>
            <a:spLocks/>
          </p:cNvSpPr>
          <p:nvPr/>
        </p:nvSpPr>
        <p:spPr bwMode="auto">
          <a:xfrm>
            <a:off x="8067675" y="4040188"/>
            <a:ext cx="808038" cy="914400"/>
          </a:xfrm>
          <a:custGeom>
            <a:avLst/>
            <a:gdLst>
              <a:gd name="T0" fmla="*/ 1176437693 w 554"/>
              <a:gd name="T1" fmla="*/ 0 h 553"/>
              <a:gd name="T2" fmla="*/ 1176437693 w 554"/>
              <a:gd name="T3" fmla="*/ 51948833 h 553"/>
              <a:gd name="T4" fmla="*/ 1148782082 w 554"/>
              <a:gd name="T5" fmla="*/ 265212378 h 553"/>
              <a:gd name="T6" fmla="*/ 1163673902 w 554"/>
              <a:gd name="T7" fmla="*/ 492147277 h 553"/>
              <a:gd name="T8" fmla="*/ 1146655513 w 554"/>
              <a:gd name="T9" fmla="*/ 656195267 h 553"/>
              <a:gd name="T10" fmla="*/ 1136018291 w 554"/>
              <a:gd name="T11" fmla="*/ 891333309 h 553"/>
              <a:gd name="T12" fmla="*/ 976465791 w 554"/>
              <a:gd name="T13" fmla="*/ 1071785933 h 553"/>
              <a:gd name="T14" fmla="*/ 808402638 w 554"/>
              <a:gd name="T15" fmla="*/ 1123734766 h 553"/>
              <a:gd name="T16" fmla="*/ 657359333 w 554"/>
              <a:gd name="T17" fmla="*/ 1140139400 h 553"/>
              <a:gd name="T18" fmla="*/ 627575694 w 554"/>
              <a:gd name="T19" fmla="*/ 1129202977 h 553"/>
              <a:gd name="T20" fmla="*/ 597792055 w 554"/>
              <a:gd name="T21" fmla="*/ 1129202977 h 553"/>
              <a:gd name="T22" fmla="*/ 568008416 w 554"/>
              <a:gd name="T23" fmla="*/ 1129202977 h 553"/>
              <a:gd name="T24" fmla="*/ 506314569 w 554"/>
              <a:gd name="T25" fmla="*/ 1129202977 h 553"/>
              <a:gd name="T26" fmla="*/ 478658958 w 554"/>
              <a:gd name="T27" fmla="*/ 1129202977 h 553"/>
              <a:gd name="T28" fmla="*/ 438239555 w 554"/>
              <a:gd name="T29" fmla="*/ 1129202977 h 553"/>
              <a:gd name="T30" fmla="*/ 399946722 w 554"/>
              <a:gd name="T31" fmla="*/ 1129202977 h 553"/>
              <a:gd name="T32" fmla="*/ 357399291 w 554"/>
              <a:gd name="T33" fmla="*/ 1181151810 h 553"/>
              <a:gd name="T34" fmla="*/ 348890097 w 554"/>
              <a:gd name="T35" fmla="*/ 1271379776 h 553"/>
              <a:gd name="T36" fmla="*/ 316978430 w 554"/>
              <a:gd name="T37" fmla="*/ 1326061888 h 553"/>
              <a:gd name="T38" fmla="*/ 299960041 w 554"/>
              <a:gd name="T39" fmla="*/ 1364341020 h 553"/>
              <a:gd name="T40" fmla="*/ 257412611 w 554"/>
              <a:gd name="T41" fmla="*/ 1402618498 h 553"/>
              <a:gd name="T42" fmla="*/ 219119778 w 554"/>
              <a:gd name="T43" fmla="*/ 1443630909 h 553"/>
              <a:gd name="T44" fmla="*/ 168063153 w 554"/>
              <a:gd name="T45" fmla="*/ 1481908388 h 553"/>
              <a:gd name="T46" fmla="*/ 108495875 w 554"/>
              <a:gd name="T47" fmla="*/ 1495579742 h 553"/>
              <a:gd name="T48" fmla="*/ 68076472 w 554"/>
              <a:gd name="T49" fmla="*/ 1509249444 h 553"/>
              <a:gd name="T50" fmla="*/ 40419403 w 554"/>
              <a:gd name="T51" fmla="*/ 1509249444 h 553"/>
              <a:gd name="T52" fmla="*/ 0 w 554"/>
              <a:gd name="T53" fmla="*/ 1509249444 h 5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4" h="553">
                <a:moveTo>
                  <a:pt x="553" y="0"/>
                </a:moveTo>
                <a:lnTo>
                  <a:pt x="553" y="19"/>
                </a:lnTo>
                <a:lnTo>
                  <a:pt x="540" y="97"/>
                </a:lnTo>
                <a:lnTo>
                  <a:pt x="547" y="180"/>
                </a:lnTo>
                <a:lnTo>
                  <a:pt x="539" y="240"/>
                </a:lnTo>
                <a:lnTo>
                  <a:pt x="534" y="326"/>
                </a:lnTo>
                <a:lnTo>
                  <a:pt x="459" y="392"/>
                </a:lnTo>
                <a:lnTo>
                  <a:pt x="380" y="411"/>
                </a:lnTo>
                <a:lnTo>
                  <a:pt x="309" y="417"/>
                </a:lnTo>
                <a:lnTo>
                  <a:pt x="295" y="413"/>
                </a:lnTo>
                <a:lnTo>
                  <a:pt x="281" y="413"/>
                </a:lnTo>
                <a:lnTo>
                  <a:pt x="267" y="413"/>
                </a:lnTo>
                <a:lnTo>
                  <a:pt x="238" y="413"/>
                </a:lnTo>
                <a:lnTo>
                  <a:pt x="225" y="413"/>
                </a:lnTo>
                <a:lnTo>
                  <a:pt x="206" y="413"/>
                </a:lnTo>
                <a:lnTo>
                  <a:pt x="188" y="413"/>
                </a:lnTo>
                <a:lnTo>
                  <a:pt x="168" y="432"/>
                </a:lnTo>
                <a:lnTo>
                  <a:pt x="164" y="465"/>
                </a:lnTo>
                <a:lnTo>
                  <a:pt x="149" y="485"/>
                </a:lnTo>
                <a:lnTo>
                  <a:pt x="141" y="499"/>
                </a:lnTo>
                <a:lnTo>
                  <a:pt x="121" y="513"/>
                </a:lnTo>
                <a:lnTo>
                  <a:pt x="103" y="528"/>
                </a:lnTo>
                <a:lnTo>
                  <a:pt x="79" y="542"/>
                </a:lnTo>
                <a:lnTo>
                  <a:pt x="51" y="547"/>
                </a:lnTo>
                <a:lnTo>
                  <a:pt x="32" y="552"/>
                </a:lnTo>
                <a:lnTo>
                  <a:pt x="19" y="552"/>
                </a:lnTo>
                <a:lnTo>
                  <a:pt x="0" y="55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60" name="Freeform 40"/>
          <p:cNvSpPr>
            <a:spLocks/>
          </p:cNvSpPr>
          <p:nvPr/>
        </p:nvSpPr>
        <p:spPr bwMode="auto">
          <a:xfrm>
            <a:off x="8096250" y="5130801"/>
            <a:ext cx="806450" cy="1050925"/>
          </a:xfrm>
          <a:custGeom>
            <a:avLst/>
            <a:gdLst>
              <a:gd name="T0" fmla="*/ 1171818432 w 554"/>
              <a:gd name="T1" fmla="*/ 1736541850 h 635"/>
              <a:gd name="T2" fmla="*/ 1108248628 w 554"/>
              <a:gd name="T3" fmla="*/ 1531114975 h 635"/>
              <a:gd name="T4" fmla="*/ 1108248628 w 554"/>
              <a:gd name="T5" fmla="*/ 1492768625 h 635"/>
              <a:gd name="T6" fmla="*/ 1087058208 w 554"/>
              <a:gd name="T7" fmla="*/ 1372251525 h 635"/>
              <a:gd name="T8" fmla="*/ 1057391329 w 554"/>
              <a:gd name="T9" fmla="*/ 1320210050 h 635"/>
              <a:gd name="T10" fmla="*/ 1006535485 w 554"/>
              <a:gd name="T11" fmla="*/ 1295558825 h 635"/>
              <a:gd name="T12" fmla="*/ 966274124 w 554"/>
              <a:gd name="T13" fmla="*/ 1268168575 h 635"/>
              <a:gd name="T14" fmla="*/ 945083704 w 554"/>
              <a:gd name="T15" fmla="*/ 1216127100 h 635"/>
              <a:gd name="T16" fmla="*/ 945083704 w 554"/>
              <a:gd name="T17" fmla="*/ 1175041725 h 635"/>
              <a:gd name="T18" fmla="*/ 945083704 w 554"/>
              <a:gd name="T19" fmla="*/ 1098349025 h 635"/>
              <a:gd name="T20" fmla="*/ 945083704 w 554"/>
              <a:gd name="T21" fmla="*/ 1057263650 h 635"/>
              <a:gd name="T22" fmla="*/ 955678186 w 554"/>
              <a:gd name="T23" fmla="*/ 966875825 h 635"/>
              <a:gd name="T24" fmla="*/ 985345066 w 554"/>
              <a:gd name="T25" fmla="*/ 912095325 h 635"/>
              <a:gd name="T26" fmla="*/ 995939548 w 554"/>
              <a:gd name="T27" fmla="*/ 860053850 h 635"/>
              <a:gd name="T28" fmla="*/ 1006535485 w 554"/>
              <a:gd name="T29" fmla="*/ 769666025 h 635"/>
              <a:gd name="T30" fmla="*/ 1006535485 w 554"/>
              <a:gd name="T31" fmla="*/ 728580650 h 635"/>
              <a:gd name="T32" fmla="*/ 976868606 w 554"/>
              <a:gd name="T33" fmla="*/ 624497700 h 635"/>
              <a:gd name="T34" fmla="*/ 945083704 w 554"/>
              <a:gd name="T35" fmla="*/ 597107450 h 635"/>
              <a:gd name="T36" fmla="*/ 915416825 w 554"/>
              <a:gd name="T37" fmla="*/ 558761100 h 635"/>
              <a:gd name="T38" fmla="*/ 904822343 w 554"/>
              <a:gd name="T39" fmla="*/ 465634250 h 635"/>
              <a:gd name="T40" fmla="*/ 883631923 w 554"/>
              <a:gd name="T41" fmla="*/ 309509825 h 635"/>
              <a:gd name="T42" fmla="*/ 875155464 w 554"/>
              <a:gd name="T43" fmla="*/ 150646375 h 635"/>
              <a:gd name="T44" fmla="*/ 864560982 w 554"/>
              <a:gd name="T45" fmla="*/ 112300025 h 635"/>
              <a:gd name="T46" fmla="*/ 843370562 w 554"/>
              <a:gd name="T47" fmla="*/ 71214650 h 635"/>
              <a:gd name="T48" fmla="*/ 813703683 w 554"/>
              <a:gd name="T49" fmla="*/ 46563425 h 635"/>
              <a:gd name="T50" fmla="*/ 671729179 w 554"/>
              <a:gd name="T51" fmla="*/ 0 h 635"/>
              <a:gd name="T52" fmla="*/ 561541034 w 554"/>
              <a:gd name="T53" fmla="*/ 0 h 635"/>
              <a:gd name="T54" fmla="*/ 508565712 w 554"/>
              <a:gd name="T55" fmla="*/ 57519525 h 635"/>
              <a:gd name="T56" fmla="*/ 476779354 w 554"/>
              <a:gd name="T57" fmla="*/ 71214650 h 635"/>
              <a:gd name="T58" fmla="*/ 436517993 w 554"/>
              <a:gd name="T59" fmla="*/ 84909775 h 635"/>
              <a:gd name="T60" fmla="*/ 436517993 w 554"/>
              <a:gd name="T61" fmla="*/ 123256125 h 635"/>
              <a:gd name="T62" fmla="*/ 425923511 w 554"/>
              <a:gd name="T63" fmla="*/ 164341500 h 635"/>
              <a:gd name="T64" fmla="*/ 396256631 w 554"/>
              <a:gd name="T65" fmla="*/ 230078100 h 635"/>
              <a:gd name="T66" fmla="*/ 355995270 w 554"/>
              <a:gd name="T67" fmla="*/ 334161050 h 635"/>
              <a:gd name="T68" fmla="*/ 324210368 w 554"/>
              <a:gd name="T69" fmla="*/ 375246425 h 635"/>
              <a:gd name="T70" fmla="*/ 294543489 w 554"/>
              <a:gd name="T71" fmla="*/ 386202525 h 635"/>
              <a:gd name="T72" fmla="*/ 254282128 w 554"/>
              <a:gd name="T73" fmla="*/ 427287900 h 635"/>
              <a:gd name="T74" fmla="*/ 203426285 w 554"/>
              <a:gd name="T75" fmla="*/ 451939125 h 635"/>
              <a:gd name="T76" fmla="*/ 171641383 w 554"/>
              <a:gd name="T77" fmla="*/ 465634250 h 635"/>
              <a:gd name="T78" fmla="*/ 141974504 w 554"/>
              <a:gd name="T79" fmla="*/ 465634250 h 635"/>
              <a:gd name="T80" fmla="*/ 29666879 w 554"/>
              <a:gd name="T81" fmla="*/ 465634250 h 635"/>
              <a:gd name="T82" fmla="*/ 0 w 554"/>
              <a:gd name="T83" fmla="*/ 479329375 h 6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4" h="635">
                <a:moveTo>
                  <a:pt x="553" y="634"/>
                </a:moveTo>
                <a:lnTo>
                  <a:pt x="523" y="559"/>
                </a:lnTo>
                <a:lnTo>
                  <a:pt x="523" y="545"/>
                </a:lnTo>
                <a:lnTo>
                  <a:pt x="513" y="501"/>
                </a:lnTo>
                <a:lnTo>
                  <a:pt x="499" y="482"/>
                </a:lnTo>
                <a:lnTo>
                  <a:pt x="475" y="473"/>
                </a:lnTo>
                <a:lnTo>
                  <a:pt x="456" y="463"/>
                </a:lnTo>
                <a:lnTo>
                  <a:pt x="446" y="444"/>
                </a:lnTo>
                <a:lnTo>
                  <a:pt x="446" y="429"/>
                </a:lnTo>
                <a:lnTo>
                  <a:pt x="446" y="401"/>
                </a:lnTo>
                <a:lnTo>
                  <a:pt x="446" y="386"/>
                </a:lnTo>
                <a:lnTo>
                  <a:pt x="451" y="353"/>
                </a:lnTo>
                <a:lnTo>
                  <a:pt x="465" y="333"/>
                </a:lnTo>
                <a:lnTo>
                  <a:pt x="470" y="314"/>
                </a:lnTo>
                <a:lnTo>
                  <a:pt x="475" y="281"/>
                </a:lnTo>
                <a:lnTo>
                  <a:pt x="475" y="266"/>
                </a:lnTo>
                <a:lnTo>
                  <a:pt x="461" y="228"/>
                </a:lnTo>
                <a:lnTo>
                  <a:pt x="446" y="218"/>
                </a:lnTo>
                <a:lnTo>
                  <a:pt x="432" y="204"/>
                </a:lnTo>
                <a:lnTo>
                  <a:pt x="427" y="170"/>
                </a:lnTo>
                <a:lnTo>
                  <a:pt x="417" y="113"/>
                </a:lnTo>
                <a:lnTo>
                  <a:pt x="413" y="55"/>
                </a:lnTo>
                <a:lnTo>
                  <a:pt x="408" y="41"/>
                </a:lnTo>
                <a:lnTo>
                  <a:pt x="398" y="26"/>
                </a:lnTo>
                <a:lnTo>
                  <a:pt x="384" y="17"/>
                </a:lnTo>
                <a:lnTo>
                  <a:pt x="317" y="0"/>
                </a:lnTo>
                <a:lnTo>
                  <a:pt x="265" y="0"/>
                </a:lnTo>
                <a:lnTo>
                  <a:pt x="240" y="21"/>
                </a:lnTo>
                <a:lnTo>
                  <a:pt x="225" y="26"/>
                </a:lnTo>
                <a:lnTo>
                  <a:pt x="206" y="31"/>
                </a:lnTo>
                <a:lnTo>
                  <a:pt x="206" y="45"/>
                </a:lnTo>
                <a:lnTo>
                  <a:pt x="201" y="60"/>
                </a:lnTo>
                <a:lnTo>
                  <a:pt x="187" y="84"/>
                </a:lnTo>
                <a:lnTo>
                  <a:pt x="168" y="122"/>
                </a:lnTo>
                <a:lnTo>
                  <a:pt x="153" y="137"/>
                </a:lnTo>
                <a:lnTo>
                  <a:pt x="139" y="141"/>
                </a:lnTo>
                <a:lnTo>
                  <a:pt x="120" y="156"/>
                </a:lnTo>
                <a:lnTo>
                  <a:pt x="96" y="165"/>
                </a:lnTo>
                <a:lnTo>
                  <a:pt x="81" y="170"/>
                </a:lnTo>
                <a:lnTo>
                  <a:pt x="67" y="170"/>
                </a:lnTo>
                <a:lnTo>
                  <a:pt x="14" y="170"/>
                </a:lnTo>
                <a:lnTo>
                  <a:pt x="0" y="175"/>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61" name="Freeform 41"/>
          <p:cNvSpPr>
            <a:spLocks/>
          </p:cNvSpPr>
          <p:nvPr/>
        </p:nvSpPr>
        <p:spPr bwMode="auto">
          <a:xfrm>
            <a:off x="7048500" y="4867276"/>
            <a:ext cx="941388" cy="815975"/>
          </a:xfrm>
          <a:custGeom>
            <a:avLst/>
            <a:gdLst>
              <a:gd name="T0" fmla="*/ 673179855 w 646"/>
              <a:gd name="T1" fmla="*/ 330129610 h 494"/>
              <a:gd name="T2" fmla="*/ 660439058 w 646"/>
              <a:gd name="T3" fmla="*/ 152787189 h 494"/>
              <a:gd name="T4" fmla="*/ 537270242 w 646"/>
              <a:gd name="T5" fmla="*/ 357413568 h 494"/>
              <a:gd name="T6" fmla="*/ 416224649 w 646"/>
              <a:gd name="T7" fmla="*/ 152787189 h 494"/>
              <a:gd name="T8" fmla="*/ 378000799 w 646"/>
              <a:gd name="T9" fmla="*/ 0 h 494"/>
              <a:gd name="T10" fmla="*/ 367381767 w 646"/>
              <a:gd name="T11" fmla="*/ 253736841 h 494"/>
              <a:gd name="T12" fmla="*/ 426843681 w 646"/>
              <a:gd name="T13" fmla="*/ 482918451 h 494"/>
              <a:gd name="T14" fmla="*/ 280315035 w 646"/>
              <a:gd name="T15" fmla="*/ 204626378 h 494"/>
              <a:gd name="T16" fmla="*/ 220854579 w 646"/>
              <a:gd name="T17" fmla="*/ 180071147 h 494"/>
              <a:gd name="T18" fmla="*/ 305798088 w 646"/>
              <a:gd name="T19" fmla="*/ 510200757 h 494"/>
              <a:gd name="T20" fmla="*/ 10617574 w 646"/>
              <a:gd name="T21" fmla="*/ 458363220 h 494"/>
              <a:gd name="T22" fmla="*/ 195371527 w 646"/>
              <a:gd name="T23" fmla="*/ 736653641 h 494"/>
              <a:gd name="T24" fmla="*/ 0 w 646"/>
              <a:gd name="T25" fmla="*/ 1091340134 h 494"/>
              <a:gd name="T26" fmla="*/ 233595377 w 646"/>
              <a:gd name="T27" fmla="*/ 837603293 h 494"/>
              <a:gd name="T28" fmla="*/ 10617574 w 646"/>
              <a:gd name="T29" fmla="*/ 1345075324 h 494"/>
              <a:gd name="T30" fmla="*/ 318540343 w 646"/>
              <a:gd name="T31" fmla="*/ 965835251 h 494"/>
              <a:gd name="T32" fmla="*/ 390741597 w 646"/>
              <a:gd name="T33" fmla="*/ 1345075324 h 494"/>
              <a:gd name="T34" fmla="*/ 452326733 w 646"/>
              <a:gd name="T35" fmla="*/ 1039500945 h 494"/>
              <a:gd name="T36" fmla="*/ 611596176 w 646"/>
              <a:gd name="T37" fmla="*/ 1345075324 h 494"/>
              <a:gd name="T38" fmla="*/ 673179855 w 646"/>
              <a:gd name="T39" fmla="*/ 1039500945 h 494"/>
              <a:gd name="T40" fmla="*/ 917394264 w 646"/>
              <a:gd name="T41" fmla="*/ 1167732903 h 494"/>
              <a:gd name="T42" fmla="*/ 891911211 w 646"/>
              <a:gd name="T43" fmla="*/ 965835251 h 494"/>
              <a:gd name="T44" fmla="*/ 1235934607 w 646"/>
              <a:gd name="T45" fmla="*/ 1167732903 h 494"/>
              <a:gd name="T46" fmla="*/ 1148866418 w 646"/>
              <a:gd name="T47" fmla="*/ 938551293 h 494"/>
              <a:gd name="T48" fmla="*/ 1089405962 w 646"/>
              <a:gd name="T49" fmla="*/ 864885599 h 494"/>
              <a:gd name="T50" fmla="*/ 1369720997 w 646"/>
              <a:gd name="T51" fmla="*/ 608421683 h 494"/>
              <a:gd name="T52" fmla="*/ 1038439857 w 646"/>
              <a:gd name="T53" fmla="*/ 761208872 h 494"/>
              <a:gd name="T54" fmla="*/ 1259292979 w 646"/>
              <a:gd name="T55" fmla="*/ 431079262 h 494"/>
              <a:gd name="T56" fmla="*/ 1002337773 w 646"/>
              <a:gd name="T57" fmla="*/ 532027262 h 494"/>
              <a:gd name="T58" fmla="*/ 1076663707 w 646"/>
              <a:gd name="T59" fmla="*/ 128231958 h 494"/>
              <a:gd name="T60" fmla="*/ 978977943 w 646"/>
              <a:gd name="T61" fmla="*/ 229181610 h 494"/>
              <a:gd name="T62" fmla="*/ 891911211 w 646"/>
              <a:gd name="T63" fmla="*/ 532027262 h 494"/>
              <a:gd name="T64" fmla="*/ 868551382 w 646"/>
              <a:gd name="T65" fmla="*/ 100949652 h 494"/>
              <a:gd name="T66" fmla="*/ 683798887 w 646"/>
              <a:gd name="T67" fmla="*/ 357413568 h 494"/>
              <a:gd name="T68" fmla="*/ 673179855 w 646"/>
              <a:gd name="T69" fmla="*/ 33012961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6" h="494">
                <a:moveTo>
                  <a:pt x="317" y="121"/>
                </a:moveTo>
                <a:lnTo>
                  <a:pt x="311" y="56"/>
                </a:lnTo>
                <a:lnTo>
                  <a:pt x="253" y="131"/>
                </a:lnTo>
                <a:lnTo>
                  <a:pt x="196" y="56"/>
                </a:lnTo>
                <a:lnTo>
                  <a:pt x="178" y="0"/>
                </a:lnTo>
                <a:lnTo>
                  <a:pt x="173" y="93"/>
                </a:lnTo>
                <a:lnTo>
                  <a:pt x="201" y="177"/>
                </a:lnTo>
                <a:lnTo>
                  <a:pt x="132" y="75"/>
                </a:lnTo>
                <a:lnTo>
                  <a:pt x="104" y="66"/>
                </a:lnTo>
                <a:lnTo>
                  <a:pt x="144" y="187"/>
                </a:lnTo>
                <a:lnTo>
                  <a:pt x="5" y="168"/>
                </a:lnTo>
                <a:lnTo>
                  <a:pt x="92" y="270"/>
                </a:lnTo>
                <a:lnTo>
                  <a:pt x="0" y="400"/>
                </a:lnTo>
                <a:lnTo>
                  <a:pt x="110" y="307"/>
                </a:lnTo>
                <a:lnTo>
                  <a:pt x="5" y="493"/>
                </a:lnTo>
                <a:lnTo>
                  <a:pt x="150" y="354"/>
                </a:lnTo>
                <a:lnTo>
                  <a:pt x="184" y="493"/>
                </a:lnTo>
                <a:lnTo>
                  <a:pt x="213" y="381"/>
                </a:lnTo>
                <a:lnTo>
                  <a:pt x="288" y="493"/>
                </a:lnTo>
                <a:lnTo>
                  <a:pt x="317" y="381"/>
                </a:lnTo>
                <a:lnTo>
                  <a:pt x="432" y="428"/>
                </a:lnTo>
                <a:lnTo>
                  <a:pt x="420" y="354"/>
                </a:lnTo>
                <a:lnTo>
                  <a:pt x="582" y="428"/>
                </a:lnTo>
                <a:lnTo>
                  <a:pt x="541" y="344"/>
                </a:lnTo>
                <a:lnTo>
                  <a:pt x="513" y="317"/>
                </a:lnTo>
                <a:lnTo>
                  <a:pt x="645" y="223"/>
                </a:lnTo>
                <a:lnTo>
                  <a:pt x="489" y="279"/>
                </a:lnTo>
                <a:lnTo>
                  <a:pt x="593" y="158"/>
                </a:lnTo>
                <a:lnTo>
                  <a:pt x="472" y="195"/>
                </a:lnTo>
                <a:lnTo>
                  <a:pt x="507" y="47"/>
                </a:lnTo>
                <a:lnTo>
                  <a:pt x="461" y="84"/>
                </a:lnTo>
                <a:lnTo>
                  <a:pt x="420" y="195"/>
                </a:lnTo>
                <a:lnTo>
                  <a:pt x="409" y="37"/>
                </a:lnTo>
                <a:lnTo>
                  <a:pt x="322" y="131"/>
                </a:lnTo>
                <a:lnTo>
                  <a:pt x="317" y="121"/>
                </a:lnTo>
              </a:path>
            </a:pathLst>
          </a:custGeom>
          <a:gradFill rotWithShape="0">
            <a:gsLst>
              <a:gs pos="0">
                <a:srgbClr val="7E0014"/>
              </a:gs>
              <a:gs pos="50000">
                <a:srgbClr val="FC0128"/>
              </a:gs>
              <a:gs pos="100000">
                <a:srgbClr val="7E0014"/>
              </a:gs>
            </a:gsLst>
            <a:lin ang="189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6362" name="Rectangle 42"/>
          <p:cNvSpPr>
            <a:spLocks noChangeArrowheads="1"/>
          </p:cNvSpPr>
          <p:nvPr/>
        </p:nvSpPr>
        <p:spPr bwMode="auto">
          <a:xfrm>
            <a:off x="7335146" y="5135563"/>
            <a:ext cx="235642" cy="22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19088">
              <a:spcBef>
                <a:spcPct val="20000"/>
              </a:spcBef>
              <a:buChar char="–"/>
              <a:defRPr sz="2800">
                <a:solidFill>
                  <a:schemeClr val="tx1"/>
                </a:solidFill>
                <a:latin typeface="Arial" panose="020B0604020202020204" pitchFamily="34" charset="0"/>
              </a:defRPr>
            </a:lvl2pPr>
            <a:lvl3pPr marL="1143000" indent="-228600" defTabSz="3190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19088">
              <a:spcBef>
                <a:spcPct val="20000"/>
              </a:spcBef>
              <a:buChar char="–"/>
              <a:defRPr sz="2000">
                <a:solidFill>
                  <a:schemeClr val="tx1"/>
                </a:solidFill>
                <a:latin typeface="Arial" panose="020B0604020202020204" pitchFamily="34" charset="0"/>
              </a:defRPr>
            </a:lvl4pPr>
            <a:lvl5pPr marL="2057400" indent="-228600" defTabSz="3190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200" b="1">
                <a:solidFill>
                  <a:srgbClr val="FAFD00"/>
                </a:solidFill>
              </a:rPr>
              <a:t>PI</a:t>
            </a:r>
          </a:p>
        </p:txBody>
      </p:sp>
      <p:sp>
        <p:nvSpPr>
          <p:cNvPr id="300075" name="Rectangle 43"/>
          <p:cNvSpPr>
            <a:spLocks noChangeArrowheads="1"/>
          </p:cNvSpPr>
          <p:nvPr/>
        </p:nvSpPr>
        <p:spPr bwMode="auto">
          <a:xfrm>
            <a:off x="7600950" y="4033838"/>
            <a:ext cx="255588"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76" name="Rectangle 44"/>
          <p:cNvSpPr>
            <a:spLocks noChangeArrowheads="1"/>
          </p:cNvSpPr>
          <p:nvPr/>
        </p:nvSpPr>
        <p:spPr bwMode="auto">
          <a:xfrm>
            <a:off x="8683626" y="6121400"/>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300077" name="Rectangle 45"/>
          <p:cNvSpPr>
            <a:spLocks noChangeArrowheads="1"/>
          </p:cNvSpPr>
          <p:nvPr/>
        </p:nvSpPr>
        <p:spPr bwMode="auto">
          <a:xfrm>
            <a:off x="8683626" y="3813175"/>
            <a:ext cx="257175" cy="1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PI</a:t>
            </a:r>
          </a:p>
        </p:txBody>
      </p:sp>
      <p:sp>
        <p:nvSpPr>
          <p:cNvPr id="56366" name="Rectangle 46"/>
          <p:cNvSpPr>
            <a:spLocks noChangeArrowheads="1"/>
          </p:cNvSpPr>
          <p:nvPr/>
        </p:nvSpPr>
        <p:spPr bwMode="auto">
          <a:xfrm>
            <a:off x="3215766" y="3327400"/>
            <a:ext cx="532498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2400" b="1" u="sng" dirty="0" smtClean="0">
                <a:latin typeface="Times New Roman" panose="02020603050405020304" pitchFamily="18" charset="0"/>
              </a:rPr>
              <a:t>damaged </a:t>
            </a:r>
            <a:r>
              <a:rPr lang="en-US" altLang="en-US" sz="2400" b="1" u="sng" dirty="0">
                <a:latin typeface="Times New Roman" panose="02020603050405020304" pitchFamily="18" charset="0"/>
              </a:rPr>
              <a:t>Cell			</a:t>
            </a:r>
            <a:r>
              <a:rPr lang="en-US" altLang="en-US" sz="2400" b="1" u="sng" dirty="0" smtClean="0">
                <a:latin typeface="Times New Roman" panose="02020603050405020304" pitchFamily="18" charset="0"/>
              </a:rPr>
              <a:t>Viable </a:t>
            </a:r>
            <a:r>
              <a:rPr lang="en-US" altLang="en-US" sz="2400" b="1" u="sng" dirty="0">
                <a:latin typeface="Times New Roman" panose="02020603050405020304" pitchFamily="18" charset="0"/>
              </a:rPr>
              <a:t>Cell</a:t>
            </a:r>
          </a:p>
        </p:txBody>
      </p:sp>
    </p:spTree>
    <p:extLst>
      <p:ext uri="{BB962C8B-B14F-4D97-AF65-F5344CB8AC3E}">
        <p14:creationId xmlns:p14="http://schemas.microsoft.com/office/powerpoint/2010/main" val="365398406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2769043" y="171451"/>
            <a:ext cx="703218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3200" b="1" dirty="0">
                <a:latin typeface="Times New Roman" pitchFamily="18" charset="0"/>
              </a:rPr>
              <a:t>DCFH-DA               DCFH              </a:t>
            </a:r>
            <a:r>
              <a:rPr lang="en-US" altLang="en-US" sz="3200" b="1" dirty="0">
                <a:solidFill>
                  <a:srgbClr val="00FF00"/>
                </a:solidFill>
                <a:latin typeface="Times New Roman" pitchFamily="18" charset="0"/>
              </a:rPr>
              <a:t>DCF</a:t>
            </a:r>
            <a:endParaRPr lang="en-US" altLang="en-US" sz="3200" b="1" dirty="0">
              <a:solidFill>
                <a:srgbClr val="00FF00"/>
              </a:solidFill>
              <a:effectLst>
                <a:outerShdw blurRad="38100" dist="38100" dir="2700000" algn="tl">
                  <a:srgbClr val="000000"/>
                </a:outerShdw>
              </a:effectLst>
              <a:latin typeface="Times New Roman" pitchFamily="18" charset="0"/>
            </a:endParaRPr>
          </a:p>
        </p:txBody>
      </p:sp>
      <p:sp>
        <p:nvSpPr>
          <p:cNvPr id="57347" name="Line 3"/>
          <p:cNvSpPr>
            <a:spLocks noChangeShapeType="1"/>
          </p:cNvSpPr>
          <p:nvPr/>
        </p:nvSpPr>
        <p:spPr bwMode="auto">
          <a:xfrm>
            <a:off x="4818064" y="488950"/>
            <a:ext cx="979487" cy="0"/>
          </a:xfrm>
          <a:prstGeom prst="line">
            <a:avLst/>
          </a:prstGeom>
          <a:noFill/>
          <a:ln w="508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48" name="Line 4"/>
          <p:cNvSpPr>
            <a:spLocks noChangeShapeType="1"/>
          </p:cNvSpPr>
          <p:nvPr/>
        </p:nvSpPr>
        <p:spPr bwMode="auto">
          <a:xfrm>
            <a:off x="7535863" y="465138"/>
            <a:ext cx="1122362" cy="0"/>
          </a:xfrm>
          <a:prstGeom prst="line">
            <a:avLst/>
          </a:prstGeom>
          <a:noFill/>
          <a:ln w="50800">
            <a:solidFill>
              <a:srgbClr val="FF50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49" name="Rectangle 5"/>
          <p:cNvSpPr>
            <a:spLocks noChangeArrowheads="1"/>
          </p:cNvSpPr>
          <p:nvPr/>
        </p:nvSpPr>
        <p:spPr bwMode="auto">
          <a:xfrm>
            <a:off x="3603625" y="2390775"/>
            <a:ext cx="65722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350" name="Rectangle 6"/>
          <p:cNvSpPr>
            <a:spLocks noChangeArrowheads="1"/>
          </p:cNvSpPr>
          <p:nvPr/>
        </p:nvSpPr>
        <p:spPr bwMode="auto">
          <a:xfrm>
            <a:off x="3644901" y="820739"/>
            <a:ext cx="525621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grpSp>
        <p:nvGrpSpPr>
          <p:cNvPr id="57351" name="Group 7"/>
          <p:cNvGrpSpPr>
            <a:grpSpLocks/>
          </p:cNvGrpSpPr>
          <p:nvPr/>
        </p:nvGrpSpPr>
        <p:grpSpPr bwMode="auto">
          <a:xfrm>
            <a:off x="2543175" y="1085851"/>
            <a:ext cx="2381250" cy="1393825"/>
            <a:chOff x="700" y="656"/>
            <a:chExt cx="1635" cy="843"/>
          </a:xfrm>
        </p:grpSpPr>
        <p:grpSp>
          <p:nvGrpSpPr>
            <p:cNvPr id="57579" name="Group 8"/>
            <p:cNvGrpSpPr>
              <a:grpSpLocks/>
            </p:cNvGrpSpPr>
            <p:nvPr/>
          </p:nvGrpSpPr>
          <p:grpSpPr bwMode="auto">
            <a:xfrm>
              <a:off x="1143" y="874"/>
              <a:ext cx="284" cy="276"/>
              <a:chOff x="1143" y="874"/>
              <a:chExt cx="284" cy="276"/>
            </a:xfrm>
          </p:grpSpPr>
          <p:sp>
            <p:nvSpPr>
              <p:cNvPr id="57634" name="Oval 9"/>
              <p:cNvSpPr>
                <a:spLocks noChangeArrowheads="1"/>
              </p:cNvSpPr>
              <p:nvPr/>
            </p:nvSpPr>
            <p:spPr bwMode="auto">
              <a:xfrm>
                <a:off x="1168" y="894"/>
                <a:ext cx="259"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635" name="Line 10"/>
              <p:cNvSpPr>
                <a:spLocks noChangeShapeType="1"/>
              </p:cNvSpPr>
              <p:nvPr/>
            </p:nvSpPr>
            <p:spPr bwMode="auto">
              <a:xfrm>
                <a:off x="1272" y="874"/>
                <a:ext cx="95"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36" name="Line 11"/>
              <p:cNvSpPr>
                <a:spLocks noChangeShapeType="1"/>
              </p:cNvSpPr>
              <p:nvPr/>
            </p:nvSpPr>
            <p:spPr bwMode="auto">
              <a:xfrm>
                <a:off x="1375" y="948"/>
                <a:ext cx="0" cy="9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37" name="Line 12"/>
              <p:cNvSpPr>
                <a:spLocks noChangeShapeType="1"/>
              </p:cNvSpPr>
              <p:nvPr/>
            </p:nvSpPr>
            <p:spPr bwMode="auto">
              <a:xfrm flipH="1">
                <a:off x="1143" y="874"/>
                <a:ext cx="129"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38" name="Line 13"/>
              <p:cNvSpPr>
                <a:spLocks noChangeShapeType="1"/>
              </p:cNvSpPr>
              <p:nvPr/>
            </p:nvSpPr>
            <p:spPr bwMode="auto">
              <a:xfrm flipV="1">
                <a:off x="1151" y="932"/>
                <a:ext cx="0" cy="1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639" name="Group 14"/>
              <p:cNvGrpSpPr>
                <a:grpSpLocks/>
              </p:cNvGrpSpPr>
              <p:nvPr/>
            </p:nvGrpSpPr>
            <p:grpSpPr bwMode="auto">
              <a:xfrm>
                <a:off x="1143" y="1042"/>
                <a:ext cx="224" cy="90"/>
                <a:chOff x="1143" y="1042"/>
                <a:chExt cx="224" cy="90"/>
              </a:xfrm>
            </p:grpSpPr>
            <p:sp>
              <p:nvSpPr>
                <p:cNvPr id="57643" name="Line 15"/>
                <p:cNvSpPr>
                  <a:spLocks noChangeShapeType="1"/>
                </p:cNvSpPr>
                <p:nvPr/>
              </p:nvSpPr>
              <p:spPr bwMode="auto">
                <a:xfrm flipV="1">
                  <a:off x="1272" y="1042"/>
                  <a:ext cx="95"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44" name="Line 16"/>
                <p:cNvSpPr>
                  <a:spLocks noChangeShapeType="1"/>
                </p:cNvSpPr>
                <p:nvPr/>
              </p:nvSpPr>
              <p:spPr bwMode="auto">
                <a:xfrm flipH="1" flipV="1">
                  <a:off x="1143" y="1042"/>
                  <a:ext cx="129"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640" name="Line 17"/>
              <p:cNvSpPr>
                <a:spLocks noChangeShapeType="1"/>
              </p:cNvSpPr>
              <p:nvPr/>
            </p:nvSpPr>
            <p:spPr bwMode="auto">
              <a:xfrm>
                <a:off x="1272" y="896"/>
                <a:ext cx="76" cy="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41" name="Line 18"/>
              <p:cNvSpPr>
                <a:spLocks noChangeShapeType="1"/>
              </p:cNvSpPr>
              <p:nvPr/>
            </p:nvSpPr>
            <p:spPr bwMode="auto">
              <a:xfrm>
                <a:off x="1167" y="955"/>
                <a:ext cx="0" cy="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42" name="Line 19"/>
              <p:cNvSpPr>
                <a:spLocks noChangeShapeType="1"/>
              </p:cNvSpPr>
              <p:nvPr/>
            </p:nvSpPr>
            <p:spPr bwMode="auto">
              <a:xfrm flipV="1">
                <a:off x="1272" y="1034"/>
                <a:ext cx="77" cy="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7580" name="Group 20"/>
            <p:cNvGrpSpPr>
              <a:grpSpLocks/>
            </p:cNvGrpSpPr>
            <p:nvPr/>
          </p:nvGrpSpPr>
          <p:grpSpPr bwMode="auto">
            <a:xfrm>
              <a:off x="1590" y="878"/>
              <a:ext cx="284" cy="276"/>
              <a:chOff x="1590" y="878"/>
              <a:chExt cx="284" cy="276"/>
            </a:xfrm>
          </p:grpSpPr>
          <p:sp>
            <p:nvSpPr>
              <p:cNvPr id="57623" name="Oval 21"/>
              <p:cNvSpPr>
                <a:spLocks noChangeArrowheads="1"/>
              </p:cNvSpPr>
              <p:nvPr/>
            </p:nvSpPr>
            <p:spPr bwMode="auto">
              <a:xfrm>
                <a:off x="1615" y="898"/>
                <a:ext cx="259"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624" name="Line 22"/>
              <p:cNvSpPr>
                <a:spLocks noChangeShapeType="1"/>
              </p:cNvSpPr>
              <p:nvPr/>
            </p:nvSpPr>
            <p:spPr bwMode="auto">
              <a:xfrm>
                <a:off x="1719" y="878"/>
                <a:ext cx="96" cy="5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25" name="Line 23"/>
              <p:cNvSpPr>
                <a:spLocks noChangeShapeType="1"/>
              </p:cNvSpPr>
              <p:nvPr/>
            </p:nvSpPr>
            <p:spPr bwMode="auto">
              <a:xfrm>
                <a:off x="1823" y="951"/>
                <a:ext cx="0" cy="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26" name="Line 24"/>
              <p:cNvSpPr>
                <a:spLocks noChangeShapeType="1"/>
              </p:cNvSpPr>
              <p:nvPr/>
            </p:nvSpPr>
            <p:spPr bwMode="auto">
              <a:xfrm flipH="1">
                <a:off x="1590" y="878"/>
                <a:ext cx="129" cy="5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27" name="Line 25"/>
              <p:cNvSpPr>
                <a:spLocks noChangeShapeType="1"/>
              </p:cNvSpPr>
              <p:nvPr/>
            </p:nvSpPr>
            <p:spPr bwMode="auto">
              <a:xfrm flipV="1">
                <a:off x="1598" y="935"/>
                <a:ext cx="0" cy="12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628" name="Group 26"/>
              <p:cNvGrpSpPr>
                <a:grpSpLocks/>
              </p:cNvGrpSpPr>
              <p:nvPr/>
            </p:nvGrpSpPr>
            <p:grpSpPr bwMode="auto">
              <a:xfrm>
                <a:off x="1590" y="1046"/>
                <a:ext cx="225" cy="90"/>
                <a:chOff x="1590" y="1046"/>
                <a:chExt cx="225" cy="90"/>
              </a:xfrm>
            </p:grpSpPr>
            <p:sp>
              <p:nvSpPr>
                <p:cNvPr id="57632" name="Line 27"/>
                <p:cNvSpPr>
                  <a:spLocks noChangeShapeType="1"/>
                </p:cNvSpPr>
                <p:nvPr/>
              </p:nvSpPr>
              <p:spPr bwMode="auto">
                <a:xfrm flipV="1">
                  <a:off x="1719" y="1046"/>
                  <a:ext cx="96"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33" name="Line 28"/>
                <p:cNvSpPr>
                  <a:spLocks noChangeShapeType="1"/>
                </p:cNvSpPr>
                <p:nvPr/>
              </p:nvSpPr>
              <p:spPr bwMode="auto">
                <a:xfrm flipH="1" flipV="1">
                  <a:off x="1590" y="1046"/>
                  <a:ext cx="129"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629" name="Line 29"/>
              <p:cNvSpPr>
                <a:spLocks noChangeShapeType="1"/>
              </p:cNvSpPr>
              <p:nvPr/>
            </p:nvSpPr>
            <p:spPr bwMode="auto">
              <a:xfrm>
                <a:off x="1719" y="899"/>
                <a:ext cx="76" cy="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30" name="Line 30"/>
              <p:cNvSpPr>
                <a:spLocks noChangeShapeType="1"/>
              </p:cNvSpPr>
              <p:nvPr/>
            </p:nvSpPr>
            <p:spPr bwMode="auto">
              <a:xfrm>
                <a:off x="1614" y="958"/>
                <a:ext cx="0" cy="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31" name="Line 31"/>
              <p:cNvSpPr>
                <a:spLocks noChangeShapeType="1"/>
              </p:cNvSpPr>
              <p:nvPr/>
            </p:nvSpPr>
            <p:spPr bwMode="auto">
              <a:xfrm flipV="1">
                <a:off x="1719" y="1037"/>
                <a:ext cx="77" cy="7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7581" name="Group 32"/>
            <p:cNvGrpSpPr>
              <a:grpSpLocks/>
            </p:cNvGrpSpPr>
            <p:nvPr/>
          </p:nvGrpSpPr>
          <p:grpSpPr bwMode="auto">
            <a:xfrm>
              <a:off x="1432" y="1224"/>
              <a:ext cx="283" cy="275"/>
              <a:chOff x="1432" y="1224"/>
              <a:chExt cx="283" cy="275"/>
            </a:xfrm>
          </p:grpSpPr>
          <p:sp>
            <p:nvSpPr>
              <p:cNvPr id="57612" name="Oval 33"/>
              <p:cNvSpPr>
                <a:spLocks noChangeArrowheads="1"/>
              </p:cNvSpPr>
              <p:nvPr/>
            </p:nvSpPr>
            <p:spPr bwMode="auto">
              <a:xfrm>
                <a:off x="1456" y="1244"/>
                <a:ext cx="259" cy="25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613" name="Line 34"/>
              <p:cNvSpPr>
                <a:spLocks noChangeShapeType="1"/>
              </p:cNvSpPr>
              <p:nvPr/>
            </p:nvSpPr>
            <p:spPr bwMode="auto">
              <a:xfrm>
                <a:off x="1559" y="1224"/>
                <a:ext cx="97"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14" name="Line 35"/>
              <p:cNvSpPr>
                <a:spLocks noChangeShapeType="1"/>
              </p:cNvSpPr>
              <p:nvPr/>
            </p:nvSpPr>
            <p:spPr bwMode="auto">
              <a:xfrm>
                <a:off x="1664" y="1298"/>
                <a:ext cx="0" cy="9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15" name="Line 36"/>
              <p:cNvSpPr>
                <a:spLocks noChangeShapeType="1"/>
              </p:cNvSpPr>
              <p:nvPr/>
            </p:nvSpPr>
            <p:spPr bwMode="auto">
              <a:xfrm flipH="1">
                <a:off x="1432" y="1224"/>
                <a:ext cx="127"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16" name="Line 37"/>
              <p:cNvSpPr>
                <a:spLocks noChangeShapeType="1"/>
              </p:cNvSpPr>
              <p:nvPr/>
            </p:nvSpPr>
            <p:spPr bwMode="auto">
              <a:xfrm flipV="1">
                <a:off x="1440" y="1282"/>
                <a:ext cx="0" cy="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617" name="Group 38"/>
              <p:cNvGrpSpPr>
                <a:grpSpLocks/>
              </p:cNvGrpSpPr>
              <p:nvPr/>
            </p:nvGrpSpPr>
            <p:grpSpPr bwMode="auto">
              <a:xfrm>
                <a:off x="1432" y="1391"/>
                <a:ext cx="224" cy="91"/>
                <a:chOff x="1432" y="1391"/>
                <a:chExt cx="224" cy="91"/>
              </a:xfrm>
            </p:grpSpPr>
            <p:sp>
              <p:nvSpPr>
                <p:cNvPr id="57621" name="Line 39"/>
                <p:cNvSpPr>
                  <a:spLocks noChangeShapeType="1"/>
                </p:cNvSpPr>
                <p:nvPr/>
              </p:nvSpPr>
              <p:spPr bwMode="auto">
                <a:xfrm flipV="1">
                  <a:off x="1559" y="1391"/>
                  <a:ext cx="97" cy="9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22" name="Line 40"/>
                <p:cNvSpPr>
                  <a:spLocks noChangeShapeType="1"/>
                </p:cNvSpPr>
                <p:nvPr/>
              </p:nvSpPr>
              <p:spPr bwMode="auto">
                <a:xfrm flipH="1" flipV="1">
                  <a:off x="1432" y="1391"/>
                  <a:ext cx="127" cy="9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618" name="Line 41"/>
              <p:cNvSpPr>
                <a:spLocks noChangeShapeType="1"/>
              </p:cNvSpPr>
              <p:nvPr/>
            </p:nvSpPr>
            <p:spPr bwMode="auto">
              <a:xfrm>
                <a:off x="1560" y="1246"/>
                <a:ext cx="76" cy="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19" name="Line 42"/>
              <p:cNvSpPr>
                <a:spLocks noChangeShapeType="1"/>
              </p:cNvSpPr>
              <p:nvPr/>
            </p:nvSpPr>
            <p:spPr bwMode="auto">
              <a:xfrm>
                <a:off x="1455" y="1304"/>
                <a:ext cx="0" cy="8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20" name="Line 43"/>
              <p:cNvSpPr>
                <a:spLocks noChangeShapeType="1"/>
              </p:cNvSpPr>
              <p:nvPr/>
            </p:nvSpPr>
            <p:spPr bwMode="auto">
              <a:xfrm flipV="1">
                <a:off x="1559" y="1383"/>
                <a:ext cx="77" cy="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82" name="Oval 44"/>
            <p:cNvSpPr>
              <a:spLocks noChangeArrowheads="1"/>
            </p:cNvSpPr>
            <p:nvPr/>
          </p:nvSpPr>
          <p:spPr bwMode="auto">
            <a:xfrm>
              <a:off x="1387" y="898"/>
              <a:ext cx="259"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583" name="Line 45"/>
            <p:cNvSpPr>
              <a:spLocks noChangeShapeType="1"/>
            </p:cNvSpPr>
            <p:nvPr/>
          </p:nvSpPr>
          <p:spPr bwMode="auto">
            <a:xfrm>
              <a:off x="1525" y="898"/>
              <a:ext cx="79" cy="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84" name="Line 46"/>
            <p:cNvSpPr>
              <a:spLocks noChangeShapeType="1"/>
            </p:cNvSpPr>
            <p:nvPr/>
          </p:nvSpPr>
          <p:spPr bwMode="auto">
            <a:xfrm>
              <a:off x="1595" y="951"/>
              <a:ext cx="0" cy="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85" name="Line 47"/>
            <p:cNvSpPr>
              <a:spLocks noChangeShapeType="1"/>
            </p:cNvSpPr>
            <p:nvPr/>
          </p:nvSpPr>
          <p:spPr bwMode="auto">
            <a:xfrm flipH="1">
              <a:off x="1363" y="902"/>
              <a:ext cx="93" cy="4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86" name="Line 48"/>
            <p:cNvSpPr>
              <a:spLocks noChangeShapeType="1"/>
            </p:cNvSpPr>
            <p:nvPr/>
          </p:nvSpPr>
          <p:spPr bwMode="auto">
            <a:xfrm flipV="1">
              <a:off x="1371" y="935"/>
              <a:ext cx="0" cy="12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587" name="Group 49"/>
            <p:cNvGrpSpPr>
              <a:grpSpLocks/>
            </p:cNvGrpSpPr>
            <p:nvPr/>
          </p:nvGrpSpPr>
          <p:grpSpPr bwMode="auto">
            <a:xfrm>
              <a:off x="1363" y="1046"/>
              <a:ext cx="224" cy="90"/>
              <a:chOff x="1363" y="1046"/>
              <a:chExt cx="224" cy="90"/>
            </a:xfrm>
          </p:grpSpPr>
          <p:sp>
            <p:nvSpPr>
              <p:cNvPr id="57610" name="Line 50"/>
              <p:cNvSpPr>
                <a:spLocks noChangeShapeType="1"/>
              </p:cNvSpPr>
              <p:nvPr/>
            </p:nvSpPr>
            <p:spPr bwMode="auto">
              <a:xfrm flipV="1">
                <a:off x="1492" y="1046"/>
                <a:ext cx="95"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11" name="Line 51"/>
              <p:cNvSpPr>
                <a:spLocks noChangeShapeType="1"/>
              </p:cNvSpPr>
              <p:nvPr/>
            </p:nvSpPr>
            <p:spPr bwMode="auto">
              <a:xfrm flipH="1" flipV="1">
                <a:off x="1363" y="1046"/>
                <a:ext cx="129"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88" name="Line 52"/>
            <p:cNvSpPr>
              <a:spLocks noChangeShapeType="1"/>
            </p:cNvSpPr>
            <p:nvPr/>
          </p:nvSpPr>
          <p:spPr bwMode="auto">
            <a:xfrm>
              <a:off x="1495" y="1134"/>
              <a:ext cx="46" cy="7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89" name="Line 53"/>
            <p:cNvSpPr>
              <a:spLocks noChangeShapeType="1"/>
            </p:cNvSpPr>
            <p:nvPr/>
          </p:nvSpPr>
          <p:spPr bwMode="auto">
            <a:xfrm flipV="1">
              <a:off x="1672" y="1247"/>
              <a:ext cx="40" cy="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90" name="Line 54"/>
            <p:cNvSpPr>
              <a:spLocks noChangeShapeType="1"/>
            </p:cNvSpPr>
            <p:nvPr/>
          </p:nvSpPr>
          <p:spPr bwMode="auto">
            <a:xfrm flipH="1">
              <a:off x="1422" y="1134"/>
              <a:ext cx="70" cy="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91" name="Line 55"/>
            <p:cNvSpPr>
              <a:spLocks noChangeShapeType="1"/>
            </p:cNvSpPr>
            <p:nvPr/>
          </p:nvSpPr>
          <p:spPr bwMode="auto">
            <a:xfrm flipH="1">
              <a:off x="1096" y="1055"/>
              <a:ext cx="59" cy="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92" name="Line 56"/>
            <p:cNvSpPr>
              <a:spLocks noChangeShapeType="1"/>
            </p:cNvSpPr>
            <p:nvPr/>
          </p:nvSpPr>
          <p:spPr bwMode="auto">
            <a:xfrm flipH="1" flipV="1">
              <a:off x="1090" y="886"/>
              <a:ext cx="65"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93" name="Line 57"/>
            <p:cNvSpPr>
              <a:spLocks noChangeShapeType="1"/>
            </p:cNvSpPr>
            <p:nvPr/>
          </p:nvSpPr>
          <p:spPr bwMode="auto">
            <a:xfrm flipV="1">
              <a:off x="1827" y="894"/>
              <a:ext cx="43" cy="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94" name="Line 58"/>
            <p:cNvSpPr>
              <a:spLocks noChangeShapeType="1"/>
            </p:cNvSpPr>
            <p:nvPr/>
          </p:nvSpPr>
          <p:spPr bwMode="auto">
            <a:xfrm>
              <a:off x="1831" y="1062"/>
              <a:ext cx="32" cy="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95" name="Rectangle 59"/>
            <p:cNvSpPr>
              <a:spLocks noChangeArrowheads="1"/>
            </p:cNvSpPr>
            <p:nvPr/>
          </p:nvSpPr>
          <p:spPr bwMode="auto">
            <a:xfrm>
              <a:off x="1722" y="1182"/>
              <a:ext cx="348"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COOH</a:t>
              </a:r>
            </a:p>
          </p:txBody>
        </p:sp>
        <p:sp>
          <p:nvSpPr>
            <p:cNvPr id="57596" name="Rectangle 60"/>
            <p:cNvSpPr>
              <a:spLocks noChangeArrowheads="1"/>
            </p:cNvSpPr>
            <p:nvPr/>
          </p:nvSpPr>
          <p:spPr bwMode="auto">
            <a:xfrm>
              <a:off x="1328" y="1119"/>
              <a:ext cx="128"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H</a:t>
              </a:r>
            </a:p>
          </p:txBody>
        </p:sp>
        <p:sp>
          <p:nvSpPr>
            <p:cNvPr id="57597" name="Rectangle 61"/>
            <p:cNvSpPr>
              <a:spLocks noChangeArrowheads="1"/>
            </p:cNvSpPr>
            <p:nvPr/>
          </p:nvSpPr>
          <p:spPr bwMode="auto">
            <a:xfrm>
              <a:off x="1862" y="1036"/>
              <a:ext cx="153"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Cl</a:t>
              </a:r>
            </a:p>
          </p:txBody>
        </p:sp>
        <p:grpSp>
          <p:nvGrpSpPr>
            <p:cNvPr id="57598" name="Group 62"/>
            <p:cNvGrpSpPr>
              <a:grpSpLocks/>
            </p:cNvGrpSpPr>
            <p:nvPr/>
          </p:nvGrpSpPr>
          <p:grpSpPr bwMode="auto">
            <a:xfrm>
              <a:off x="959" y="773"/>
              <a:ext cx="21" cy="28"/>
              <a:chOff x="959" y="773"/>
              <a:chExt cx="21" cy="28"/>
            </a:xfrm>
          </p:grpSpPr>
          <p:sp>
            <p:nvSpPr>
              <p:cNvPr id="57608" name="Line 63"/>
              <p:cNvSpPr>
                <a:spLocks noChangeShapeType="1"/>
              </p:cNvSpPr>
              <p:nvPr/>
            </p:nvSpPr>
            <p:spPr bwMode="auto">
              <a:xfrm>
                <a:off x="959" y="774"/>
                <a:ext cx="0" cy="2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09" name="Line 64"/>
              <p:cNvSpPr>
                <a:spLocks noChangeShapeType="1"/>
              </p:cNvSpPr>
              <p:nvPr/>
            </p:nvSpPr>
            <p:spPr bwMode="auto">
              <a:xfrm>
                <a:off x="980" y="773"/>
                <a:ext cx="0" cy="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99" name="Rectangle 65"/>
            <p:cNvSpPr>
              <a:spLocks noChangeArrowheads="1"/>
            </p:cNvSpPr>
            <p:nvPr/>
          </p:nvSpPr>
          <p:spPr bwMode="auto">
            <a:xfrm>
              <a:off x="906" y="656"/>
              <a:ext cx="131"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a:t>
              </a:r>
            </a:p>
          </p:txBody>
        </p:sp>
        <p:sp>
          <p:nvSpPr>
            <p:cNvPr id="57600" name="Rectangle 66"/>
            <p:cNvSpPr>
              <a:spLocks noChangeArrowheads="1"/>
            </p:cNvSpPr>
            <p:nvPr/>
          </p:nvSpPr>
          <p:spPr bwMode="auto">
            <a:xfrm>
              <a:off x="1874" y="826"/>
              <a:ext cx="461"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O-C-CH3</a:t>
              </a:r>
            </a:p>
          </p:txBody>
        </p:sp>
        <p:grpSp>
          <p:nvGrpSpPr>
            <p:cNvPr id="57601" name="Group 67"/>
            <p:cNvGrpSpPr>
              <a:grpSpLocks/>
            </p:cNvGrpSpPr>
            <p:nvPr/>
          </p:nvGrpSpPr>
          <p:grpSpPr bwMode="auto">
            <a:xfrm>
              <a:off x="2036" y="798"/>
              <a:ext cx="20" cy="27"/>
              <a:chOff x="2036" y="798"/>
              <a:chExt cx="20" cy="27"/>
            </a:xfrm>
          </p:grpSpPr>
          <p:sp>
            <p:nvSpPr>
              <p:cNvPr id="57606" name="Line 68"/>
              <p:cNvSpPr>
                <a:spLocks noChangeShapeType="1"/>
              </p:cNvSpPr>
              <p:nvPr/>
            </p:nvSpPr>
            <p:spPr bwMode="auto">
              <a:xfrm>
                <a:off x="2036" y="800"/>
                <a:ext cx="0" cy="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607" name="Line 69"/>
              <p:cNvSpPr>
                <a:spLocks noChangeShapeType="1"/>
              </p:cNvSpPr>
              <p:nvPr/>
            </p:nvSpPr>
            <p:spPr bwMode="auto">
              <a:xfrm>
                <a:off x="2056" y="798"/>
                <a:ext cx="0" cy="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602" name="Rectangle 70"/>
            <p:cNvSpPr>
              <a:spLocks noChangeArrowheads="1"/>
            </p:cNvSpPr>
            <p:nvPr/>
          </p:nvSpPr>
          <p:spPr bwMode="auto">
            <a:xfrm>
              <a:off x="1983" y="674"/>
              <a:ext cx="131"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a:t>
              </a:r>
            </a:p>
          </p:txBody>
        </p:sp>
        <p:sp>
          <p:nvSpPr>
            <p:cNvPr id="57603" name="Rectangle 71"/>
            <p:cNvSpPr>
              <a:spLocks noChangeArrowheads="1"/>
            </p:cNvSpPr>
            <p:nvPr/>
          </p:nvSpPr>
          <p:spPr bwMode="auto">
            <a:xfrm>
              <a:off x="700" y="803"/>
              <a:ext cx="457"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CH3-C-O</a:t>
              </a:r>
            </a:p>
          </p:txBody>
        </p:sp>
        <p:sp>
          <p:nvSpPr>
            <p:cNvPr id="57604" name="Rectangle 72"/>
            <p:cNvSpPr>
              <a:spLocks noChangeArrowheads="1"/>
            </p:cNvSpPr>
            <p:nvPr/>
          </p:nvSpPr>
          <p:spPr bwMode="auto">
            <a:xfrm>
              <a:off x="982" y="1034"/>
              <a:ext cx="153"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Cl</a:t>
              </a:r>
            </a:p>
          </p:txBody>
        </p:sp>
        <p:sp>
          <p:nvSpPr>
            <p:cNvPr id="57605" name="Rectangle 73"/>
            <p:cNvSpPr>
              <a:spLocks noChangeArrowheads="1"/>
            </p:cNvSpPr>
            <p:nvPr/>
          </p:nvSpPr>
          <p:spPr bwMode="auto">
            <a:xfrm>
              <a:off x="1424" y="808"/>
              <a:ext cx="13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a:t>
              </a:r>
            </a:p>
          </p:txBody>
        </p:sp>
      </p:grpSp>
      <p:grpSp>
        <p:nvGrpSpPr>
          <p:cNvPr id="57352" name="Group 74"/>
          <p:cNvGrpSpPr>
            <a:grpSpLocks/>
          </p:cNvGrpSpPr>
          <p:nvPr/>
        </p:nvGrpSpPr>
        <p:grpSpPr bwMode="auto">
          <a:xfrm>
            <a:off x="5032507" y="2000251"/>
            <a:ext cx="1679444" cy="1141413"/>
            <a:chOff x="2409" y="1209"/>
            <a:chExt cx="1153" cy="691"/>
          </a:xfrm>
        </p:grpSpPr>
        <p:grpSp>
          <p:nvGrpSpPr>
            <p:cNvPr id="57521" name="Group 75"/>
            <p:cNvGrpSpPr>
              <a:grpSpLocks/>
            </p:cNvGrpSpPr>
            <p:nvPr/>
          </p:nvGrpSpPr>
          <p:grpSpPr bwMode="auto">
            <a:xfrm>
              <a:off x="2635" y="1275"/>
              <a:ext cx="284" cy="275"/>
              <a:chOff x="2635" y="1275"/>
              <a:chExt cx="284" cy="275"/>
            </a:xfrm>
          </p:grpSpPr>
          <p:sp>
            <p:nvSpPr>
              <p:cNvPr id="57568" name="Oval 76"/>
              <p:cNvSpPr>
                <a:spLocks noChangeArrowheads="1"/>
              </p:cNvSpPr>
              <p:nvPr/>
            </p:nvSpPr>
            <p:spPr bwMode="auto">
              <a:xfrm>
                <a:off x="2659" y="1294"/>
                <a:ext cx="260"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569" name="Line 77"/>
              <p:cNvSpPr>
                <a:spLocks noChangeShapeType="1"/>
              </p:cNvSpPr>
              <p:nvPr/>
            </p:nvSpPr>
            <p:spPr bwMode="auto">
              <a:xfrm>
                <a:off x="2763" y="1275"/>
                <a:ext cx="96" cy="5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70" name="Line 78"/>
              <p:cNvSpPr>
                <a:spLocks noChangeShapeType="1"/>
              </p:cNvSpPr>
              <p:nvPr/>
            </p:nvSpPr>
            <p:spPr bwMode="auto">
              <a:xfrm>
                <a:off x="2867" y="1348"/>
                <a:ext cx="0" cy="9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71" name="Line 79"/>
              <p:cNvSpPr>
                <a:spLocks noChangeShapeType="1"/>
              </p:cNvSpPr>
              <p:nvPr/>
            </p:nvSpPr>
            <p:spPr bwMode="auto">
              <a:xfrm flipH="1">
                <a:off x="2635" y="1275"/>
                <a:ext cx="128" cy="5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72" name="Line 80"/>
              <p:cNvSpPr>
                <a:spLocks noChangeShapeType="1"/>
              </p:cNvSpPr>
              <p:nvPr/>
            </p:nvSpPr>
            <p:spPr bwMode="auto">
              <a:xfrm flipV="1">
                <a:off x="2643" y="1332"/>
                <a:ext cx="0" cy="1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573" name="Group 81"/>
              <p:cNvGrpSpPr>
                <a:grpSpLocks/>
              </p:cNvGrpSpPr>
              <p:nvPr/>
            </p:nvGrpSpPr>
            <p:grpSpPr bwMode="auto">
              <a:xfrm>
                <a:off x="2635" y="1442"/>
                <a:ext cx="224" cy="90"/>
                <a:chOff x="2635" y="1442"/>
                <a:chExt cx="224" cy="90"/>
              </a:xfrm>
            </p:grpSpPr>
            <p:sp>
              <p:nvSpPr>
                <p:cNvPr id="57577" name="Line 82"/>
                <p:cNvSpPr>
                  <a:spLocks noChangeShapeType="1"/>
                </p:cNvSpPr>
                <p:nvPr/>
              </p:nvSpPr>
              <p:spPr bwMode="auto">
                <a:xfrm flipV="1">
                  <a:off x="2763" y="1442"/>
                  <a:ext cx="96"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78" name="Line 83"/>
                <p:cNvSpPr>
                  <a:spLocks noChangeShapeType="1"/>
                </p:cNvSpPr>
                <p:nvPr/>
              </p:nvSpPr>
              <p:spPr bwMode="auto">
                <a:xfrm flipH="1" flipV="1">
                  <a:off x="2635" y="1442"/>
                  <a:ext cx="128"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74" name="Line 84"/>
              <p:cNvSpPr>
                <a:spLocks noChangeShapeType="1"/>
              </p:cNvSpPr>
              <p:nvPr/>
            </p:nvSpPr>
            <p:spPr bwMode="auto">
              <a:xfrm>
                <a:off x="2764" y="1297"/>
                <a:ext cx="75" cy="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75" name="Line 85"/>
              <p:cNvSpPr>
                <a:spLocks noChangeShapeType="1"/>
              </p:cNvSpPr>
              <p:nvPr/>
            </p:nvSpPr>
            <p:spPr bwMode="auto">
              <a:xfrm>
                <a:off x="2658" y="1355"/>
                <a:ext cx="0" cy="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76" name="Line 86"/>
              <p:cNvSpPr>
                <a:spLocks noChangeShapeType="1"/>
              </p:cNvSpPr>
              <p:nvPr/>
            </p:nvSpPr>
            <p:spPr bwMode="auto">
              <a:xfrm flipV="1">
                <a:off x="2763" y="1434"/>
                <a:ext cx="78" cy="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7522" name="Group 87"/>
            <p:cNvGrpSpPr>
              <a:grpSpLocks/>
            </p:cNvGrpSpPr>
            <p:nvPr/>
          </p:nvGrpSpPr>
          <p:grpSpPr bwMode="auto">
            <a:xfrm>
              <a:off x="3081" y="1279"/>
              <a:ext cx="284" cy="275"/>
              <a:chOff x="3081" y="1279"/>
              <a:chExt cx="284" cy="275"/>
            </a:xfrm>
          </p:grpSpPr>
          <p:sp>
            <p:nvSpPr>
              <p:cNvPr id="57557" name="Oval 88"/>
              <p:cNvSpPr>
                <a:spLocks noChangeArrowheads="1"/>
              </p:cNvSpPr>
              <p:nvPr/>
            </p:nvSpPr>
            <p:spPr bwMode="auto">
              <a:xfrm>
                <a:off x="3106" y="1298"/>
                <a:ext cx="259"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558" name="Line 89"/>
              <p:cNvSpPr>
                <a:spLocks noChangeShapeType="1"/>
              </p:cNvSpPr>
              <p:nvPr/>
            </p:nvSpPr>
            <p:spPr bwMode="auto">
              <a:xfrm>
                <a:off x="3210" y="1279"/>
                <a:ext cx="96" cy="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59" name="Line 90"/>
              <p:cNvSpPr>
                <a:spLocks noChangeShapeType="1"/>
              </p:cNvSpPr>
              <p:nvPr/>
            </p:nvSpPr>
            <p:spPr bwMode="auto">
              <a:xfrm>
                <a:off x="3314" y="1351"/>
                <a:ext cx="0" cy="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60" name="Line 91"/>
              <p:cNvSpPr>
                <a:spLocks noChangeShapeType="1"/>
              </p:cNvSpPr>
              <p:nvPr/>
            </p:nvSpPr>
            <p:spPr bwMode="auto">
              <a:xfrm flipH="1">
                <a:off x="3081" y="1279"/>
                <a:ext cx="129" cy="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61" name="Line 92"/>
              <p:cNvSpPr>
                <a:spLocks noChangeShapeType="1"/>
              </p:cNvSpPr>
              <p:nvPr/>
            </p:nvSpPr>
            <p:spPr bwMode="auto">
              <a:xfrm flipV="1">
                <a:off x="3089" y="1335"/>
                <a:ext cx="0" cy="12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562" name="Group 93"/>
              <p:cNvGrpSpPr>
                <a:grpSpLocks/>
              </p:cNvGrpSpPr>
              <p:nvPr/>
            </p:nvGrpSpPr>
            <p:grpSpPr bwMode="auto">
              <a:xfrm>
                <a:off x="3081" y="1446"/>
                <a:ext cx="225" cy="90"/>
                <a:chOff x="3081" y="1446"/>
                <a:chExt cx="225" cy="90"/>
              </a:xfrm>
            </p:grpSpPr>
            <p:sp>
              <p:nvSpPr>
                <p:cNvPr id="57566" name="Line 94"/>
                <p:cNvSpPr>
                  <a:spLocks noChangeShapeType="1"/>
                </p:cNvSpPr>
                <p:nvPr/>
              </p:nvSpPr>
              <p:spPr bwMode="auto">
                <a:xfrm flipV="1">
                  <a:off x="3210" y="1446"/>
                  <a:ext cx="96"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67" name="Line 95"/>
                <p:cNvSpPr>
                  <a:spLocks noChangeShapeType="1"/>
                </p:cNvSpPr>
                <p:nvPr/>
              </p:nvSpPr>
              <p:spPr bwMode="auto">
                <a:xfrm flipH="1" flipV="1">
                  <a:off x="3081" y="1446"/>
                  <a:ext cx="129"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63" name="Line 96"/>
              <p:cNvSpPr>
                <a:spLocks noChangeShapeType="1"/>
              </p:cNvSpPr>
              <p:nvPr/>
            </p:nvSpPr>
            <p:spPr bwMode="auto">
              <a:xfrm>
                <a:off x="3211" y="1300"/>
                <a:ext cx="76" cy="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64" name="Line 97"/>
              <p:cNvSpPr>
                <a:spLocks noChangeShapeType="1"/>
              </p:cNvSpPr>
              <p:nvPr/>
            </p:nvSpPr>
            <p:spPr bwMode="auto">
              <a:xfrm>
                <a:off x="3105" y="1359"/>
                <a:ext cx="0" cy="8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65" name="Line 98"/>
              <p:cNvSpPr>
                <a:spLocks noChangeShapeType="1"/>
              </p:cNvSpPr>
              <p:nvPr/>
            </p:nvSpPr>
            <p:spPr bwMode="auto">
              <a:xfrm flipV="1">
                <a:off x="3210" y="1437"/>
                <a:ext cx="77" cy="7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7523" name="Group 99"/>
            <p:cNvGrpSpPr>
              <a:grpSpLocks/>
            </p:cNvGrpSpPr>
            <p:nvPr/>
          </p:nvGrpSpPr>
          <p:grpSpPr bwMode="auto">
            <a:xfrm>
              <a:off x="2923" y="1624"/>
              <a:ext cx="284" cy="276"/>
              <a:chOff x="2923" y="1624"/>
              <a:chExt cx="284" cy="276"/>
            </a:xfrm>
          </p:grpSpPr>
          <p:sp>
            <p:nvSpPr>
              <p:cNvPr id="57546" name="Oval 100"/>
              <p:cNvSpPr>
                <a:spLocks noChangeArrowheads="1"/>
              </p:cNvSpPr>
              <p:nvPr/>
            </p:nvSpPr>
            <p:spPr bwMode="auto">
              <a:xfrm>
                <a:off x="2947" y="1644"/>
                <a:ext cx="260"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547" name="Line 101"/>
              <p:cNvSpPr>
                <a:spLocks noChangeShapeType="1"/>
              </p:cNvSpPr>
              <p:nvPr/>
            </p:nvSpPr>
            <p:spPr bwMode="auto">
              <a:xfrm>
                <a:off x="3051" y="1624"/>
                <a:ext cx="96"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48" name="Line 102"/>
              <p:cNvSpPr>
                <a:spLocks noChangeShapeType="1"/>
              </p:cNvSpPr>
              <p:nvPr/>
            </p:nvSpPr>
            <p:spPr bwMode="auto">
              <a:xfrm>
                <a:off x="3155" y="1698"/>
                <a:ext cx="0" cy="9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49" name="Line 103"/>
              <p:cNvSpPr>
                <a:spLocks noChangeShapeType="1"/>
              </p:cNvSpPr>
              <p:nvPr/>
            </p:nvSpPr>
            <p:spPr bwMode="auto">
              <a:xfrm flipH="1">
                <a:off x="2923" y="1624"/>
                <a:ext cx="128"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50" name="Line 104"/>
              <p:cNvSpPr>
                <a:spLocks noChangeShapeType="1"/>
              </p:cNvSpPr>
              <p:nvPr/>
            </p:nvSpPr>
            <p:spPr bwMode="auto">
              <a:xfrm flipV="1">
                <a:off x="2931" y="1682"/>
                <a:ext cx="0" cy="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551" name="Group 105"/>
              <p:cNvGrpSpPr>
                <a:grpSpLocks/>
              </p:cNvGrpSpPr>
              <p:nvPr/>
            </p:nvGrpSpPr>
            <p:grpSpPr bwMode="auto">
              <a:xfrm>
                <a:off x="2923" y="1791"/>
                <a:ext cx="224" cy="91"/>
                <a:chOff x="2923" y="1791"/>
                <a:chExt cx="224" cy="91"/>
              </a:xfrm>
            </p:grpSpPr>
            <p:sp>
              <p:nvSpPr>
                <p:cNvPr id="57555" name="Line 106"/>
                <p:cNvSpPr>
                  <a:spLocks noChangeShapeType="1"/>
                </p:cNvSpPr>
                <p:nvPr/>
              </p:nvSpPr>
              <p:spPr bwMode="auto">
                <a:xfrm flipV="1">
                  <a:off x="3051" y="1791"/>
                  <a:ext cx="96" cy="9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56" name="Line 107"/>
                <p:cNvSpPr>
                  <a:spLocks noChangeShapeType="1"/>
                </p:cNvSpPr>
                <p:nvPr/>
              </p:nvSpPr>
              <p:spPr bwMode="auto">
                <a:xfrm flipH="1" flipV="1">
                  <a:off x="2923" y="1791"/>
                  <a:ext cx="128" cy="9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52" name="Line 108"/>
              <p:cNvSpPr>
                <a:spLocks noChangeShapeType="1"/>
              </p:cNvSpPr>
              <p:nvPr/>
            </p:nvSpPr>
            <p:spPr bwMode="auto">
              <a:xfrm>
                <a:off x="3052" y="1646"/>
                <a:ext cx="75" cy="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53" name="Line 109"/>
              <p:cNvSpPr>
                <a:spLocks noChangeShapeType="1"/>
              </p:cNvSpPr>
              <p:nvPr/>
            </p:nvSpPr>
            <p:spPr bwMode="auto">
              <a:xfrm>
                <a:off x="2946" y="1704"/>
                <a:ext cx="0" cy="8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54" name="Line 110"/>
              <p:cNvSpPr>
                <a:spLocks noChangeShapeType="1"/>
              </p:cNvSpPr>
              <p:nvPr/>
            </p:nvSpPr>
            <p:spPr bwMode="auto">
              <a:xfrm flipV="1">
                <a:off x="3051" y="1783"/>
                <a:ext cx="77" cy="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24" name="Oval 111"/>
            <p:cNvSpPr>
              <a:spLocks noChangeArrowheads="1"/>
            </p:cNvSpPr>
            <p:nvPr/>
          </p:nvSpPr>
          <p:spPr bwMode="auto">
            <a:xfrm>
              <a:off x="2878" y="1298"/>
              <a:ext cx="259" cy="2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525" name="Line 112"/>
            <p:cNvSpPr>
              <a:spLocks noChangeShapeType="1"/>
            </p:cNvSpPr>
            <p:nvPr/>
          </p:nvSpPr>
          <p:spPr bwMode="auto">
            <a:xfrm>
              <a:off x="3017" y="1299"/>
              <a:ext cx="79" cy="5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26" name="Line 113"/>
            <p:cNvSpPr>
              <a:spLocks noChangeShapeType="1"/>
            </p:cNvSpPr>
            <p:nvPr/>
          </p:nvSpPr>
          <p:spPr bwMode="auto">
            <a:xfrm>
              <a:off x="3086" y="1351"/>
              <a:ext cx="0" cy="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27" name="Line 114"/>
            <p:cNvSpPr>
              <a:spLocks noChangeShapeType="1"/>
            </p:cNvSpPr>
            <p:nvPr/>
          </p:nvSpPr>
          <p:spPr bwMode="auto">
            <a:xfrm flipH="1">
              <a:off x="2854" y="1302"/>
              <a:ext cx="93" cy="4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28" name="Line 115"/>
            <p:cNvSpPr>
              <a:spLocks noChangeShapeType="1"/>
            </p:cNvSpPr>
            <p:nvPr/>
          </p:nvSpPr>
          <p:spPr bwMode="auto">
            <a:xfrm flipV="1">
              <a:off x="2862" y="1335"/>
              <a:ext cx="0" cy="12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529" name="Group 116"/>
            <p:cNvGrpSpPr>
              <a:grpSpLocks/>
            </p:cNvGrpSpPr>
            <p:nvPr/>
          </p:nvGrpSpPr>
          <p:grpSpPr bwMode="auto">
            <a:xfrm>
              <a:off x="2854" y="1446"/>
              <a:ext cx="224" cy="90"/>
              <a:chOff x="2854" y="1446"/>
              <a:chExt cx="224" cy="90"/>
            </a:xfrm>
          </p:grpSpPr>
          <p:sp>
            <p:nvSpPr>
              <p:cNvPr id="57544" name="Line 117"/>
              <p:cNvSpPr>
                <a:spLocks noChangeShapeType="1"/>
              </p:cNvSpPr>
              <p:nvPr/>
            </p:nvSpPr>
            <p:spPr bwMode="auto">
              <a:xfrm flipV="1">
                <a:off x="2983" y="1446"/>
                <a:ext cx="95"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45" name="Line 118"/>
              <p:cNvSpPr>
                <a:spLocks noChangeShapeType="1"/>
              </p:cNvSpPr>
              <p:nvPr/>
            </p:nvSpPr>
            <p:spPr bwMode="auto">
              <a:xfrm flipH="1" flipV="1">
                <a:off x="2854" y="1446"/>
                <a:ext cx="129" cy="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530" name="Line 119"/>
            <p:cNvSpPr>
              <a:spLocks noChangeShapeType="1"/>
            </p:cNvSpPr>
            <p:nvPr/>
          </p:nvSpPr>
          <p:spPr bwMode="auto">
            <a:xfrm>
              <a:off x="2986" y="1534"/>
              <a:ext cx="47" cy="7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1" name="Line 120"/>
            <p:cNvSpPr>
              <a:spLocks noChangeShapeType="1"/>
            </p:cNvSpPr>
            <p:nvPr/>
          </p:nvSpPr>
          <p:spPr bwMode="auto">
            <a:xfrm flipV="1">
              <a:off x="3164" y="1647"/>
              <a:ext cx="40" cy="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2" name="Line 121"/>
            <p:cNvSpPr>
              <a:spLocks noChangeShapeType="1"/>
            </p:cNvSpPr>
            <p:nvPr/>
          </p:nvSpPr>
          <p:spPr bwMode="auto">
            <a:xfrm flipH="1">
              <a:off x="2914" y="1534"/>
              <a:ext cx="69" cy="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3" name="Line 122"/>
            <p:cNvSpPr>
              <a:spLocks noChangeShapeType="1"/>
            </p:cNvSpPr>
            <p:nvPr/>
          </p:nvSpPr>
          <p:spPr bwMode="auto">
            <a:xfrm flipH="1">
              <a:off x="2587" y="1455"/>
              <a:ext cx="59" cy="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4" name="Line 123"/>
            <p:cNvSpPr>
              <a:spLocks noChangeShapeType="1"/>
            </p:cNvSpPr>
            <p:nvPr/>
          </p:nvSpPr>
          <p:spPr bwMode="auto">
            <a:xfrm flipH="1" flipV="1">
              <a:off x="2581" y="1287"/>
              <a:ext cx="65" cy="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5" name="Line 124"/>
            <p:cNvSpPr>
              <a:spLocks noChangeShapeType="1"/>
            </p:cNvSpPr>
            <p:nvPr/>
          </p:nvSpPr>
          <p:spPr bwMode="auto">
            <a:xfrm flipV="1">
              <a:off x="3319" y="1295"/>
              <a:ext cx="43" cy="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6" name="Line 125"/>
            <p:cNvSpPr>
              <a:spLocks noChangeShapeType="1"/>
            </p:cNvSpPr>
            <p:nvPr/>
          </p:nvSpPr>
          <p:spPr bwMode="auto">
            <a:xfrm>
              <a:off x="3322" y="1462"/>
              <a:ext cx="33" cy="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37" name="Rectangle 126"/>
            <p:cNvSpPr>
              <a:spLocks noChangeArrowheads="1"/>
            </p:cNvSpPr>
            <p:nvPr/>
          </p:nvSpPr>
          <p:spPr bwMode="auto">
            <a:xfrm>
              <a:off x="3214" y="1582"/>
              <a:ext cx="348"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COOH</a:t>
              </a:r>
            </a:p>
          </p:txBody>
        </p:sp>
        <p:sp>
          <p:nvSpPr>
            <p:cNvPr id="57538" name="Rectangle 127"/>
            <p:cNvSpPr>
              <a:spLocks noChangeArrowheads="1"/>
            </p:cNvSpPr>
            <p:nvPr/>
          </p:nvSpPr>
          <p:spPr bwMode="auto">
            <a:xfrm>
              <a:off x="2820" y="1519"/>
              <a:ext cx="128"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H</a:t>
              </a:r>
            </a:p>
          </p:txBody>
        </p:sp>
        <p:sp>
          <p:nvSpPr>
            <p:cNvPr id="57539" name="Rectangle 128"/>
            <p:cNvSpPr>
              <a:spLocks noChangeArrowheads="1"/>
            </p:cNvSpPr>
            <p:nvPr/>
          </p:nvSpPr>
          <p:spPr bwMode="auto">
            <a:xfrm>
              <a:off x="3352" y="1436"/>
              <a:ext cx="15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Cl</a:t>
              </a:r>
            </a:p>
          </p:txBody>
        </p:sp>
        <p:sp>
          <p:nvSpPr>
            <p:cNvPr id="57540" name="Rectangle 129"/>
            <p:cNvSpPr>
              <a:spLocks noChangeArrowheads="1"/>
            </p:cNvSpPr>
            <p:nvPr/>
          </p:nvSpPr>
          <p:spPr bwMode="auto">
            <a:xfrm>
              <a:off x="3360" y="1226"/>
              <a:ext cx="201"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OH</a:t>
              </a:r>
            </a:p>
          </p:txBody>
        </p:sp>
        <p:sp>
          <p:nvSpPr>
            <p:cNvPr id="57541" name="Rectangle 130"/>
            <p:cNvSpPr>
              <a:spLocks noChangeArrowheads="1"/>
            </p:cNvSpPr>
            <p:nvPr/>
          </p:nvSpPr>
          <p:spPr bwMode="auto">
            <a:xfrm>
              <a:off x="2409" y="1221"/>
              <a:ext cx="20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HO</a:t>
              </a:r>
            </a:p>
          </p:txBody>
        </p:sp>
        <p:sp>
          <p:nvSpPr>
            <p:cNvPr id="57542" name="Rectangle 131"/>
            <p:cNvSpPr>
              <a:spLocks noChangeArrowheads="1"/>
            </p:cNvSpPr>
            <p:nvPr/>
          </p:nvSpPr>
          <p:spPr bwMode="auto">
            <a:xfrm>
              <a:off x="2473" y="1435"/>
              <a:ext cx="153"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Cl</a:t>
              </a:r>
            </a:p>
          </p:txBody>
        </p:sp>
        <p:sp>
          <p:nvSpPr>
            <p:cNvPr id="57543" name="Rectangle 132"/>
            <p:cNvSpPr>
              <a:spLocks noChangeArrowheads="1"/>
            </p:cNvSpPr>
            <p:nvPr/>
          </p:nvSpPr>
          <p:spPr bwMode="auto">
            <a:xfrm>
              <a:off x="2914" y="1209"/>
              <a:ext cx="13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a:t>
              </a:r>
            </a:p>
          </p:txBody>
        </p:sp>
      </p:grpSp>
      <p:sp>
        <p:nvSpPr>
          <p:cNvPr id="57353" name="Line 133"/>
          <p:cNvSpPr>
            <a:spLocks noChangeShapeType="1"/>
          </p:cNvSpPr>
          <p:nvPr/>
        </p:nvSpPr>
        <p:spPr bwMode="auto">
          <a:xfrm flipV="1">
            <a:off x="4073525" y="2706689"/>
            <a:ext cx="1003300" cy="3175"/>
          </a:xfrm>
          <a:prstGeom prst="line">
            <a:avLst/>
          </a:prstGeom>
          <a:noFill/>
          <a:ln w="508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54" name="Line 134"/>
          <p:cNvSpPr>
            <a:spLocks noChangeShapeType="1"/>
          </p:cNvSpPr>
          <p:nvPr/>
        </p:nvSpPr>
        <p:spPr bwMode="auto">
          <a:xfrm>
            <a:off x="6081714" y="3302001"/>
            <a:ext cx="930275" cy="3175"/>
          </a:xfrm>
          <a:prstGeom prst="line">
            <a:avLst/>
          </a:prstGeom>
          <a:noFill/>
          <a:ln w="50800">
            <a:solidFill>
              <a:srgbClr val="FF500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355" name="Group 135"/>
          <p:cNvGrpSpPr>
            <a:grpSpLocks/>
          </p:cNvGrpSpPr>
          <p:nvPr/>
        </p:nvGrpSpPr>
        <p:grpSpPr bwMode="auto">
          <a:xfrm>
            <a:off x="7291651" y="2854325"/>
            <a:ext cx="1679310" cy="1119188"/>
            <a:chOff x="3960" y="1726"/>
            <a:chExt cx="1154" cy="677"/>
          </a:xfrm>
        </p:grpSpPr>
        <p:sp>
          <p:nvSpPr>
            <p:cNvPr id="57469" name="Line 136"/>
            <p:cNvSpPr>
              <a:spLocks noChangeShapeType="1"/>
            </p:cNvSpPr>
            <p:nvPr/>
          </p:nvSpPr>
          <p:spPr bwMode="auto">
            <a:xfrm>
              <a:off x="4315" y="1792"/>
              <a:ext cx="95" cy="5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0" name="Line 137"/>
            <p:cNvSpPr>
              <a:spLocks noChangeShapeType="1"/>
            </p:cNvSpPr>
            <p:nvPr/>
          </p:nvSpPr>
          <p:spPr bwMode="auto">
            <a:xfrm>
              <a:off x="4418" y="1865"/>
              <a:ext cx="0" cy="95"/>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1" name="Line 138"/>
            <p:cNvSpPr>
              <a:spLocks noChangeShapeType="1"/>
            </p:cNvSpPr>
            <p:nvPr/>
          </p:nvSpPr>
          <p:spPr bwMode="auto">
            <a:xfrm flipH="1">
              <a:off x="4186" y="1792"/>
              <a:ext cx="129" cy="5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2" name="Line 139"/>
            <p:cNvSpPr>
              <a:spLocks noChangeShapeType="1"/>
            </p:cNvSpPr>
            <p:nvPr/>
          </p:nvSpPr>
          <p:spPr bwMode="auto">
            <a:xfrm flipV="1">
              <a:off x="4194" y="1849"/>
              <a:ext cx="0" cy="12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473" name="Group 140"/>
            <p:cNvGrpSpPr>
              <a:grpSpLocks/>
            </p:cNvGrpSpPr>
            <p:nvPr/>
          </p:nvGrpSpPr>
          <p:grpSpPr bwMode="auto">
            <a:xfrm>
              <a:off x="4186" y="1960"/>
              <a:ext cx="224" cy="89"/>
              <a:chOff x="4186" y="1960"/>
              <a:chExt cx="224" cy="89"/>
            </a:xfrm>
          </p:grpSpPr>
          <p:sp>
            <p:nvSpPr>
              <p:cNvPr id="57519" name="Line 141"/>
              <p:cNvSpPr>
                <a:spLocks noChangeShapeType="1"/>
              </p:cNvSpPr>
              <p:nvPr/>
            </p:nvSpPr>
            <p:spPr bwMode="auto">
              <a:xfrm flipV="1">
                <a:off x="4315" y="1960"/>
                <a:ext cx="95" cy="89"/>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20" name="Line 142"/>
              <p:cNvSpPr>
                <a:spLocks noChangeShapeType="1"/>
              </p:cNvSpPr>
              <p:nvPr/>
            </p:nvSpPr>
            <p:spPr bwMode="auto">
              <a:xfrm flipH="1" flipV="1">
                <a:off x="4186" y="1960"/>
                <a:ext cx="129" cy="89"/>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474" name="Line 143"/>
            <p:cNvSpPr>
              <a:spLocks noChangeShapeType="1"/>
            </p:cNvSpPr>
            <p:nvPr/>
          </p:nvSpPr>
          <p:spPr bwMode="auto">
            <a:xfrm>
              <a:off x="4229" y="1968"/>
              <a:ext cx="76" cy="43"/>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5" name="Line 144"/>
            <p:cNvSpPr>
              <a:spLocks noChangeShapeType="1"/>
            </p:cNvSpPr>
            <p:nvPr/>
          </p:nvSpPr>
          <p:spPr bwMode="auto">
            <a:xfrm>
              <a:off x="4390" y="1876"/>
              <a:ext cx="0" cy="83"/>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6" name="Line 145"/>
            <p:cNvSpPr>
              <a:spLocks noChangeShapeType="1"/>
            </p:cNvSpPr>
            <p:nvPr/>
          </p:nvSpPr>
          <p:spPr bwMode="auto">
            <a:xfrm flipV="1">
              <a:off x="4230" y="1801"/>
              <a:ext cx="78" cy="7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7" name="Line 146"/>
            <p:cNvSpPr>
              <a:spLocks noChangeShapeType="1"/>
            </p:cNvSpPr>
            <p:nvPr/>
          </p:nvSpPr>
          <p:spPr bwMode="auto">
            <a:xfrm>
              <a:off x="4762" y="1795"/>
              <a:ext cx="96" cy="5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8" name="Line 147"/>
            <p:cNvSpPr>
              <a:spLocks noChangeShapeType="1"/>
            </p:cNvSpPr>
            <p:nvPr/>
          </p:nvSpPr>
          <p:spPr bwMode="auto">
            <a:xfrm>
              <a:off x="4866" y="1868"/>
              <a:ext cx="0" cy="95"/>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79" name="Line 148"/>
            <p:cNvSpPr>
              <a:spLocks noChangeShapeType="1"/>
            </p:cNvSpPr>
            <p:nvPr/>
          </p:nvSpPr>
          <p:spPr bwMode="auto">
            <a:xfrm flipH="1">
              <a:off x="4633" y="1795"/>
              <a:ext cx="129" cy="5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80" name="Line 149"/>
            <p:cNvSpPr>
              <a:spLocks noChangeShapeType="1"/>
            </p:cNvSpPr>
            <p:nvPr/>
          </p:nvSpPr>
          <p:spPr bwMode="auto">
            <a:xfrm flipV="1">
              <a:off x="4641" y="1852"/>
              <a:ext cx="0" cy="12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481" name="Group 150"/>
            <p:cNvGrpSpPr>
              <a:grpSpLocks/>
            </p:cNvGrpSpPr>
            <p:nvPr/>
          </p:nvGrpSpPr>
          <p:grpSpPr bwMode="auto">
            <a:xfrm>
              <a:off x="4633" y="1963"/>
              <a:ext cx="225" cy="90"/>
              <a:chOff x="4633" y="1963"/>
              <a:chExt cx="225" cy="90"/>
            </a:xfrm>
          </p:grpSpPr>
          <p:sp>
            <p:nvSpPr>
              <p:cNvPr id="57517" name="Line 151"/>
              <p:cNvSpPr>
                <a:spLocks noChangeShapeType="1"/>
              </p:cNvSpPr>
              <p:nvPr/>
            </p:nvSpPr>
            <p:spPr bwMode="auto">
              <a:xfrm flipV="1">
                <a:off x="4762" y="1963"/>
                <a:ext cx="96" cy="9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18" name="Line 152"/>
              <p:cNvSpPr>
                <a:spLocks noChangeShapeType="1"/>
              </p:cNvSpPr>
              <p:nvPr/>
            </p:nvSpPr>
            <p:spPr bwMode="auto">
              <a:xfrm flipH="1" flipV="1">
                <a:off x="4633" y="1963"/>
                <a:ext cx="129" cy="9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482" name="Line 153"/>
            <p:cNvSpPr>
              <a:spLocks noChangeShapeType="1"/>
            </p:cNvSpPr>
            <p:nvPr/>
          </p:nvSpPr>
          <p:spPr bwMode="auto">
            <a:xfrm flipV="1">
              <a:off x="4673" y="1804"/>
              <a:ext cx="77" cy="7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83" name="Line 154"/>
            <p:cNvSpPr>
              <a:spLocks noChangeShapeType="1"/>
            </p:cNvSpPr>
            <p:nvPr/>
          </p:nvSpPr>
          <p:spPr bwMode="auto">
            <a:xfrm>
              <a:off x="4602" y="2144"/>
              <a:ext cx="96" cy="59"/>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84" name="Line 155"/>
            <p:cNvSpPr>
              <a:spLocks noChangeShapeType="1"/>
            </p:cNvSpPr>
            <p:nvPr/>
          </p:nvSpPr>
          <p:spPr bwMode="auto">
            <a:xfrm>
              <a:off x="4706" y="2219"/>
              <a:ext cx="0" cy="93"/>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85" name="Line 156"/>
            <p:cNvSpPr>
              <a:spLocks noChangeShapeType="1"/>
            </p:cNvSpPr>
            <p:nvPr/>
          </p:nvSpPr>
          <p:spPr bwMode="auto">
            <a:xfrm flipH="1">
              <a:off x="4475" y="2144"/>
              <a:ext cx="127" cy="59"/>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86" name="Line 157"/>
            <p:cNvSpPr>
              <a:spLocks noChangeShapeType="1"/>
            </p:cNvSpPr>
            <p:nvPr/>
          </p:nvSpPr>
          <p:spPr bwMode="auto">
            <a:xfrm flipV="1">
              <a:off x="4483" y="2203"/>
              <a:ext cx="0" cy="125"/>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487" name="Group 158"/>
            <p:cNvGrpSpPr>
              <a:grpSpLocks/>
            </p:cNvGrpSpPr>
            <p:nvPr/>
          </p:nvGrpSpPr>
          <p:grpSpPr bwMode="auto">
            <a:xfrm>
              <a:off x="4475" y="2312"/>
              <a:ext cx="223" cy="91"/>
              <a:chOff x="4475" y="2312"/>
              <a:chExt cx="223" cy="91"/>
            </a:xfrm>
          </p:grpSpPr>
          <p:sp>
            <p:nvSpPr>
              <p:cNvPr id="57515" name="Line 159"/>
              <p:cNvSpPr>
                <a:spLocks noChangeShapeType="1"/>
              </p:cNvSpPr>
              <p:nvPr/>
            </p:nvSpPr>
            <p:spPr bwMode="auto">
              <a:xfrm flipV="1">
                <a:off x="4602" y="2312"/>
                <a:ext cx="96" cy="91"/>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16" name="Line 160"/>
              <p:cNvSpPr>
                <a:spLocks noChangeShapeType="1"/>
              </p:cNvSpPr>
              <p:nvPr/>
            </p:nvSpPr>
            <p:spPr bwMode="auto">
              <a:xfrm flipH="1" flipV="1">
                <a:off x="4475" y="2312"/>
                <a:ext cx="127" cy="91"/>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488" name="Line 161"/>
            <p:cNvSpPr>
              <a:spLocks noChangeShapeType="1"/>
            </p:cNvSpPr>
            <p:nvPr/>
          </p:nvSpPr>
          <p:spPr bwMode="auto">
            <a:xfrm>
              <a:off x="4525" y="2315"/>
              <a:ext cx="74" cy="43"/>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89" name="Line 162"/>
            <p:cNvSpPr>
              <a:spLocks noChangeShapeType="1"/>
            </p:cNvSpPr>
            <p:nvPr/>
          </p:nvSpPr>
          <p:spPr bwMode="auto">
            <a:xfrm>
              <a:off x="4682" y="2224"/>
              <a:ext cx="0" cy="82"/>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0" name="Line 163"/>
            <p:cNvSpPr>
              <a:spLocks noChangeShapeType="1"/>
            </p:cNvSpPr>
            <p:nvPr/>
          </p:nvSpPr>
          <p:spPr bwMode="auto">
            <a:xfrm flipV="1">
              <a:off x="4518" y="2156"/>
              <a:ext cx="77" cy="7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1" name="Line 164"/>
            <p:cNvSpPr>
              <a:spLocks noChangeShapeType="1"/>
            </p:cNvSpPr>
            <p:nvPr/>
          </p:nvSpPr>
          <p:spPr bwMode="auto">
            <a:xfrm>
              <a:off x="4576" y="1821"/>
              <a:ext cx="56" cy="3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2" name="Line 165"/>
            <p:cNvSpPr>
              <a:spLocks noChangeShapeType="1"/>
            </p:cNvSpPr>
            <p:nvPr/>
          </p:nvSpPr>
          <p:spPr bwMode="auto">
            <a:xfrm>
              <a:off x="4638" y="1868"/>
              <a:ext cx="0" cy="95"/>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3" name="Line 166"/>
            <p:cNvSpPr>
              <a:spLocks noChangeShapeType="1"/>
            </p:cNvSpPr>
            <p:nvPr/>
          </p:nvSpPr>
          <p:spPr bwMode="auto">
            <a:xfrm flipH="1">
              <a:off x="4406" y="1819"/>
              <a:ext cx="93" cy="41"/>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4" name="Line 167"/>
            <p:cNvSpPr>
              <a:spLocks noChangeShapeType="1"/>
            </p:cNvSpPr>
            <p:nvPr/>
          </p:nvSpPr>
          <p:spPr bwMode="auto">
            <a:xfrm flipV="1">
              <a:off x="4414" y="1852"/>
              <a:ext cx="0" cy="12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7495" name="Group 168"/>
            <p:cNvGrpSpPr>
              <a:grpSpLocks/>
            </p:cNvGrpSpPr>
            <p:nvPr/>
          </p:nvGrpSpPr>
          <p:grpSpPr bwMode="auto">
            <a:xfrm>
              <a:off x="4406" y="1963"/>
              <a:ext cx="224" cy="90"/>
              <a:chOff x="4406" y="1963"/>
              <a:chExt cx="224" cy="90"/>
            </a:xfrm>
          </p:grpSpPr>
          <p:sp>
            <p:nvSpPr>
              <p:cNvPr id="57513" name="Line 169"/>
              <p:cNvSpPr>
                <a:spLocks noChangeShapeType="1"/>
              </p:cNvSpPr>
              <p:nvPr/>
            </p:nvSpPr>
            <p:spPr bwMode="auto">
              <a:xfrm flipV="1">
                <a:off x="4534" y="1963"/>
                <a:ext cx="96" cy="9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14" name="Line 170"/>
              <p:cNvSpPr>
                <a:spLocks noChangeShapeType="1"/>
              </p:cNvSpPr>
              <p:nvPr/>
            </p:nvSpPr>
            <p:spPr bwMode="auto">
              <a:xfrm flipH="1" flipV="1">
                <a:off x="4406" y="1963"/>
                <a:ext cx="128" cy="9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496" name="Line 171"/>
            <p:cNvSpPr>
              <a:spLocks noChangeShapeType="1"/>
            </p:cNvSpPr>
            <p:nvPr/>
          </p:nvSpPr>
          <p:spPr bwMode="auto">
            <a:xfrm>
              <a:off x="4538" y="2052"/>
              <a:ext cx="46" cy="73"/>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7" name="Line 172"/>
            <p:cNvSpPr>
              <a:spLocks noChangeShapeType="1"/>
            </p:cNvSpPr>
            <p:nvPr/>
          </p:nvSpPr>
          <p:spPr bwMode="auto">
            <a:xfrm flipV="1">
              <a:off x="4715" y="2164"/>
              <a:ext cx="41" cy="5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8" name="Line 173"/>
            <p:cNvSpPr>
              <a:spLocks noChangeShapeType="1"/>
            </p:cNvSpPr>
            <p:nvPr/>
          </p:nvSpPr>
          <p:spPr bwMode="auto">
            <a:xfrm flipH="1">
              <a:off x="4466" y="2052"/>
              <a:ext cx="68" cy="21"/>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99" name="Line 174"/>
            <p:cNvSpPr>
              <a:spLocks noChangeShapeType="1"/>
            </p:cNvSpPr>
            <p:nvPr/>
          </p:nvSpPr>
          <p:spPr bwMode="auto">
            <a:xfrm flipH="1">
              <a:off x="4139" y="1972"/>
              <a:ext cx="59" cy="23"/>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00" name="Line 175"/>
            <p:cNvSpPr>
              <a:spLocks noChangeShapeType="1"/>
            </p:cNvSpPr>
            <p:nvPr/>
          </p:nvSpPr>
          <p:spPr bwMode="auto">
            <a:xfrm flipH="1" flipV="1">
              <a:off x="4133" y="1804"/>
              <a:ext cx="65" cy="58"/>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01" name="Line 176"/>
            <p:cNvSpPr>
              <a:spLocks noChangeShapeType="1"/>
            </p:cNvSpPr>
            <p:nvPr/>
          </p:nvSpPr>
          <p:spPr bwMode="auto">
            <a:xfrm flipV="1">
              <a:off x="4862" y="1811"/>
              <a:ext cx="44" cy="51"/>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02" name="Line 177"/>
            <p:cNvSpPr>
              <a:spLocks noChangeShapeType="1"/>
            </p:cNvSpPr>
            <p:nvPr/>
          </p:nvSpPr>
          <p:spPr bwMode="auto">
            <a:xfrm>
              <a:off x="4874" y="1979"/>
              <a:ext cx="32" cy="22"/>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03" name="Rectangle 178"/>
            <p:cNvSpPr>
              <a:spLocks noChangeArrowheads="1"/>
            </p:cNvSpPr>
            <p:nvPr/>
          </p:nvSpPr>
          <p:spPr bwMode="auto">
            <a:xfrm>
              <a:off x="4766" y="2098"/>
              <a:ext cx="348"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COOH</a:t>
              </a:r>
            </a:p>
          </p:txBody>
        </p:sp>
        <p:sp>
          <p:nvSpPr>
            <p:cNvPr id="57504" name="Rectangle 179"/>
            <p:cNvSpPr>
              <a:spLocks noChangeArrowheads="1"/>
            </p:cNvSpPr>
            <p:nvPr/>
          </p:nvSpPr>
          <p:spPr bwMode="auto">
            <a:xfrm>
              <a:off x="4373" y="2036"/>
              <a:ext cx="127"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H</a:t>
              </a:r>
            </a:p>
          </p:txBody>
        </p:sp>
        <p:sp>
          <p:nvSpPr>
            <p:cNvPr id="57505" name="Rectangle 180"/>
            <p:cNvSpPr>
              <a:spLocks noChangeArrowheads="1"/>
            </p:cNvSpPr>
            <p:nvPr/>
          </p:nvSpPr>
          <p:spPr bwMode="auto">
            <a:xfrm>
              <a:off x="4903" y="1953"/>
              <a:ext cx="15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Cl</a:t>
              </a:r>
            </a:p>
          </p:txBody>
        </p:sp>
        <p:sp>
          <p:nvSpPr>
            <p:cNvPr id="57506" name="Rectangle 181"/>
            <p:cNvSpPr>
              <a:spLocks noChangeArrowheads="1"/>
            </p:cNvSpPr>
            <p:nvPr/>
          </p:nvSpPr>
          <p:spPr bwMode="auto">
            <a:xfrm>
              <a:off x="4904" y="1743"/>
              <a:ext cx="131"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a:t>
              </a:r>
            </a:p>
          </p:txBody>
        </p:sp>
        <p:sp>
          <p:nvSpPr>
            <p:cNvPr id="57507" name="Rectangle 182"/>
            <p:cNvSpPr>
              <a:spLocks noChangeArrowheads="1"/>
            </p:cNvSpPr>
            <p:nvPr/>
          </p:nvSpPr>
          <p:spPr bwMode="auto">
            <a:xfrm>
              <a:off x="3960" y="1738"/>
              <a:ext cx="203"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HO</a:t>
              </a:r>
            </a:p>
          </p:txBody>
        </p:sp>
        <p:sp>
          <p:nvSpPr>
            <p:cNvPr id="57508" name="Rectangle 183"/>
            <p:cNvSpPr>
              <a:spLocks noChangeArrowheads="1"/>
            </p:cNvSpPr>
            <p:nvPr/>
          </p:nvSpPr>
          <p:spPr bwMode="auto">
            <a:xfrm>
              <a:off x="4024" y="1952"/>
              <a:ext cx="15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Cl</a:t>
              </a:r>
            </a:p>
          </p:txBody>
        </p:sp>
        <p:sp>
          <p:nvSpPr>
            <p:cNvPr id="57509" name="Rectangle 184"/>
            <p:cNvSpPr>
              <a:spLocks noChangeArrowheads="1"/>
            </p:cNvSpPr>
            <p:nvPr/>
          </p:nvSpPr>
          <p:spPr bwMode="auto">
            <a:xfrm>
              <a:off x="4468" y="1726"/>
              <a:ext cx="131"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1275" tIns="20638" rIns="41275" bIns="20638">
              <a:spAutoFit/>
            </a:bodyPr>
            <a:lstStyle>
              <a:lvl1pPr defTabSz="3270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7025">
                <a:spcBef>
                  <a:spcPct val="20000"/>
                </a:spcBef>
                <a:buChar char="–"/>
                <a:defRPr sz="2800">
                  <a:solidFill>
                    <a:schemeClr val="tx1"/>
                  </a:solidFill>
                  <a:latin typeface="Arial" panose="020B0604020202020204" pitchFamily="34" charset="0"/>
                </a:defRPr>
              </a:lvl2pPr>
              <a:lvl3pPr marL="1143000" indent="-228600" defTabSz="3270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7025">
                <a:spcBef>
                  <a:spcPct val="20000"/>
                </a:spcBef>
                <a:buChar char="–"/>
                <a:defRPr sz="2000">
                  <a:solidFill>
                    <a:schemeClr val="tx1"/>
                  </a:solidFill>
                  <a:latin typeface="Arial" panose="020B0604020202020204" pitchFamily="34" charset="0"/>
                </a:defRPr>
              </a:lvl4pPr>
              <a:lvl5pPr marL="2057400" indent="-228600" defTabSz="3270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70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b="1"/>
                <a:t>O</a:t>
              </a:r>
            </a:p>
          </p:txBody>
        </p:sp>
        <p:sp>
          <p:nvSpPr>
            <p:cNvPr id="57510" name="Line 185"/>
            <p:cNvSpPr>
              <a:spLocks noChangeShapeType="1"/>
            </p:cNvSpPr>
            <p:nvPr/>
          </p:nvSpPr>
          <p:spPr bwMode="auto">
            <a:xfrm flipV="1">
              <a:off x="4878" y="1832"/>
              <a:ext cx="43" cy="51"/>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11" name="Line 186"/>
            <p:cNvSpPr>
              <a:spLocks noChangeShapeType="1"/>
            </p:cNvSpPr>
            <p:nvPr/>
          </p:nvSpPr>
          <p:spPr bwMode="auto">
            <a:xfrm flipV="1">
              <a:off x="4762" y="1952"/>
              <a:ext cx="76" cy="78"/>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512" name="Line 187"/>
            <p:cNvSpPr>
              <a:spLocks noChangeShapeType="1"/>
            </p:cNvSpPr>
            <p:nvPr/>
          </p:nvSpPr>
          <p:spPr bwMode="auto">
            <a:xfrm flipV="1">
              <a:off x="4532" y="1951"/>
              <a:ext cx="77" cy="77"/>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7356" name="Rectangle 188"/>
          <p:cNvSpPr>
            <a:spLocks noChangeArrowheads="1"/>
          </p:cNvSpPr>
          <p:nvPr/>
        </p:nvSpPr>
        <p:spPr bwMode="auto">
          <a:xfrm>
            <a:off x="7434797" y="1997076"/>
            <a:ext cx="1750479" cy="41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2200" b="1">
                <a:solidFill>
                  <a:schemeClr val="tx2"/>
                </a:solidFill>
              </a:rPr>
              <a:t>Fluorescent</a:t>
            </a:r>
          </a:p>
        </p:txBody>
      </p:sp>
      <p:sp>
        <p:nvSpPr>
          <p:cNvPr id="57357" name="Rectangle 189"/>
          <p:cNvSpPr>
            <a:spLocks noChangeArrowheads="1"/>
          </p:cNvSpPr>
          <p:nvPr/>
        </p:nvSpPr>
        <p:spPr bwMode="auto">
          <a:xfrm>
            <a:off x="3977472" y="2747964"/>
            <a:ext cx="1396216" cy="36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900" b="1"/>
              <a:t>Hydrolysis</a:t>
            </a:r>
          </a:p>
        </p:txBody>
      </p:sp>
      <p:sp>
        <p:nvSpPr>
          <p:cNvPr id="57358" name="Rectangle 190"/>
          <p:cNvSpPr>
            <a:spLocks noChangeArrowheads="1"/>
          </p:cNvSpPr>
          <p:nvPr/>
        </p:nvSpPr>
        <p:spPr bwMode="auto">
          <a:xfrm>
            <a:off x="6032891" y="3429001"/>
            <a:ext cx="1272784" cy="36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900" b="1"/>
              <a:t>Oxidation</a:t>
            </a:r>
          </a:p>
        </p:txBody>
      </p:sp>
      <p:sp>
        <p:nvSpPr>
          <p:cNvPr id="57359" name="Rectangle 191"/>
          <p:cNvSpPr>
            <a:spLocks noChangeArrowheads="1"/>
          </p:cNvSpPr>
          <p:nvPr/>
        </p:nvSpPr>
        <p:spPr bwMode="auto">
          <a:xfrm>
            <a:off x="5248275" y="1700214"/>
            <a:ext cx="1538288"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000" b="1"/>
              <a:t>2’,7’-dichlorofluorescin</a:t>
            </a:r>
          </a:p>
        </p:txBody>
      </p:sp>
      <p:sp>
        <p:nvSpPr>
          <p:cNvPr id="57360" name="Rectangle 192"/>
          <p:cNvSpPr>
            <a:spLocks noChangeArrowheads="1"/>
          </p:cNvSpPr>
          <p:nvPr/>
        </p:nvSpPr>
        <p:spPr bwMode="auto">
          <a:xfrm>
            <a:off x="2790825" y="874714"/>
            <a:ext cx="21209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000" b="1"/>
              <a:t>2’,7’-dichlorofluorescin diacetate</a:t>
            </a:r>
          </a:p>
        </p:txBody>
      </p:sp>
      <p:sp>
        <p:nvSpPr>
          <p:cNvPr id="57361" name="Rectangle 193"/>
          <p:cNvSpPr>
            <a:spLocks noChangeArrowheads="1"/>
          </p:cNvSpPr>
          <p:nvPr/>
        </p:nvSpPr>
        <p:spPr bwMode="auto">
          <a:xfrm>
            <a:off x="7391400" y="2563814"/>
            <a:ext cx="1608138"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000" b="1">
                <a:solidFill>
                  <a:schemeClr val="tx2"/>
                </a:solidFill>
              </a:rPr>
              <a:t>2’,7’-dichlorofluorescein</a:t>
            </a:r>
          </a:p>
        </p:txBody>
      </p:sp>
      <p:sp>
        <p:nvSpPr>
          <p:cNvPr id="57362" name="Rectangle 194"/>
          <p:cNvSpPr>
            <a:spLocks noChangeArrowheads="1"/>
          </p:cNvSpPr>
          <p:nvPr/>
        </p:nvSpPr>
        <p:spPr bwMode="auto">
          <a:xfrm>
            <a:off x="4140200" y="2386014"/>
            <a:ext cx="1062038"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000">
                <a:latin typeface="Times New Roman" panose="02020603050405020304" pitchFamily="18" charset="0"/>
              </a:rPr>
              <a:t>Cellular Esterases</a:t>
            </a:r>
          </a:p>
        </p:txBody>
      </p:sp>
      <p:sp>
        <p:nvSpPr>
          <p:cNvPr id="57363" name="Rectangle 195"/>
          <p:cNvSpPr>
            <a:spLocks noChangeArrowheads="1"/>
          </p:cNvSpPr>
          <p:nvPr/>
        </p:nvSpPr>
        <p:spPr bwMode="auto">
          <a:xfrm>
            <a:off x="6261101" y="3016251"/>
            <a:ext cx="4984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300">
                <a:latin typeface="Times New Roman" panose="02020603050405020304" pitchFamily="18" charset="0"/>
              </a:rPr>
              <a:t>H</a:t>
            </a:r>
            <a:r>
              <a:rPr lang="en-US" altLang="en-US" sz="1300" baseline="-25000">
                <a:latin typeface="Times New Roman" panose="02020603050405020304" pitchFamily="18" charset="0"/>
              </a:rPr>
              <a:t>2</a:t>
            </a:r>
            <a:r>
              <a:rPr lang="en-US" altLang="en-US" sz="1300">
                <a:latin typeface="Times New Roman" panose="02020603050405020304" pitchFamily="18" charset="0"/>
              </a:rPr>
              <a:t>O</a:t>
            </a:r>
            <a:r>
              <a:rPr lang="en-US" altLang="en-US" sz="1300" baseline="-25000">
                <a:latin typeface="Times New Roman" panose="02020603050405020304" pitchFamily="18" charset="0"/>
              </a:rPr>
              <a:t>2</a:t>
            </a:r>
          </a:p>
        </p:txBody>
      </p:sp>
      <p:grpSp>
        <p:nvGrpSpPr>
          <p:cNvPr id="57364" name="Group 197"/>
          <p:cNvGrpSpPr>
            <a:grpSpLocks/>
          </p:cNvGrpSpPr>
          <p:nvPr/>
        </p:nvGrpSpPr>
        <p:grpSpPr bwMode="auto">
          <a:xfrm>
            <a:off x="1920876" y="3584576"/>
            <a:ext cx="2536825" cy="2562225"/>
            <a:chOff x="272" y="2168"/>
            <a:chExt cx="1742" cy="1549"/>
          </a:xfrm>
        </p:grpSpPr>
        <p:sp>
          <p:nvSpPr>
            <p:cNvPr id="57453" name="Freeform 198"/>
            <p:cNvSpPr>
              <a:spLocks/>
            </p:cNvSpPr>
            <p:nvPr/>
          </p:nvSpPr>
          <p:spPr bwMode="auto">
            <a:xfrm>
              <a:off x="272" y="2481"/>
              <a:ext cx="1742" cy="1236"/>
            </a:xfrm>
            <a:custGeom>
              <a:avLst/>
              <a:gdLst>
                <a:gd name="T0" fmla="*/ 1628 w 1742"/>
                <a:gd name="T1" fmla="*/ 479 h 1236"/>
                <a:gd name="T2" fmla="*/ 1618 w 1742"/>
                <a:gd name="T3" fmla="*/ 415 h 1236"/>
                <a:gd name="T4" fmla="*/ 1638 w 1742"/>
                <a:gd name="T5" fmla="*/ 320 h 1236"/>
                <a:gd name="T6" fmla="*/ 1663 w 1742"/>
                <a:gd name="T7" fmla="*/ 255 h 1236"/>
                <a:gd name="T8" fmla="*/ 1687 w 1742"/>
                <a:gd name="T9" fmla="*/ 181 h 1236"/>
                <a:gd name="T10" fmla="*/ 1707 w 1742"/>
                <a:gd name="T11" fmla="*/ 108 h 1236"/>
                <a:gd name="T12" fmla="*/ 1677 w 1742"/>
                <a:gd name="T13" fmla="*/ 48 h 1236"/>
                <a:gd name="T14" fmla="*/ 1599 w 1742"/>
                <a:gd name="T15" fmla="*/ 22 h 1236"/>
                <a:gd name="T16" fmla="*/ 1506 w 1742"/>
                <a:gd name="T17" fmla="*/ 9 h 1236"/>
                <a:gd name="T18" fmla="*/ 1412 w 1742"/>
                <a:gd name="T19" fmla="*/ 4 h 1236"/>
                <a:gd name="T20" fmla="*/ 1334 w 1742"/>
                <a:gd name="T21" fmla="*/ 17 h 1236"/>
                <a:gd name="T22" fmla="*/ 1251 w 1742"/>
                <a:gd name="T23" fmla="*/ 65 h 1236"/>
                <a:gd name="T24" fmla="*/ 1172 w 1742"/>
                <a:gd name="T25" fmla="*/ 117 h 1236"/>
                <a:gd name="T26" fmla="*/ 1094 w 1742"/>
                <a:gd name="T27" fmla="*/ 117 h 1236"/>
                <a:gd name="T28" fmla="*/ 1020 w 1742"/>
                <a:gd name="T29" fmla="*/ 121 h 1236"/>
                <a:gd name="T30" fmla="*/ 947 w 1742"/>
                <a:gd name="T31" fmla="*/ 117 h 1236"/>
                <a:gd name="T32" fmla="*/ 858 w 1742"/>
                <a:gd name="T33" fmla="*/ 99 h 1236"/>
                <a:gd name="T34" fmla="*/ 765 w 1742"/>
                <a:gd name="T35" fmla="*/ 82 h 1236"/>
                <a:gd name="T36" fmla="*/ 687 w 1742"/>
                <a:gd name="T37" fmla="*/ 82 h 1236"/>
                <a:gd name="T38" fmla="*/ 593 w 1742"/>
                <a:gd name="T39" fmla="*/ 86 h 1236"/>
                <a:gd name="T40" fmla="*/ 515 w 1742"/>
                <a:gd name="T41" fmla="*/ 86 h 1236"/>
                <a:gd name="T42" fmla="*/ 432 w 1742"/>
                <a:gd name="T43" fmla="*/ 91 h 1236"/>
                <a:gd name="T44" fmla="*/ 358 w 1742"/>
                <a:gd name="T45" fmla="*/ 104 h 1236"/>
                <a:gd name="T46" fmla="*/ 284 w 1742"/>
                <a:gd name="T47" fmla="*/ 125 h 1236"/>
                <a:gd name="T48" fmla="*/ 206 w 1742"/>
                <a:gd name="T49" fmla="*/ 160 h 1236"/>
                <a:gd name="T50" fmla="*/ 137 w 1742"/>
                <a:gd name="T51" fmla="*/ 220 h 1236"/>
                <a:gd name="T52" fmla="*/ 93 w 1742"/>
                <a:gd name="T53" fmla="*/ 294 h 1236"/>
                <a:gd name="T54" fmla="*/ 44 w 1742"/>
                <a:gd name="T55" fmla="*/ 367 h 1236"/>
                <a:gd name="T56" fmla="*/ 25 w 1742"/>
                <a:gd name="T57" fmla="*/ 445 h 1236"/>
                <a:gd name="T58" fmla="*/ 0 w 1742"/>
                <a:gd name="T59" fmla="*/ 518 h 1236"/>
                <a:gd name="T60" fmla="*/ 5 w 1742"/>
                <a:gd name="T61" fmla="*/ 643 h 1236"/>
                <a:gd name="T62" fmla="*/ 10 w 1742"/>
                <a:gd name="T63" fmla="*/ 708 h 1236"/>
                <a:gd name="T64" fmla="*/ 15 w 1742"/>
                <a:gd name="T65" fmla="*/ 786 h 1236"/>
                <a:gd name="T66" fmla="*/ 44 w 1742"/>
                <a:gd name="T67" fmla="*/ 859 h 1236"/>
                <a:gd name="T68" fmla="*/ 69 w 1742"/>
                <a:gd name="T69" fmla="*/ 924 h 1236"/>
                <a:gd name="T70" fmla="*/ 113 w 1742"/>
                <a:gd name="T71" fmla="*/ 993 h 1236"/>
                <a:gd name="T72" fmla="*/ 172 w 1742"/>
                <a:gd name="T73" fmla="*/ 1058 h 1236"/>
                <a:gd name="T74" fmla="*/ 397 w 1742"/>
                <a:gd name="T75" fmla="*/ 1153 h 1236"/>
                <a:gd name="T76" fmla="*/ 598 w 1742"/>
                <a:gd name="T77" fmla="*/ 1183 h 1236"/>
                <a:gd name="T78" fmla="*/ 755 w 1742"/>
                <a:gd name="T79" fmla="*/ 1222 h 1236"/>
                <a:gd name="T80" fmla="*/ 893 w 1742"/>
                <a:gd name="T81" fmla="*/ 1231 h 1236"/>
                <a:gd name="T82" fmla="*/ 981 w 1742"/>
                <a:gd name="T83" fmla="*/ 1226 h 1236"/>
                <a:gd name="T84" fmla="*/ 1059 w 1742"/>
                <a:gd name="T85" fmla="*/ 1218 h 1236"/>
                <a:gd name="T86" fmla="*/ 1138 w 1742"/>
                <a:gd name="T87" fmla="*/ 1209 h 1236"/>
                <a:gd name="T88" fmla="*/ 1211 w 1742"/>
                <a:gd name="T89" fmla="*/ 1196 h 1236"/>
                <a:gd name="T90" fmla="*/ 1290 w 1742"/>
                <a:gd name="T91" fmla="*/ 1162 h 1236"/>
                <a:gd name="T92" fmla="*/ 1373 w 1742"/>
                <a:gd name="T93" fmla="*/ 1123 h 1236"/>
                <a:gd name="T94" fmla="*/ 1447 w 1742"/>
                <a:gd name="T95" fmla="*/ 1110 h 1236"/>
                <a:gd name="T96" fmla="*/ 1520 w 1742"/>
                <a:gd name="T97" fmla="*/ 1097 h 1236"/>
                <a:gd name="T98" fmla="*/ 1594 w 1742"/>
                <a:gd name="T99" fmla="*/ 1058 h 1236"/>
                <a:gd name="T100" fmla="*/ 1667 w 1742"/>
                <a:gd name="T101" fmla="*/ 1002 h 1236"/>
                <a:gd name="T102" fmla="*/ 1712 w 1742"/>
                <a:gd name="T103" fmla="*/ 928 h 1236"/>
                <a:gd name="T104" fmla="*/ 1731 w 1742"/>
                <a:gd name="T105" fmla="*/ 864 h 1236"/>
                <a:gd name="T106" fmla="*/ 1741 w 1742"/>
                <a:gd name="T107" fmla="*/ 795 h 1236"/>
                <a:gd name="T108" fmla="*/ 1731 w 1742"/>
                <a:gd name="T109" fmla="*/ 725 h 1236"/>
                <a:gd name="T110" fmla="*/ 1697 w 1742"/>
                <a:gd name="T111" fmla="*/ 656 h 1236"/>
                <a:gd name="T112" fmla="*/ 1653 w 1742"/>
                <a:gd name="T113" fmla="*/ 587 h 12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42" h="1236">
                  <a:moveTo>
                    <a:pt x="1638" y="531"/>
                  </a:moveTo>
                  <a:lnTo>
                    <a:pt x="1643" y="518"/>
                  </a:lnTo>
                  <a:lnTo>
                    <a:pt x="1638" y="505"/>
                  </a:lnTo>
                  <a:lnTo>
                    <a:pt x="1633" y="492"/>
                  </a:lnTo>
                  <a:lnTo>
                    <a:pt x="1628" y="479"/>
                  </a:lnTo>
                  <a:lnTo>
                    <a:pt x="1623" y="466"/>
                  </a:lnTo>
                  <a:lnTo>
                    <a:pt x="1623" y="453"/>
                  </a:lnTo>
                  <a:lnTo>
                    <a:pt x="1618" y="440"/>
                  </a:lnTo>
                  <a:lnTo>
                    <a:pt x="1618" y="428"/>
                  </a:lnTo>
                  <a:lnTo>
                    <a:pt x="1618" y="415"/>
                  </a:lnTo>
                  <a:lnTo>
                    <a:pt x="1623" y="397"/>
                  </a:lnTo>
                  <a:lnTo>
                    <a:pt x="1628" y="380"/>
                  </a:lnTo>
                  <a:lnTo>
                    <a:pt x="1628" y="354"/>
                  </a:lnTo>
                  <a:lnTo>
                    <a:pt x="1633" y="337"/>
                  </a:lnTo>
                  <a:lnTo>
                    <a:pt x="1638" y="320"/>
                  </a:lnTo>
                  <a:lnTo>
                    <a:pt x="1643" y="307"/>
                  </a:lnTo>
                  <a:lnTo>
                    <a:pt x="1648" y="294"/>
                  </a:lnTo>
                  <a:lnTo>
                    <a:pt x="1648" y="281"/>
                  </a:lnTo>
                  <a:lnTo>
                    <a:pt x="1658" y="268"/>
                  </a:lnTo>
                  <a:lnTo>
                    <a:pt x="1663" y="255"/>
                  </a:lnTo>
                  <a:lnTo>
                    <a:pt x="1667" y="242"/>
                  </a:lnTo>
                  <a:lnTo>
                    <a:pt x="1672" y="225"/>
                  </a:lnTo>
                  <a:lnTo>
                    <a:pt x="1677" y="207"/>
                  </a:lnTo>
                  <a:lnTo>
                    <a:pt x="1687" y="194"/>
                  </a:lnTo>
                  <a:lnTo>
                    <a:pt x="1687" y="181"/>
                  </a:lnTo>
                  <a:lnTo>
                    <a:pt x="1692" y="168"/>
                  </a:lnTo>
                  <a:lnTo>
                    <a:pt x="1702" y="155"/>
                  </a:lnTo>
                  <a:lnTo>
                    <a:pt x="1702" y="138"/>
                  </a:lnTo>
                  <a:lnTo>
                    <a:pt x="1707" y="125"/>
                  </a:lnTo>
                  <a:lnTo>
                    <a:pt x="1707" y="108"/>
                  </a:lnTo>
                  <a:lnTo>
                    <a:pt x="1712" y="95"/>
                  </a:lnTo>
                  <a:lnTo>
                    <a:pt x="1712" y="82"/>
                  </a:lnTo>
                  <a:lnTo>
                    <a:pt x="1702" y="69"/>
                  </a:lnTo>
                  <a:lnTo>
                    <a:pt x="1692" y="56"/>
                  </a:lnTo>
                  <a:lnTo>
                    <a:pt x="1677" y="48"/>
                  </a:lnTo>
                  <a:lnTo>
                    <a:pt x="1663" y="39"/>
                  </a:lnTo>
                  <a:lnTo>
                    <a:pt x="1648" y="30"/>
                  </a:lnTo>
                  <a:lnTo>
                    <a:pt x="1633" y="30"/>
                  </a:lnTo>
                  <a:lnTo>
                    <a:pt x="1613" y="26"/>
                  </a:lnTo>
                  <a:lnTo>
                    <a:pt x="1599" y="22"/>
                  </a:lnTo>
                  <a:lnTo>
                    <a:pt x="1584" y="22"/>
                  </a:lnTo>
                  <a:lnTo>
                    <a:pt x="1569" y="17"/>
                  </a:lnTo>
                  <a:lnTo>
                    <a:pt x="1555" y="13"/>
                  </a:lnTo>
                  <a:lnTo>
                    <a:pt x="1520" y="9"/>
                  </a:lnTo>
                  <a:lnTo>
                    <a:pt x="1506" y="9"/>
                  </a:lnTo>
                  <a:lnTo>
                    <a:pt x="1491" y="4"/>
                  </a:lnTo>
                  <a:lnTo>
                    <a:pt x="1476" y="4"/>
                  </a:lnTo>
                  <a:lnTo>
                    <a:pt x="1442" y="0"/>
                  </a:lnTo>
                  <a:lnTo>
                    <a:pt x="1427" y="0"/>
                  </a:lnTo>
                  <a:lnTo>
                    <a:pt x="1412" y="4"/>
                  </a:lnTo>
                  <a:lnTo>
                    <a:pt x="1398" y="4"/>
                  </a:lnTo>
                  <a:lnTo>
                    <a:pt x="1383" y="9"/>
                  </a:lnTo>
                  <a:lnTo>
                    <a:pt x="1368" y="9"/>
                  </a:lnTo>
                  <a:lnTo>
                    <a:pt x="1349" y="13"/>
                  </a:lnTo>
                  <a:lnTo>
                    <a:pt x="1334" y="17"/>
                  </a:lnTo>
                  <a:lnTo>
                    <a:pt x="1314" y="22"/>
                  </a:lnTo>
                  <a:lnTo>
                    <a:pt x="1295" y="35"/>
                  </a:lnTo>
                  <a:lnTo>
                    <a:pt x="1280" y="43"/>
                  </a:lnTo>
                  <a:lnTo>
                    <a:pt x="1260" y="52"/>
                  </a:lnTo>
                  <a:lnTo>
                    <a:pt x="1251" y="65"/>
                  </a:lnTo>
                  <a:lnTo>
                    <a:pt x="1231" y="78"/>
                  </a:lnTo>
                  <a:lnTo>
                    <a:pt x="1216" y="91"/>
                  </a:lnTo>
                  <a:lnTo>
                    <a:pt x="1202" y="99"/>
                  </a:lnTo>
                  <a:lnTo>
                    <a:pt x="1187" y="108"/>
                  </a:lnTo>
                  <a:lnTo>
                    <a:pt x="1172" y="117"/>
                  </a:lnTo>
                  <a:lnTo>
                    <a:pt x="1157" y="117"/>
                  </a:lnTo>
                  <a:lnTo>
                    <a:pt x="1143" y="117"/>
                  </a:lnTo>
                  <a:lnTo>
                    <a:pt x="1123" y="117"/>
                  </a:lnTo>
                  <a:lnTo>
                    <a:pt x="1108" y="117"/>
                  </a:lnTo>
                  <a:lnTo>
                    <a:pt x="1094" y="117"/>
                  </a:lnTo>
                  <a:lnTo>
                    <a:pt x="1079" y="117"/>
                  </a:lnTo>
                  <a:lnTo>
                    <a:pt x="1064" y="121"/>
                  </a:lnTo>
                  <a:lnTo>
                    <a:pt x="1050" y="121"/>
                  </a:lnTo>
                  <a:lnTo>
                    <a:pt x="1035" y="121"/>
                  </a:lnTo>
                  <a:lnTo>
                    <a:pt x="1020" y="121"/>
                  </a:lnTo>
                  <a:lnTo>
                    <a:pt x="1005" y="121"/>
                  </a:lnTo>
                  <a:lnTo>
                    <a:pt x="991" y="121"/>
                  </a:lnTo>
                  <a:lnTo>
                    <a:pt x="976" y="117"/>
                  </a:lnTo>
                  <a:lnTo>
                    <a:pt x="961" y="117"/>
                  </a:lnTo>
                  <a:lnTo>
                    <a:pt x="947" y="117"/>
                  </a:lnTo>
                  <a:lnTo>
                    <a:pt x="927" y="117"/>
                  </a:lnTo>
                  <a:lnTo>
                    <a:pt x="912" y="117"/>
                  </a:lnTo>
                  <a:lnTo>
                    <a:pt x="893" y="112"/>
                  </a:lnTo>
                  <a:lnTo>
                    <a:pt x="878" y="108"/>
                  </a:lnTo>
                  <a:lnTo>
                    <a:pt x="858" y="99"/>
                  </a:lnTo>
                  <a:lnTo>
                    <a:pt x="844" y="91"/>
                  </a:lnTo>
                  <a:lnTo>
                    <a:pt x="829" y="91"/>
                  </a:lnTo>
                  <a:lnTo>
                    <a:pt x="794" y="86"/>
                  </a:lnTo>
                  <a:lnTo>
                    <a:pt x="780" y="82"/>
                  </a:lnTo>
                  <a:lnTo>
                    <a:pt x="765" y="82"/>
                  </a:lnTo>
                  <a:lnTo>
                    <a:pt x="750" y="78"/>
                  </a:lnTo>
                  <a:lnTo>
                    <a:pt x="736" y="78"/>
                  </a:lnTo>
                  <a:lnTo>
                    <a:pt x="721" y="78"/>
                  </a:lnTo>
                  <a:lnTo>
                    <a:pt x="706" y="78"/>
                  </a:lnTo>
                  <a:lnTo>
                    <a:pt x="687" y="82"/>
                  </a:lnTo>
                  <a:lnTo>
                    <a:pt x="672" y="86"/>
                  </a:lnTo>
                  <a:lnTo>
                    <a:pt x="657" y="86"/>
                  </a:lnTo>
                  <a:lnTo>
                    <a:pt x="638" y="86"/>
                  </a:lnTo>
                  <a:lnTo>
                    <a:pt x="608" y="86"/>
                  </a:lnTo>
                  <a:lnTo>
                    <a:pt x="593" y="86"/>
                  </a:lnTo>
                  <a:lnTo>
                    <a:pt x="579" y="86"/>
                  </a:lnTo>
                  <a:lnTo>
                    <a:pt x="559" y="86"/>
                  </a:lnTo>
                  <a:lnTo>
                    <a:pt x="544" y="86"/>
                  </a:lnTo>
                  <a:lnTo>
                    <a:pt x="530" y="86"/>
                  </a:lnTo>
                  <a:lnTo>
                    <a:pt x="515" y="86"/>
                  </a:lnTo>
                  <a:lnTo>
                    <a:pt x="495" y="91"/>
                  </a:lnTo>
                  <a:lnTo>
                    <a:pt x="476" y="91"/>
                  </a:lnTo>
                  <a:lnTo>
                    <a:pt x="461" y="91"/>
                  </a:lnTo>
                  <a:lnTo>
                    <a:pt x="446" y="91"/>
                  </a:lnTo>
                  <a:lnTo>
                    <a:pt x="432" y="91"/>
                  </a:lnTo>
                  <a:lnTo>
                    <a:pt x="417" y="95"/>
                  </a:lnTo>
                  <a:lnTo>
                    <a:pt x="402" y="95"/>
                  </a:lnTo>
                  <a:lnTo>
                    <a:pt x="387" y="99"/>
                  </a:lnTo>
                  <a:lnTo>
                    <a:pt x="373" y="99"/>
                  </a:lnTo>
                  <a:lnTo>
                    <a:pt x="358" y="104"/>
                  </a:lnTo>
                  <a:lnTo>
                    <a:pt x="343" y="108"/>
                  </a:lnTo>
                  <a:lnTo>
                    <a:pt x="329" y="112"/>
                  </a:lnTo>
                  <a:lnTo>
                    <a:pt x="314" y="117"/>
                  </a:lnTo>
                  <a:lnTo>
                    <a:pt x="299" y="121"/>
                  </a:lnTo>
                  <a:lnTo>
                    <a:pt x="284" y="125"/>
                  </a:lnTo>
                  <a:lnTo>
                    <a:pt x="265" y="130"/>
                  </a:lnTo>
                  <a:lnTo>
                    <a:pt x="250" y="134"/>
                  </a:lnTo>
                  <a:lnTo>
                    <a:pt x="235" y="143"/>
                  </a:lnTo>
                  <a:lnTo>
                    <a:pt x="221" y="151"/>
                  </a:lnTo>
                  <a:lnTo>
                    <a:pt x="206" y="160"/>
                  </a:lnTo>
                  <a:lnTo>
                    <a:pt x="191" y="168"/>
                  </a:lnTo>
                  <a:lnTo>
                    <a:pt x="172" y="181"/>
                  </a:lnTo>
                  <a:lnTo>
                    <a:pt x="157" y="194"/>
                  </a:lnTo>
                  <a:lnTo>
                    <a:pt x="147" y="207"/>
                  </a:lnTo>
                  <a:lnTo>
                    <a:pt x="137" y="220"/>
                  </a:lnTo>
                  <a:lnTo>
                    <a:pt x="128" y="233"/>
                  </a:lnTo>
                  <a:lnTo>
                    <a:pt x="123" y="246"/>
                  </a:lnTo>
                  <a:lnTo>
                    <a:pt x="113" y="263"/>
                  </a:lnTo>
                  <a:lnTo>
                    <a:pt x="98" y="281"/>
                  </a:lnTo>
                  <a:lnTo>
                    <a:pt x="93" y="294"/>
                  </a:lnTo>
                  <a:lnTo>
                    <a:pt x="78" y="311"/>
                  </a:lnTo>
                  <a:lnTo>
                    <a:pt x="69" y="324"/>
                  </a:lnTo>
                  <a:lnTo>
                    <a:pt x="59" y="341"/>
                  </a:lnTo>
                  <a:lnTo>
                    <a:pt x="49" y="354"/>
                  </a:lnTo>
                  <a:lnTo>
                    <a:pt x="44" y="367"/>
                  </a:lnTo>
                  <a:lnTo>
                    <a:pt x="39" y="384"/>
                  </a:lnTo>
                  <a:lnTo>
                    <a:pt x="34" y="402"/>
                  </a:lnTo>
                  <a:lnTo>
                    <a:pt x="34" y="415"/>
                  </a:lnTo>
                  <a:lnTo>
                    <a:pt x="29" y="428"/>
                  </a:lnTo>
                  <a:lnTo>
                    <a:pt x="25" y="445"/>
                  </a:lnTo>
                  <a:lnTo>
                    <a:pt x="20" y="458"/>
                  </a:lnTo>
                  <a:lnTo>
                    <a:pt x="15" y="471"/>
                  </a:lnTo>
                  <a:lnTo>
                    <a:pt x="5" y="488"/>
                  </a:lnTo>
                  <a:lnTo>
                    <a:pt x="0" y="505"/>
                  </a:lnTo>
                  <a:lnTo>
                    <a:pt x="0" y="518"/>
                  </a:lnTo>
                  <a:lnTo>
                    <a:pt x="0" y="548"/>
                  </a:lnTo>
                  <a:lnTo>
                    <a:pt x="0" y="579"/>
                  </a:lnTo>
                  <a:lnTo>
                    <a:pt x="0" y="613"/>
                  </a:lnTo>
                  <a:lnTo>
                    <a:pt x="0" y="626"/>
                  </a:lnTo>
                  <a:lnTo>
                    <a:pt x="5" y="643"/>
                  </a:lnTo>
                  <a:lnTo>
                    <a:pt x="5" y="656"/>
                  </a:lnTo>
                  <a:lnTo>
                    <a:pt x="5" y="669"/>
                  </a:lnTo>
                  <a:lnTo>
                    <a:pt x="10" y="682"/>
                  </a:lnTo>
                  <a:lnTo>
                    <a:pt x="10" y="695"/>
                  </a:lnTo>
                  <a:lnTo>
                    <a:pt x="10" y="708"/>
                  </a:lnTo>
                  <a:lnTo>
                    <a:pt x="10" y="725"/>
                  </a:lnTo>
                  <a:lnTo>
                    <a:pt x="10" y="743"/>
                  </a:lnTo>
                  <a:lnTo>
                    <a:pt x="10" y="756"/>
                  </a:lnTo>
                  <a:lnTo>
                    <a:pt x="10" y="769"/>
                  </a:lnTo>
                  <a:lnTo>
                    <a:pt x="15" y="786"/>
                  </a:lnTo>
                  <a:lnTo>
                    <a:pt x="20" y="799"/>
                  </a:lnTo>
                  <a:lnTo>
                    <a:pt x="25" y="816"/>
                  </a:lnTo>
                  <a:lnTo>
                    <a:pt x="29" y="829"/>
                  </a:lnTo>
                  <a:lnTo>
                    <a:pt x="34" y="842"/>
                  </a:lnTo>
                  <a:lnTo>
                    <a:pt x="44" y="859"/>
                  </a:lnTo>
                  <a:lnTo>
                    <a:pt x="49" y="872"/>
                  </a:lnTo>
                  <a:lnTo>
                    <a:pt x="54" y="885"/>
                  </a:lnTo>
                  <a:lnTo>
                    <a:pt x="59" y="898"/>
                  </a:lnTo>
                  <a:lnTo>
                    <a:pt x="69" y="911"/>
                  </a:lnTo>
                  <a:lnTo>
                    <a:pt x="69" y="924"/>
                  </a:lnTo>
                  <a:lnTo>
                    <a:pt x="74" y="937"/>
                  </a:lnTo>
                  <a:lnTo>
                    <a:pt x="83" y="950"/>
                  </a:lnTo>
                  <a:lnTo>
                    <a:pt x="93" y="963"/>
                  </a:lnTo>
                  <a:lnTo>
                    <a:pt x="103" y="980"/>
                  </a:lnTo>
                  <a:lnTo>
                    <a:pt x="113" y="993"/>
                  </a:lnTo>
                  <a:lnTo>
                    <a:pt x="123" y="1006"/>
                  </a:lnTo>
                  <a:lnTo>
                    <a:pt x="137" y="1019"/>
                  </a:lnTo>
                  <a:lnTo>
                    <a:pt x="147" y="1032"/>
                  </a:lnTo>
                  <a:lnTo>
                    <a:pt x="157" y="1045"/>
                  </a:lnTo>
                  <a:lnTo>
                    <a:pt x="172" y="1058"/>
                  </a:lnTo>
                  <a:lnTo>
                    <a:pt x="216" y="1088"/>
                  </a:lnTo>
                  <a:lnTo>
                    <a:pt x="275" y="1123"/>
                  </a:lnTo>
                  <a:lnTo>
                    <a:pt x="304" y="1131"/>
                  </a:lnTo>
                  <a:lnTo>
                    <a:pt x="348" y="1144"/>
                  </a:lnTo>
                  <a:lnTo>
                    <a:pt x="397" y="1153"/>
                  </a:lnTo>
                  <a:lnTo>
                    <a:pt x="436" y="1157"/>
                  </a:lnTo>
                  <a:lnTo>
                    <a:pt x="486" y="1166"/>
                  </a:lnTo>
                  <a:lnTo>
                    <a:pt x="535" y="1170"/>
                  </a:lnTo>
                  <a:lnTo>
                    <a:pt x="564" y="1179"/>
                  </a:lnTo>
                  <a:lnTo>
                    <a:pt x="598" y="1183"/>
                  </a:lnTo>
                  <a:lnTo>
                    <a:pt x="647" y="1192"/>
                  </a:lnTo>
                  <a:lnTo>
                    <a:pt x="662" y="1196"/>
                  </a:lnTo>
                  <a:lnTo>
                    <a:pt x="711" y="1209"/>
                  </a:lnTo>
                  <a:lnTo>
                    <a:pt x="741" y="1218"/>
                  </a:lnTo>
                  <a:lnTo>
                    <a:pt x="755" y="1222"/>
                  </a:lnTo>
                  <a:lnTo>
                    <a:pt x="785" y="1222"/>
                  </a:lnTo>
                  <a:lnTo>
                    <a:pt x="799" y="1226"/>
                  </a:lnTo>
                  <a:lnTo>
                    <a:pt x="848" y="1231"/>
                  </a:lnTo>
                  <a:lnTo>
                    <a:pt x="878" y="1231"/>
                  </a:lnTo>
                  <a:lnTo>
                    <a:pt x="893" y="1231"/>
                  </a:lnTo>
                  <a:lnTo>
                    <a:pt x="907" y="1235"/>
                  </a:lnTo>
                  <a:lnTo>
                    <a:pt x="927" y="1235"/>
                  </a:lnTo>
                  <a:lnTo>
                    <a:pt x="942" y="1235"/>
                  </a:lnTo>
                  <a:lnTo>
                    <a:pt x="961" y="1231"/>
                  </a:lnTo>
                  <a:lnTo>
                    <a:pt x="981" y="1226"/>
                  </a:lnTo>
                  <a:lnTo>
                    <a:pt x="996" y="1226"/>
                  </a:lnTo>
                  <a:lnTo>
                    <a:pt x="1010" y="1222"/>
                  </a:lnTo>
                  <a:lnTo>
                    <a:pt x="1025" y="1222"/>
                  </a:lnTo>
                  <a:lnTo>
                    <a:pt x="1040" y="1218"/>
                  </a:lnTo>
                  <a:lnTo>
                    <a:pt x="1059" y="1218"/>
                  </a:lnTo>
                  <a:lnTo>
                    <a:pt x="1074" y="1218"/>
                  </a:lnTo>
                  <a:lnTo>
                    <a:pt x="1094" y="1213"/>
                  </a:lnTo>
                  <a:lnTo>
                    <a:pt x="1108" y="1213"/>
                  </a:lnTo>
                  <a:lnTo>
                    <a:pt x="1123" y="1213"/>
                  </a:lnTo>
                  <a:lnTo>
                    <a:pt x="1138" y="1209"/>
                  </a:lnTo>
                  <a:lnTo>
                    <a:pt x="1152" y="1205"/>
                  </a:lnTo>
                  <a:lnTo>
                    <a:pt x="1167" y="1205"/>
                  </a:lnTo>
                  <a:lnTo>
                    <a:pt x="1182" y="1200"/>
                  </a:lnTo>
                  <a:lnTo>
                    <a:pt x="1197" y="1196"/>
                  </a:lnTo>
                  <a:lnTo>
                    <a:pt x="1211" y="1196"/>
                  </a:lnTo>
                  <a:lnTo>
                    <a:pt x="1226" y="1192"/>
                  </a:lnTo>
                  <a:lnTo>
                    <a:pt x="1241" y="1188"/>
                  </a:lnTo>
                  <a:lnTo>
                    <a:pt x="1255" y="1179"/>
                  </a:lnTo>
                  <a:lnTo>
                    <a:pt x="1270" y="1170"/>
                  </a:lnTo>
                  <a:lnTo>
                    <a:pt x="1290" y="1162"/>
                  </a:lnTo>
                  <a:lnTo>
                    <a:pt x="1305" y="1149"/>
                  </a:lnTo>
                  <a:lnTo>
                    <a:pt x="1319" y="1144"/>
                  </a:lnTo>
                  <a:lnTo>
                    <a:pt x="1339" y="1136"/>
                  </a:lnTo>
                  <a:lnTo>
                    <a:pt x="1354" y="1127"/>
                  </a:lnTo>
                  <a:lnTo>
                    <a:pt x="1373" y="1123"/>
                  </a:lnTo>
                  <a:lnTo>
                    <a:pt x="1388" y="1118"/>
                  </a:lnTo>
                  <a:lnTo>
                    <a:pt x="1403" y="1118"/>
                  </a:lnTo>
                  <a:lnTo>
                    <a:pt x="1417" y="1114"/>
                  </a:lnTo>
                  <a:lnTo>
                    <a:pt x="1432" y="1114"/>
                  </a:lnTo>
                  <a:lnTo>
                    <a:pt x="1447" y="1110"/>
                  </a:lnTo>
                  <a:lnTo>
                    <a:pt x="1461" y="1110"/>
                  </a:lnTo>
                  <a:lnTo>
                    <a:pt x="1476" y="1105"/>
                  </a:lnTo>
                  <a:lnTo>
                    <a:pt x="1491" y="1101"/>
                  </a:lnTo>
                  <a:lnTo>
                    <a:pt x="1506" y="1097"/>
                  </a:lnTo>
                  <a:lnTo>
                    <a:pt x="1520" y="1097"/>
                  </a:lnTo>
                  <a:lnTo>
                    <a:pt x="1535" y="1088"/>
                  </a:lnTo>
                  <a:lnTo>
                    <a:pt x="1550" y="1084"/>
                  </a:lnTo>
                  <a:lnTo>
                    <a:pt x="1564" y="1075"/>
                  </a:lnTo>
                  <a:lnTo>
                    <a:pt x="1579" y="1067"/>
                  </a:lnTo>
                  <a:lnTo>
                    <a:pt x="1594" y="1058"/>
                  </a:lnTo>
                  <a:lnTo>
                    <a:pt x="1609" y="1045"/>
                  </a:lnTo>
                  <a:lnTo>
                    <a:pt x="1623" y="1036"/>
                  </a:lnTo>
                  <a:lnTo>
                    <a:pt x="1638" y="1028"/>
                  </a:lnTo>
                  <a:lnTo>
                    <a:pt x="1653" y="1019"/>
                  </a:lnTo>
                  <a:lnTo>
                    <a:pt x="1667" y="1002"/>
                  </a:lnTo>
                  <a:lnTo>
                    <a:pt x="1682" y="989"/>
                  </a:lnTo>
                  <a:lnTo>
                    <a:pt x="1692" y="972"/>
                  </a:lnTo>
                  <a:lnTo>
                    <a:pt x="1697" y="959"/>
                  </a:lnTo>
                  <a:lnTo>
                    <a:pt x="1707" y="946"/>
                  </a:lnTo>
                  <a:lnTo>
                    <a:pt x="1712" y="928"/>
                  </a:lnTo>
                  <a:lnTo>
                    <a:pt x="1716" y="915"/>
                  </a:lnTo>
                  <a:lnTo>
                    <a:pt x="1721" y="903"/>
                  </a:lnTo>
                  <a:lnTo>
                    <a:pt x="1726" y="890"/>
                  </a:lnTo>
                  <a:lnTo>
                    <a:pt x="1726" y="877"/>
                  </a:lnTo>
                  <a:lnTo>
                    <a:pt x="1731" y="864"/>
                  </a:lnTo>
                  <a:lnTo>
                    <a:pt x="1736" y="851"/>
                  </a:lnTo>
                  <a:lnTo>
                    <a:pt x="1741" y="838"/>
                  </a:lnTo>
                  <a:lnTo>
                    <a:pt x="1741" y="825"/>
                  </a:lnTo>
                  <a:lnTo>
                    <a:pt x="1741" y="808"/>
                  </a:lnTo>
                  <a:lnTo>
                    <a:pt x="1741" y="795"/>
                  </a:lnTo>
                  <a:lnTo>
                    <a:pt x="1741" y="782"/>
                  </a:lnTo>
                  <a:lnTo>
                    <a:pt x="1741" y="769"/>
                  </a:lnTo>
                  <a:lnTo>
                    <a:pt x="1736" y="756"/>
                  </a:lnTo>
                  <a:lnTo>
                    <a:pt x="1731" y="738"/>
                  </a:lnTo>
                  <a:lnTo>
                    <a:pt x="1731" y="725"/>
                  </a:lnTo>
                  <a:lnTo>
                    <a:pt x="1726" y="713"/>
                  </a:lnTo>
                  <a:lnTo>
                    <a:pt x="1721" y="695"/>
                  </a:lnTo>
                  <a:lnTo>
                    <a:pt x="1712" y="682"/>
                  </a:lnTo>
                  <a:lnTo>
                    <a:pt x="1707" y="669"/>
                  </a:lnTo>
                  <a:lnTo>
                    <a:pt x="1697" y="656"/>
                  </a:lnTo>
                  <a:lnTo>
                    <a:pt x="1692" y="643"/>
                  </a:lnTo>
                  <a:lnTo>
                    <a:pt x="1682" y="630"/>
                  </a:lnTo>
                  <a:lnTo>
                    <a:pt x="1672" y="618"/>
                  </a:lnTo>
                  <a:lnTo>
                    <a:pt x="1663" y="600"/>
                  </a:lnTo>
                  <a:lnTo>
                    <a:pt x="1653" y="587"/>
                  </a:lnTo>
                  <a:lnTo>
                    <a:pt x="1653" y="574"/>
                  </a:lnTo>
                  <a:lnTo>
                    <a:pt x="1643" y="557"/>
                  </a:lnTo>
                  <a:lnTo>
                    <a:pt x="1643" y="544"/>
                  </a:lnTo>
                  <a:lnTo>
                    <a:pt x="1638" y="531"/>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54" name="Freeform 199"/>
            <p:cNvSpPr>
              <a:spLocks/>
            </p:cNvSpPr>
            <p:nvPr/>
          </p:nvSpPr>
          <p:spPr bwMode="auto">
            <a:xfrm>
              <a:off x="454" y="2597"/>
              <a:ext cx="668" cy="1016"/>
            </a:xfrm>
            <a:custGeom>
              <a:avLst/>
              <a:gdLst>
                <a:gd name="T0" fmla="*/ 412 w 668"/>
                <a:gd name="T1" fmla="*/ 337 h 1016"/>
                <a:gd name="T2" fmla="*/ 461 w 668"/>
                <a:gd name="T3" fmla="*/ 402 h 1016"/>
                <a:gd name="T4" fmla="*/ 584 w 668"/>
                <a:gd name="T5" fmla="*/ 423 h 1016"/>
                <a:gd name="T6" fmla="*/ 647 w 668"/>
                <a:gd name="T7" fmla="*/ 380 h 1016"/>
                <a:gd name="T8" fmla="*/ 667 w 668"/>
                <a:gd name="T9" fmla="*/ 315 h 1016"/>
                <a:gd name="T10" fmla="*/ 657 w 668"/>
                <a:gd name="T11" fmla="*/ 246 h 1016"/>
                <a:gd name="T12" fmla="*/ 642 w 668"/>
                <a:gd name="T13" fmla="*/ 181 h 1016"/>
                <a:gd name="T14" fmla="*/ 623 w 668"/>
                <a:gd name="T15" fmla="*/ 112 h 1016"/>
                <a:gd name="T16" fmla="*/ 564 w 668"/>
                <a:gd name="T17" fmla="*/ 56 h 1016"/>
                <a:gd name="T18" fmla="*/ 490 w 668"/>
                <a:gd name="T19" fmla="*/ 30 h 1016"/>
                <a:gd name="T20" fmla="*/ 417 w 668"/>
                <a:gd name="T21" fmla="*/ 0 h 1016"/>
                <a:gd name="T22" fmla="*/ 314 w 668"/>
                <a:gd name="T23" fmla="*/ 13 h 1016"/>
                <a:gd name="T24" fmla="*/ 245 w 668"/>
                <a:gd name="T25" fmla="*/ 52 h 1016"/>
                <a:gd name="T26" fmla="*/ 167 w 668"/>
                <a:gd name="T27" fmla="*/ 91 h 1016"/>
                <a:gd name="T28" fmla="*/ 88 w 668"/>
                <a:gd name="T29" fmla="*/ 134 h 1016"/>
                <a:gd name="T30" fmla="*/ 25 w 668"/>
                <a:gd name="T31" fmla="*/ 190 h 1016"/>
                <a:gd name="T32" fmla="*/ 5 w 668"/>
                <a:gd name="T33" fmla="*/ 255 h 1016"/>
                <a:gd name="T34" fmla="*/ 5 w 668"/>
                <a:gd name="T35" fmla="*/ 320 h 1016"/>
                <a:gd name="T36" fmla="*/ 5 w 668"/>
                <a:gd name="T37" fmla="*/ 384 h 1016"/>
                <a:gd name="T38" fmla="*/ 25 w 668"/>
                <a:gd name="T39" fmla="*/ 449 h 1016"/>
                <a:gd name="T40" fmla="*/ 49 w 668"/>
                <a:gd name="T41" fmla="*/ 518 h 1016"/>
                <a:gd name="T42" fmla="*/ 49 w 668"/>
                <a:gd name="T43" fmla="*/ 583 h 1016"/>
                <a:gd name="T44" fmla="*/ 44 w 668"/>
                <a:gd name="T45" fmla="*/ 652 h 1016"/>
                <a:gd name="T46" fmla="*/ 49 w 668"/>
                <a:gd name="T47" fmla="*/ 717 h 1016"/>
                <a:gd name="T48" fmla="*/ 64 w 668"/>
                <a:gd name="T49" fmla="*/ 782 h 1016"/>
                <a:gd name="T50" fmla="*/ 78 w 668"/>
                <a:gd name="T51" fmla="*/ 847 h 1016"/>
                <a:gd name="T52" fmla="*/ 132 w 668"/>
                <a:gd name="T53" fmla="*/ 920 h 1016"/>
                <a:gd name="T54" fmla="*/ 216 w 668"/>
                <a:gd name="T55" fmla="*/ 976 h 1016"/>
                <a:gd name="T56" fmla="*/ 304 w 668"/>
                <a:gd name="T57" fmla="*/ 1011 h 1016"/>
                <a:gd name="T58" fmla="*/ 383 w 668"/>
                <a:gd name="T59" fmla="*/ 1006 h 1016"/>
                <a:gd name="T60" fmla="*/ 456 w 668"/>
                <a:gd name="T61" fmla="*/ 985 h 1016"/>
                <a:gd name="T62" fmla="*/ 530 w 668"/>
                <a:gd name="T63" fmla="*/ 920 h 1016"/>
                <a:gd name="T64" fmla="*/ 554 w 668"/>
                <a:gd name="T65" fmla="*/ 838 h 1016"/>
                <a:gd name="T66" fmla="*/ 554 w 668"/>
                <a:gd name="T67" fmla="*/ 739 h 1016"/>
                <a:gd name="T68" fmla="*/ 525 w 668"/>
                <a:gd name="T69" fmla="*/ 669 h 1016"/>
                <a:gd name="T70" fmla="*/ 441 w 668"/>
                <a:gd name="T71" fmla="*/ 639 h 1016"/>
                <a:gd name="T72" fmla="*/ 329 w 668"/>
                <a:gd name="T73" fmla="*/ 678 h 1016"/>
                <a:gd name="T74" fmla="*/ 221 w 668"/>
                <a:gd name="T75" fmla="*/ 713 h 1016"/>
                <a:gd name="T76" fmla="*/ 128 w 668"/>
                <a:gd name="T77" fmla="*/ 661 h 1016"/>
                <a:gd name="T78" fmla="*/ 98 w 668"/>
                <a:gd name="T79" fmla="*/ 592 h 1016"/>
                <a:gd name="T80" fmla="*/ 98 w 668"/>
                <a:gd name="T81" fmla="*/ 527 h 1016"/>
                <a:gd name="T82" fmla="*/ 88 w 668"/>
                <a:gd name="T83" fmla="*/ 462 h 1016"/>
                <a:gd name="T84" fmla="*/ 137 w 668"/>
                <a:gd name="T85" fmla="*/ 462 h 1016"/>
                <a:gd name="T86" fmla="*/ 206 w 668"/>
                <a:gd name="T87" fmla="*/ 505 h 1016"/>
                <a:gd name="T88" fmla="*/ 280 w 668"/>
                <a:gd name="T89" fmla="*/ 514 h 1016"/>
                <a:gd name="T90" fmla="*/ 353 w 668"/>
                <a:gd name="T91" fmla="*/ 505 h 1016"/>
                <a:gd name="T92" fmla="*/ 378 w 668"/>
                <a:gd name="T93" fmla="*/ 441 h 1016"/>
                <a:gd name="T94" fmla="*/ 338 w 668"/>
                <a:gd name="T95" fmla="*/ 384 h 1016"/>
                <a:gd name="T96" fmla="*/ 260 w 668"/>
                <a:gd name="T97" fmla="*/ 380 h 1016"/>
                <a:gd name="T98" fmla="*/ 216 w 668"/>
                <a:gd name="T99" fmla="*/ 333 h 1016"/>
                <a:gd name="T100" fmla="*/ 255 w 668"/>
                <a:gd name="T101" fmla="*/ 276 h 1016"/>
                <a:gd name="T102" fmla="*/ 329 w 668"/>
                <a:gd name="T103" fmla="*/ 251 h 1016"/>
                <a:gd name="T104" fmla="*/ 383 w 668"/>
                <a:gd name="T105" fmla="*/ 263 h 10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8" h="1016">
                  <a:moveTo>
                    <a:pt x="392" y="285"/>
                  </a:moveTo>
                  <a:lnTo>
                    <a:pt x="402" y="298"/>
                  </a:lnTo>
                  <a:lnTo>
                    <a:pt x="412" y="311"/>
                  </a:lnTo>
                  <a:lnTo>
                    <a:pt x="412" y="324"/>
                  </a:lnTo>
                  <a:lnTo>
                    <a:pt x="412" y="337"/>
                  </a:lnTo>
                  <a:lnTo>
                    <a:pt x="417" y="350"/>
                  </a:lnTo>
                  <a:lnTo>
                    <a:pt x="427" y="363"/>
                  </a:lnTo>
                  <a:lnTo>
                    <a:pt x="436" y="376"/>
                  </a:lnTo>
                  <a:lnTo>
                    <a:pt x="446" y="389"/>
                  </a:lnTo>
                  <a:lnTo>
                    <a:pt x="461" y="402"/>
                  </a:lnTo>
                  <a:lnTo>
                    <a:pt x="476" y="410"/>
                  </a:lnTo>
                  <a:lnTo>
                    <a:pt x="520" y="419"/>
                  </a:lnTo>
                  <a:lnTo>
                    <a:pt x="535" y="423"/>
                  </a:lnTo>
                  <a:lnTo>
                    <a:pt x="569" y="423"/>
                  </a:lnTo>
                  <a:lnTo>
                    <a:pt x="584" y="423"/>
                  </a:lnTo>
                  <a:lnTo>
                    <a:pt x="598" y="419"/>
                  </a:lnTo>
                  <a:lnTo>
                    <a:pt x="613" y="415"/>
                  </a:lnTo>
                  <a:lnTo>
                    <a:pt x="628" y="402"/>
                  </a:lnTo>
                  <a:lnTo>
                    <a:pt x="642" y="393"/>
                  </a:lnTo>
                  <a:lnTo>
                    <a:pt x="647" y="380"/>
                  </a:lnTo>
                  <a:lnTo>
                    <a:pt x="657" y="367"/>
                  </a:lnTo>
                  <a:lnTo>
                    <a:pt x="662" y="354"/>
                  </a:lnTo>
                  <a:lnTo>
                    <a:pt x="662" y="341"/>
                  </a:lnTo>
                  <a:lnTo>
                    <a:pt x="667" y="328"/>
                  </a:lnTo>
                  <a:lnTo>
                    <a:pt x="667" y="315"/>
                  </a:lnTo>
                  <a:lnTo>
                    <a:pt x="667" y="302"/>
                  </a:lnTo>
                  <a:lnTo>
                    <a:pt x="667" y="289"/>
                  </a:lnTo>
                  <a:lnTo>
                    <a:pt x="667" y="276"/>
                  </a:lnTo>
                  <a:lnTo>
                    <a:pt x="667" y="263"/>
                  </a:lnTo>
                  <a:lnTo>
                    <a:pt x="657" y="246"/>
                  </a:lnTo>
                  <a:lnTo>
                    <a:pt x="657" y="233"/>
                  </a:lnTo>
                  <a:lnTo>
                    <a:pt x="652" y="220"/>
                  </a:lnTo>
                  <a:lnTo>
                    <a:pt x="652" y="207"/>
                  </a:lnTo>
                  <a:lnTo>
                    <a:pt x="647" y="194"/>
                  </a:lnTo>
                  <a:lnTo>
                    <a:pt x="642" y="181"/>
                  </a:lnTo>
                  <a:lnTo>
                    <a:pt x="638" y="168"/>
                  </a:lnTo>
                  <a:lnTo>
                    <a:pt x="638" y="155"/>
                  </a:lnTo>
                  <a:lnTo>
                    <a:pt x="633" y="143"/>
                  </a:lnTo>
                  <a:lnTo>
                    <a:pt x="628" y="125"/>
                  </a:lnTo>
                  <a:lnTo>
                    <a:pt x="623" y="112"/>
                  </a:lnTo>
                  <a:lnTo>
                    <a:pt x="618" y="99"/>
                  </a:lnTo>
                  <a:lnTo>
                    <a:pt x="608" y="86"/>
                  </a:lnTo>
                  <a:lnTo>
                    <a:pt x="593" y="78"/>
                  </a:lnTo>
                  <a:lnTo>
                    <a:pt x="579" y="65"/>
                  </a:lnTo>
                  <a:lnTo>
                    <a:pt x="564" y="56"/>
                  </a:lnTo>
                  <a:lnTo>
                    <a:pt x="549" y="48"/>
                  </a:lnTo>
                  <a:lnTo>
                    <a:pt x="535" y="43"/>
                  </a:lnTo>
                  <a:lnTo>
                    <a:pt x="520" y="39"/>
                  </a:lnTo>
                  <a:lnTo>
                    <a:pt x="505" y="35"/>
                  </a:lnTo>
                  <a:lnTo>
                    <a:pt x="490" y="30"/>
                  </a:lnTo>
                  <a:lnTo>
                    <a:pt x="476" y="22"/>
                  </a:lnTo>
                  <a:lnTo>
                    <a:pt x="461" y="17"/>
                  </a:lnTo>
                  <a:lnTo>
                    <a:pt x="446" y="13"/>
                  </a:lnTo>
                  <a:lnTo>
                    <a:pt x="432" y="4"/>
                  </a:lnTo>
                  <a:lnTo>
                    <a:pt x="417" y="0"/>
                  </a:lnTo>
                  <a:lnTo>
                    <a:pt x="402" y="0"/>
                  </a:lnTo>
                  <a:lnTo>
                    <a:pt x="363" y="0"/>
                  </a:lnTo>
                  <a:lnTo>
                    <a:pt x="348" y="0"/>
                  </a:lnTo>
                  <a:lnTo>
                    <a:pt x="329" y="4"/>
                  </a:lnTo>
                  <a:lnTo>
                    <a:pt x="314" y="13"/>
                  </a:lnTo>
                  <a:lnTo>
                    <a:pt x="299" y="17"/>
                  </a:lnTo>
                  <a:lnTo>
                    <a:pt x="289" y="30"/>
                  </a:lnTo>
                  <a:lnTo>
                    <a:pt x="275" y="35"/>
                  </a:lnTo>
                  <a:lnTo>
                    <a:pt x="260" y="48"/>
                  </a:lnTo>
                  <a:lnTo>
                    <a:pt x="245" y="52"/>
                  </a:lnTo>
                  <a:lnTo>
                    <a:pt x="231" y="60"/>
                  </a:lnTo>
                  <a:lnTo>
                    <a:pt x="216" y="65"/>
                  </a:lnTo>
                  <a:lnTo>
                    <a:pt x="196" y="69"/>
                  </a:lnTo>
                  <a:lnTo>
                    <a:pt x="181" y="78"/>
                  </a:lnTo>
                  <a:lnTo>
                    <a:pt x="167" y="91"/>
                  </a:lnTo>
                  <a:lnTo>
                    <a:pt x="152" y="99"/>
                  </a:lnTo>
                  <a:lnTo>
                    <a:pt x="137" y="104"/>
                  </a:lnTo>
                  <a:lnTo>
                    <a:pt x="123" y="117"/>
                  </a:lnTo>
                  <a:lnTo>
                    <a:pt x="103" y="125"/>
                  </a:lnTo>
                  <a:lnTo>
                    <a:pt x="88" y="134"/>
                  </a:lnTo>
                  <a:lnTo>
                    <a:pt x="74" y="143"/>
                  </a:lnTo>
                  <a:lnTo>
                    <a:pt x="59" y="151"/>
                  </a:lnTo>
                  <a:lnTo>
                    <a:pt x="44" y="164"/>
                  </a:lnTo>
                  <a:lnTo>
                    <a:pt x="34" y="177"/>
                  </a:lnTo>
                  <a:lnTo>
                    <a:pt x="25" y="190"/>
                  </a:lnTo>
                  <a:lnTo>
                    <a:pt x="20" y="203"/>
                  </a:lnTo>
                  <a:lnTo>
                    <a:pt x="15" y="216"/>
                  </a:lnTo>
                  <a:lnTo>
                    <a:pt x="10" y="229"/>
                  </a:lnTo>
                  <a:lnTo>
                    <a:pt x="10" y="242"/>
                  </a:lnTo>
                  <a:lnTo>
                    <a:pt x="5" y="255"/>
                  </a:lnTo>
                  <a:lnTo>
                    <a:pt x="0" y="268"/>
                  </a:lnTo>
                  <a:lnTo>
                    <a:pt x="0" y="281"/>
                  </a:lnTo>
                  <a:lnTo>
                    <a:pt x="0" y="294"/>
                  </a:lnTo>
                  <a:lnTo>
                    <a:pt x="0" y="307"/>
                  </a:lnTo>
                  <a:lnTo>
                    <a:pt x="5" y="320"/>
                  </a:lnTo>
                  <a:lnTo>
                    <a:pt x="5" y="333"/>
                  </a:lnTo>
                  <a:lnTo>
                    <a:pt x="5" y="346"/>
                  </a:lnTo>
                  <a:lnTo>
                    <a:pt x="5" y="358"/>
                  </a:lnTo>
                  <a:lnTo>
                    <a:pt x="5" y="371"/>
                  </a:lnTo>
                  <a:lnTo>
                    <a:pt x="5" y="384"/>
                  </a:lnTo>
                  <a:lnTo>
                    <a:pt x="10" y="397"/>
                  </a:lnTo>
                  <a:lnTo>
                    <a:pt x="15" y="410"/>
                  </a:lnTo>
                  <a:lnTo>
                    <a:pt x="20" y="423"/>
                  </a:lnTo>
                  <a:lnTo>
                    <a:pt x="20" y="436"/>
                  </a:lnTo>
                  <a:lnTo>
                    <a:pt x="25" y="449"/>
                  </a:lnTo>
                  <a:lnTo>
                    <a:pt x="29" y="462"/>
                  </a:lnTo>
                  <a:lnTo>
                    <a:pt x="34" y="479"/>
                  </a:lnTo>
                  <a:lnTo>
                    <a:pt x="44" y="492"/>
                  </a:lnTo>
                  <a:lnTo>
                    <a:pt x="44" y="505"/>
                  </a:lnTo>
                  <a:lnTo>
                    <a:pt x="49" y="518"/>
                  </a:lnTo>
                  <a:lnTo>
                    <a:pt x="49" y="531"/>
                  </a:lnTo>
                  <a:lnTo>
                    <a:pt x="49" y="544"/>
                  </a:lnTo>
                  <a:lnTo>
                    <a:pt x="49" y="557"/>
                  </a:lnTo>
                  <a:lnTo>
                    <a:pt x="49" y="570"/>
                  </a:lnTo>
                  <a:lnTo>
                    <a:pt x="49" y="583"/>
                  </a:lnTo>
                  <a:lnTo>
                    <a:pt x="49" y="596"/>
                  </a:lnTo>
                  <a:lnTo>
                    <a:pt x="49" y="609"/>
                  </a:lnTo>
                  <a:lnTo>
                    <a:pt x="49" y="622"/>
                  </a:lnTo>
                  <a:lnTo>
                    <a:pt x="44" y="639"/>
                  </a:lnTo>
                  <a:lnTo>
                    <a:pt x="44" y="652"/>
                  </a:lnTo>
                  <a:lnTo>
                    <a:pt x="44" y="665"/>
                  </a:lnTo>
                  <a:lnTo>
                    <a:pt x="44" y="678"/>
                  </a:lnTo>
                  <a:lnTo>
                    <a:pt x="44" y="691"/>
                  </a:lnTo>
                  <a:lnTo>
                    <a:pt x="44" y="704"/>
                  </a:lnTo>
                  <a:lnTo>
                    <a:pt x="49" y="717"/>
                  </a:lnTo>
                  <a:lnTo>
                    <a:pt x="54" y="730"/>
                  </a:lnTo>
                  <a:lnTo>
                    <a:pt x="54" y="743"/>
                  </a:lnTo>
                  <a:lnTo>
                    <a:pt x="59" y="756"/>
                  </a:lnTo>
                  <a:lnTo>
                    <a:pt x="59" y="769"/>
                  </a:lnTo>
                  <a:lnTo>
                    <a:pt x="64" y="782"/>
                  </a:lnTo>
                  <a:lnTo>
                    <a:pt x="64" y="795"/>
                  </a:lnTo>
                  <a:lnTo>
                    <a:pt x="69" y="808"/>
                  </a:lnTo>
                  <a:lnTo>
                    <a:pt x="69" y="821"/>
                  </a:lnTo>
                  <a:lnTo>
                    <a:pt x="74" y="834"/>
                  </a:lnTo>
                  <a:lnTo>
                    <a:pt x="78" y="847"/>
                  </a:lnTo>
                  <a:lnTo>
                    <a:pt x="83" y="860"/>
                  </a:lnTo>
                  <a:lnTo>
                    <a:pt x="93" y="877"/>
                  </a:lnTo>
                  <a:lnTo>
                    <a:pt x="103" y="890"/>
                  </a:lnTo>
                  <a:lnTo>
                    <a:pt x="118" y="907"/>
                  </a:lnTo>
                  <a:lnTo>
                    <a:pt x="132" y="920"/>
                  </a:lnTo>
                  <a:lnTo>
                    <a:pt x="147" y="933"/>
                  </a:lnTo>
                  <a:lnTo>
                    <a:pt x="167" y="946"/>
                  </a:lnTo>
                  <a:lnTo>
                    <a:pt x="181" y="955"/>
                  </a:lnTo>
                  <a:lnTo>
                    <a:pt x="201" y="967"/>
                  </a:lnTo>
                  <a:lnTo>
                    <a:pt x="216" y="976"/>
                  </a:lnTo>
                  <a:lnTo>
                    <a:pt x="235" y="985"/>
                  </a:lnTo>
                  <a:lnTo>
                    <a:pt x="255" y="998"/>
                  </a:lnTo>
                  <a:lnTo>
                    <a:pt x="270" y="1002"/>
                  </a:lnTo>
                  <a:lnTo>
                    <a:pt x="289" y="1011"/>
                  </a:lnTo>
                  <a:lnTo>
                    <a:pt x="304" y="1011"/>
                  </a:lnTo>
                  <a:lnTo>
                    <a:pt x="319" y="1015"/>
                  </a:lnTo>
                  <a:lnTo>
                    <a:pt x="334" y="1015"/>
                  </a:lnTo>
                  <a:lnTo>
                    <a:pt x="353" y="1015"/>
                  </a:lnTo>
                  <a:lnTo>
                    <a:pt x="368" y="1015"/>
                  </a:lnTo>
                  <a:lnTo>
                    <a:pt x="383" y="1006"/>
                  </a:lnTo>
                  <a:lnTo>
                    <a:pt x="397" y="1006"/>
                  </a:lnTo>
                  <a:lnTo>
                    <a:pt x="412" y="1002"/>
                  </a:lnTo>
                  <a:lnTo>
                    <a:pt x="427" y="998"/>
                  </a:lnTo>
                  <a:lnTo>
                    <a:pt x="441" y="993"/>
                  </a:lnTo>
                  <a:lnTo>
                    <a:pt x="456" y="985"/>
                  </a:lnTo>
                  <a:lnTo>
                    <a:pt x="471" y="980"/>
                  </a:lnTo>
                  <a:lnTo>
                    <a:pt x="486" y="967"/>
                  </a:lnTo>
                  <a:lnTo>
                    <a:pt x="500" y="955"/>
                  </a:lnTo>
                  <a:lnTo>
                    <a:pt x="515" y="937"/>
                  </a:lnTo>
                  <a:lnTo>
                    <a:pt x="530" y="920"/>
                  </a:lnTo>
                  <a:lnTo>
                    <a:pt x="539" y="903"/>
                  </a:lnTo>
                  <a:lnTo>
                    <a:pt x="544" y="890"/>
                  </a:lnTo>
                  <a:lnTo>
                    <a:pt x="549" y="872"/>
                  </a:lnTo>
                  <a:lnTo>
                    <a:pt x="554" y="855"/>
                  </a:lnTo>
                  <a:lnTo>
                    <a:pt x="554" y="838"/>
                  </a:lnTo>
                  <a:lnTo>
                    <a:pt x="554" y="821"/>
                  </a:lnTo>
                  <a:lnTo>
                    <a:pt x="554" y="786"/>
                  </a:lnTo>
                  <a:lnTo>
                    <a:pt x="554" y="769"/>
                  </a:lnTo>
                  <a:lnTo>
                    <a:pt x="554" y="752"/>
                  </a:lnTo>
                  <a:lnTo>
                    <a:pt x="554" y="739"/>
                  </a:lnTo>
                  <a:lnTo>
                    <a:pt x="554" y="726"/>
                  </a:lnTo>
                  <a:lnTo>
                    <a:pt x="549" y="713"/>
                  </a:lnTo>
                  <a:lnTo>
                    <a:pt x="544" y="700"/>
                  </a:lnTo>
                  <a:lnTo>
                    <a:pt x="539" y="682"/>
                  </a:lnTo>
                  <a:lnTo>
                    <a:pt x="525" y="669"/>
                  </a:lnTo>
                  <a:lnTo>
                    <a:pt x="505" y="657"/>
                  </a:lnTo>
                  <a:lnTo>
                    <a:pt x="490" y="644"/>
                  </a:lnTo>
                  <a:lnTo>
                    <a:pt x="471" y="639"/>
                  </a:lnTo>
                  <a:lnTo>
                    <a:pt x="456" y="639"/>
                  </a:lnTo>
                  <a:lnTo>
                    <a:pt x="441" y="639"/>
                  </a:lnTo>
                  <a:lnTo>
                    <a:pt x="422" y="644"/>
                  </a:lnTo>
                  <a:lnTo>
                    <a:pt x="402" y="652"/>
                  </a:lnTo>
                  <a:lnTo>
                    <a:pt x="363" y="657"/>
                  </a:lnTo>
                  <a:lnTo>
                    <a:pt x="348" y="665"/>
                  </a:lnTo>
                  <a:lnTo>
                    <a:pt x="329" y="678"/>
                  </a:lnTo>
                  <a:lnTo>
                    <a:pt x="314" y="687"/>
                  </a:lnTo>
                  <a:lnTo>
                    <a:pt x="299" y="700"/>
                  </a:lnTo>
                  <a:lnTo>
                    <a:pt x="280" y="708"/>
                  </a:lnTo>
                  <a:lnTo>
                    <a:pt x="260" y="717"/>
                  </a:lnTo>
                  <a:lnTo>
                    <a:pt x="221" y="713"/>
                  </a:lnTo>
                  <a:lnTo>
                    <a:pt x="201" y="700"/>
                  </a:lnTo>
                  <a:lnTo>
                    <a:pt x="186" y="695"/>
                  </a:lnTo>
                  <a:lnTo>
                    <a:pt x="172" y="682"/>
                  </a:lnTo>
                  <a:lnTo>
                    <a:pt x="142" y="674"/>
                  </a:lnTo>
                  <a:lnTo>
                    <a:pt x="128" y="661"/>
                  </a:lnTo>
                  <a:lnTo>
                    <a:pt x="118" y="648"/>
                  </a:lnTo>
                  <a:lnTo>
                    <a:pt x="108" y="635"/>
                  </a:lnTo>
                  <a:lnTo>
                    <a:pt x="103" y="622"/>
                  </a:lnTo>
                  <a:lnTo>
                    <a:pt x="103" y="609"/>
                  </a:lnTo>
                  <a:lnTo>
                    <a:pt x="98" y="592"/>
                  </a:lnTo>
                  <a:lnTo>
                    <a:pt x="98" y="579"/>
                  </a:lnTo>
                  <a:lnTo>
                    <a:pt x="98" y="566"/>
                  </a:lnTo>
                  <a:lnTo>
                    <a:pt x="98" y="553"/>
                  </a:lnTo>
                  <a:lnTo>
                    <a:pt x="98" y="540"/>
                  </a:lnTo>
                  <a:lnTo>
                    <a:pt x="98" y="527"/>
                  </a:lnTo>
                  <a:lnTo>
                    <a:pt x="98" y="514"/>
                  </a:lnTo>
                  <a:lnTo>
                    <a:pt x="98" y="501"/>
                  </a:lnTo>
                  <a:lnTo>
                    <a:pt x="98" y="488"/>
                  </a:lnTo>
                  <a:lnTo>
                    <a:pt x="93" y="475"/>
                  </a:lnTo>
                  <a:lnTo>
                    <a:pt x="88" y="462"/>
                  </a:lnTo>
                  <a:lnTo>
                    <a:pt x="83" y="449"/>
                  </a:lnTo>
                  <a:lnTo>
                    <a:pt x="98" y="445"/>
                  </a:lnTo>
                  <a:lnTo>
                    <a:pt x="113" y="441"/>
                  </a:lnTo>
                  <a:lnTo>
                    <a:pt x="128" y="449"/>
                  </a:lnTo>
                  <a:lnTo>
                    <a:pt x="137" y="462"/>
                  </a:lnTo>
                  <a:lnTo>
                    <a:pt x="147" y="475"/>
                  </a:lnTo>
                  <a:lnTo>
                    <a:pt x="162" y="488"/>
                  </a:lnTo>
                  <a:lnTo>
                    <a:pt x="177" y="497"/>
                  </a:lnTo>
                  <a:lnTo>
                    <a:pt x="191" y="501"/>
                  </a:lnTo>
                  <a:lnTo>
                    <a:pt x="206" y="505"/>
                  </a:lnTo>
                  <a:lnTo>
                    <a:pt x="221" y="505"/>
                  </a:lnTo>
                  <a:lnTo>
                    <a:pt x="235" y="510"/>
                  </a:lnTo>
                  <a:lnTo>
                    <a:pt x="250" y="510"/>
                  </a:lnTo>
                  <a:lnTo>
                    <a:pt x="265" y="510"/>
                  </a:lnTo>
                  <a:lnTo>
                    <a:pt x="280" y="514"/>
                  </a:lnTo>
                  <a:lnTo>
                    <a:pt x="294" y="514"/>
                  </a:lnTo>
                  <a:lnTo>
                    <a:pt x="309" y="514"/>
                  </a:lnTo>
                  <a:lnTo>
                    <a:pt x="324" y="514"/>
                  </a:lnTo>
                  <a:lnTo>
                    <a:pt x="338" y="510"/>
                  </a:lnTo>
                  <a:lnTo>
                    <a:pt x="353" y="505"/>
                  </a:lnTo>
                  <a:lnTo>
                    <a:pt x="363" y="492"/>
                  </a:lnTo>
                  <a:lnTo>
                    <a:pt x="373" y="479"/>
                  </a:lnTo>
                  <a:lnTo>
                    <a:pt x="373" y="466"/>
                  </a:lnTo>
                  <a:lnTo>
                    <a:pt x="378" y="454"/>
                  </a:lnTo>
                  <a:lnTo>
                    <a:pt x="378" y="441"/>
                  </a:lnTo>
                  <a:lnTo>
                    <a:pt x="378" y="428"/>
                  </a:lnTo>
                  <a:lnTo>
                    <a:pt x="368" y="415"/>
                  </a:lnTo>
                  <a:lnTo>
                    <a:pt x="363" y="402"/>
                  </a:lnTo>
                  <a:lnTo>
                    <a:pt x="353" y="389"/>
                  </a:lnTo>
                  <a:lnTo>
                    <a:pt x="338" y="384"/>
                  </a:lnTo>
                  <a:lnTo>
                    <a:pt x="324" y="376"/>
                  </a:lnTo>
                  <a:lnTo>
                    <a:pt x="304" y="376"/>
                  </a:lnTo>
                  <a:lnTo>
                    <a:pt x="289" y="376"/>
                  </a:lnTo>
                  <a:lnTo>
                    <a:pt x="275" y="380"/>
                  </a:lnTo>
                  <a:lnTo>
                    <a:pt x="260" y="380"/>
                  </a:lnTo>
                  <a:lnTo>
                    <a:pt x="245" y="380"/>
                  </a:lnTo>
                  <a:lnTo>
                    <a:pt x="231" y="371"/>
                  </a:lnTo>
                  <a:lnTo>
                    <a:pt x="226" y="358"/>
                  </a:lnTo>
                  <a:lnTo>
                    <a:pt x="221" y="346"/>
                  </a:lnTo>
                  <a:lnTo>
                    <a:pt x="216" y="333"/>
                  </a:lnTo>
                  <a:lnTo>
                    <a:pt x="216" y="320"/>
                  </a:lnTo>
                  <a:lnTo>
                    <a:pt x="216" y="307"/>
                  </a:lnTo>
                  <a:lnTo>
                    <a:pt x="226" y="294"/>
                  </a:lnTo>
                  <a:lnTo>
                    <a:pt x="240" y="281"/>
                  </a:lnTo>
                  <a:lnTo>
                    <a:pt x="255" y="276"/>
                  </a:lnTo>
                  <a:lnTo>
                    <a:pt x="270" y="276"/>
                  </a:lnTo>
                  <a:lnTo>
                    <a:pt x="284" y="268"/>
                  </a:lnTo>
                  <a:lnTo>
                    <a:pt x="299" y="259"/>
                  </a:lnTo>
                  <a:lnTo>
                    <a:pt x="314" y="251"/>
                  </a:lnTo>
                  <a:lnTo>
                    <a:pt x="329" y="251"/>
                  </a:lnTo>
                  <a:lnTo>
                    <a:pt x="343" y="242"/>
                  </a:lnTo>
                  <a:lnTo>
                    <a:pt x="358" y="238"/>
                  </a:lnTo>
                  <a:lnTo>
                    <a:pt x="373" y="238"/>
                  </a:lnTo>
                  <a:lnTo>
                    <a:pt x="378" y="251"/>
                  </a:lnTo>
                  <a:lnTo>
                    <a:pt x="383" y="263"/>
                  </a:lnTo>
                  <a:lnTo>
                    <a:pt x="387" y="276"/>
                  </a:lnTo>
                </a:path>
              </a:pathLst>
            </a:custGeom>
            <a:gradFill rotWithShape="0">
              <a:gsLst>
                <a:gs pos="0">
                  <a:srgbClr val="323232"/>
                </a:gs>
                <a:gs pos="100000">
                  <a:srgbClr val="A8A8A8"/>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55" name="Rectangle 200"/>
            <p:cNvSpPr>
              <a:spLocks noChangeArrowheads="1"/>
            </p:cNvSpPr>
            <p:nvPr/>
          </p:nvSpPr>
          <p:spPr bwMode="auto">
            <a:xfrm>
              <a:off x="615" y="2168"/>
              <a:ext cx="54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19088">
                <a:spcBef>
                  <a:spcPct val="20000"/>
                </a:spcBef>
                <a:buChar char="–"/>
                <a:defRPr sz="2800">
                  <a:solidFill>
                    <a:schemeClr val="tx1"/>
                  </a:solidFill>
                  <a:latin typeface="Arial" panose="020B0604020202020204" pitchFamily="34" charset="0"/>
                </a:defRPr>
              </a:lvl2pPr>
              <a:lvl3pPr marL="1143000" indent="-228600" defTabSz="3190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19088">
                <a:spcBef>
                  <a:spcPct val="20000"/>
                </a:spcBef>
                <a:buChar char="–"/>
                <a:defRPr sz="2000">
                  <a:solidFill>
                    <a:schemeClr val="tx1"/>
                  </a:solidFill>
                  <a:latin typeface="Arial" panose="020B0604020202020204" pitchFamily="34" charset="0"/>
                </a:defRPr>
              </a:lvl4pPr>
              <a:lvl5pPr marL="2057400" indent="-228600" defTabSz="3190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200" b="1"/>
                <a:t>DCFH-DA</a:t>
              </a:r>
            </a:p>
          </p:txBody>
        </p:sp>
        <p:sp>
          <p:nvSpPr>
            <p:cNvPr id="144585" name="Rectangle 201"/>
            <p:cNvSpPr>
              <a:spLocks noChangeArrowheads="1"/>
            </p:cNvSpPr>
            <p:nvPr/>
          </p:nvSpPr>
          <p:spPr bwMode="auto">
            <a:xfrm>
              <a:off x="1095" y="2630"/>
              <a:ext cx="465"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DCFH-DA</a:t>
              </a:r>
            </a:p>
          </p:txBody>
        </p:sp>
        <p:sp>
          <p:nvSpPr>
            <p:cNvPr id="144586" name="Rectangle 202"/>
            <p:cNvSpPr>
              <a:spLocks noChangeArrowheads="1"/>
            </p:cNvSpPr>
            <p:nvPr/>
          </p:nvSpPr>
          <p:spPr bwMode="auto">
            <a:xfrm>
              <a:off x="1241" y="2976"/>
              <a:ext cx="319"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DCFH</a:t>
              </a:r>
            </a:p>
          </p:txBody>
        </p:sp>
        <p:grpSp>
          <p:nvGrpSpPr>
            <p:cNvPr id="57458" name="Group 203"/>
            <p:cNvGrpSpPr>
              <a:grpSpLocks/>
            </p:cNvGrpSpPr>
            <p:nvPr/>
          </p:nvGrpSpPr>
          <p:grpSpPr bwMode="auto">
            <a:xfrm>
              <a:off x="1054" y="3268"/>
              <a:ext cx="646" cy="297"/>
              <a:chOff x="1054" y="3268"/>
              <a:chExt cx="646" cy="297"/>
            </a:xfrm>
          </p:grpSpPr>
          <p:sp>
            <p:nvSpPr>
              <p:cNvPr id="57467" name="Freeform 204"/>
              <p:cNvSpPr>
                <a:spLocks/>
              </p:cNvSpPr>
              <p:nvPr/>
            </p:nvSpPr>
            <p:spPr bwMode="auto">
              <a:xfrm>
                <a:off x="1054" y="3268"/>
                <a:ext cx="646" cy="297"/>
              </a:xfrm>
              <a:custGeom>
                <a:avLst/>
                <a:gdLst>
                  <a:gd name="T0" fmla="*/ 317 w 646"/>
                  <a:gd name="T1" fmla="*/ 73 h 297"/>
                  <a:gd name="T2" fmla="*/ 311 w 646"/>
                  <a:gd name="T3" fmla="*/ 34 h 297"/>
                  <a:gd name="T4" fmla="*/ 253 w 646"/>
                  <a:gd name="T5" fmla="*/ 78 h 297"/>
                  <a:gd name="T6" fmla="*/ 196 w 646"/>
                  <a:gd name="T7" fmla="*/ 34 h 297"/>
                  <a:gd name="T8" fmla="*/ 178 w 646"/>
                  <a:gd name="T9" fmla="*/ 0 h 297"/>
                  <a:gd name="T10" fmla="*/ 173 w 646"/>
                  <a:gd name="T11" fmla="*/ 56 h 297"/>
                  <a:gd name="T12" fmla="*/ 201 w 646"/>
                  <a:gd name="T13" fmla="*/ 106 h 297"/>
                  <a:gd name="T14" fmla="*/ 132 w 646"/>
                  <a:gd name="T15" fmla="*/ 45 h 297"/>
                  <a:gd name="T16" fmla="*/ 104 w 646"/>
                  <a:gd name="T17" fmla="*/ 39 h 297"/>
                  <a:gd name="T18" fmla="*/ 144 w 646"/>
                  <a:gd name="T19" fmla="*/ 112 h 297"/>
                  <a:gd name="T20" fmla="*/ 5 w 646"/>
                  <a:gd name="T21" fmla="*/ 101 h 297"/>
                  <a:gd name="T22" fmla="*/ 92 w 646"/>
                  <a:gd name="T23" fmla="*/ 162 h 297"/>
                  <a:gd name="T24" fmla="*/ 0 w 646"/>
                  <a:gd name="T25" fmla="*/ 240 h 297"/>
                  <a:gd name="T26" fmla="*/ 110 w 646"/>
                  <a:gd name="T27" fmla="*/ 184 h 297"/>
                  <a:gd name="T28" fmla="*/ 5 w 646"/>
                  <a:gd name="T29" fmla="*/ 296 h 297"/>
                  <a:gd name="T30" fmla="*/ 150 w 646"/>
                  <a:gd name="T31" fmla="*/ 212 h 297"/>
                  <a:gd name="T32" fmla="*/ 184 w 646"/>
                  <a:gd name="T33" fmla="*/ 296 h 297"/>
                  <a:gd name="T34" fmla="*/ 213 w 646"/>
                  <a:gd name="T35" fmla="*/ 229 h 297"/>
                  <a:gd name="T36" fmla="*/ 288 w 646"/>
                  <a:gd name="T37" fmla="*/ 296 h 297"/>
                  <a:gd name="T38" fmla="*/ 317 w 646"/>
                  <a:gd name="T39" fmla="*/ 229 h 297"/>
                  <a:gd name="T40" fmla="*/ 432 w 646"/>
                  <a:gd name="T41" fmla="*/ 257 h 297"/>
                  <a:gd name="T42" fmla="*/ 420 w 646"/>
                  <a:gd name="T43" fmla="*/ 212 h 297"/>
                  <a:gd name="T44" fmla="*/ 582 w 646"/>
                  <a:gd name="T45" fmla="*/ 257 h 297"/>
                  <a:gd name="T46" fmla="*/ 541 w 646"/>
                  <a:gd name="T47" fmla="*/ 207 h 297"/>
                  <a:gd name="T48" fmla="*/ 513 w 646"/>
                  <a:gd name="T49" fmla="*/ 190 h 297"/>
                  <a:gd name="T50" fmla="*/ 645 w 646"/>
                  <a:gd name="T51" fmla="*/ 134 h 297"/>
                  <a:gd name="T52" fmla="*/ 489 w 646"/>
                  <a:gd name="T53" fmla="*/ 168 h 297"/>
                  <a:gd name="T54" fmla="*/ 593 w 646"/>
                  <a:gd name="T55" fmla="*/ 95 h 297"/>
                  <a:gd name="T56" fmla="*/ 472 w 646"/>
                  <a:gd name="T57" fmla="*/ 117 h 297"/>
                  <a:gd name="T58" fmla="*/ 507 w 646"/>
                  <a:gd name="T59" fmla="*/ 28 h 297"/>
                  <a:gd name="T60" fmla="*/ 461 w 646"/>
                  <a:gd name="T61" fmla="*/ 50 h 297"/>
                  <a:gd name="T62" fmla="*/ 420 w 646"/>
                  <a:gd name="T63" fmla="*/ 117 h 297"/>
                  <a:gd name="T64" fmla="*/ 409 w 646"/>
                  <a:gd name="T65" fmla="*/ 22 h 297"/>
                  <a:gd name="T66" fmla="*/ 322 w 646"/>
                  <a:gd name="T67" fmla="*/ 78 h 297"/>
                  <a:gd name="T68" fmla="*/ 317 w 646"/>
                  <a:gd name="T69" fmla="*/ 73 h 2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6" h="297">
                    <a:moveTo>
                      <a:pt x="317" y="73"/>
                    </a:moveTo>
                    <a:lnTo>
                      <a:pt x="311" y="34"/>
                    </a:lnTo>
                    <a:lnTo>
                      <a:pt x="253" y="78"/>
                    </a:lnTo>
                    <a:lnTo>
                      <a:pt x="196" y="34"/>
                    </a:lnTo>
                    <a:lnTo>
                      <a:pt x="178" y="0"/>
                    </a:lnTo>
                    <a:lnTo>
                      <a:pt x="173" y="56"/>
                    </a:lnTo>
                    <a:lnTo>
                      <a:pt x="201" y="106"/>
                    </a:lnTo>
                    <a:lnTo>
                      <a:pt x="132" y="45"/>
                    </a:lnTo>
                    <a:lnTo>
                      <a:pt x="104" y="39"/>
                    </a:lnTo>
                    <a:lnTo>
                      <a:pt x="144" y="112"/>
                    </a:lnTo>
                    <a:lnTo>
                      <a:pt x="5" y="101"/>
                    </a:lnTo>
                    <a:lnTo>
                      <a:pt x="92" y="162"/>
                    </a:lnTo>
                    <a:lnTo>
                      <a:pt x="0" y="240"/>
                    </a:lnTo>
                    <a:lnTo>
                      <a:pt x="110" y="184"/>
                    </a:lnTo>
                    <a:lnTo>
                      <a:pt x="5" y="296"/>
                    </a:lnTo>
                    <a:lnTo>
                      <a:pt x="150" y="212"/>
                    </a:lnTo>
                    <a:lnTo>
                      <a:pt x="184" y="296"/>
                    </a:lnTo>
                    <a:lnTo>
                      <a:pt x="213" y="229"/>
                    </a:lnTo>
                    <a:lnTo>
                      <a:pt x="288" y="296"/>
                    </a:lnTo>
                    <a:lnTo>
                      <a:pt x="317" y="229"/>
                    </a:lnTo>
                    <a:lnTo>
                      <a:pt x="432" y="257"/>
                    </a:lnTo>
                    <a:lnTo>
                      <a:pt x="420" y="212"/>
                    </a:lnTo>
                    <a:lnTo>
                      <a:pt x="582" y="257"/>
                    </a:lnTo>
                    <a:lnTo>
                      <a:pt x="541" y="207"/>
                    </a:lnTo>
                    <a:lnTo>
                      <a:pt x="513" y="190"/>
                    </a:lnTo>
                    <a:lnTo>
                      <a:pt x="645" y="134"/>
                    </a:lnTo>
                    <a:lnTo>
                      <a:pt x="489" y="168"/>
                    </a:lnTo>
                    <a:lnTo>
                      <a:pt x="593" y="95"/>
                    </a:lnTo>
                    <a:lnTo>
                      <a:pt x="472" y="117"/>
                    </a:lnTo>
                    <a:lnTo>
                      <a:pt x="507" y="28"/>
                    </a:lnTo>
                    <a:lnTo>
                      <a:pt x="461" y="50"/>
                    </a:lnTo>
                    <a:lnTo>
                      <a:pt x="420" y="117"/>
                    </a:lnTo>
                    <a:lnTo>
                      <a:pt x="409" y="22"/>
                    </a:lnTo>
                    <a:lnTo>
                      <a:pt x="322" y="78"/>
                    </a:lnTo>
                    <a:lnTo>
                      <a:pt x="317" y="73"/>
                    </a:lnTo>
                  </a:path>
                </a:pathLst>
              </a:custGeom>
              <a:gradFill rotWithShape="0">
                <a:gsLst>
                  <a:gs pos="0">
                    <a:srgbClr val="00FF00"/>
                  </a:gs>
                  <a:gs pos="100000">
                    <a:srgbClr val="004C0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68" name="Rectangle 205"/>
              <p:cNvSpPr>
                <a:spLocks noChangeArrowheads="1"/>
              </p:cNvSpPr>
              <p:nvPr/>
            </p:nvSpPr>
            <p:spPr bwMode="auto">
              <a:xfrm>
                <a:off x="1192" y="3371"/>
                <a:ext cx="225"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19088">
                  <a:spcBef>
                    <a:spcPct val="20000"/>
                  </a:spcBef>
                  <a:buChar char="–"/>
                  <a:defRPr sz="2800">
                    <a:solidFill>
                      <a:schemeClr val="tx1"/>
                    </a:solidFill>
                    <a:latin typeface="Arial" panose="020B0604020202020204" pitchFamily="34" charset="0"/>
                  </a:defRPr>
                </a:lvl2pPr>
                <a:lvl3pPr marL="1143000" indent="-228600" defTabSz="3190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19088">
                  <a:spcBef>
                    <a:spcPct val="20000"/>
                  </a:spcBef>
                  <a:buChar char="–"/>
                  <a:defRPr sz="2000">
                    <a:solidFill>
                      <a:schemeClr val="tx1"/>
                    </a:solidFill>
                    <a:latin typeface="Arial" panose="020B0604020202020204" pitchFamily="34" charset="0"/>
                  </a:defRPr>
                </a:lvl4pPr>
                <a:lvl5pPr marL="2057400" indent="-228600" defTabSz="3190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900" b="1">
                    <a:solidFill>
                      <a:schemeClr val="bg2"/>
                    </a:solidFill>
                  </a:rPr>
                  <a:t>DCF</a:t>
                </a:r>
              </a:p>
            </p:txBody>
          </p:sp>
        </p:grpSp>
        <p:sp>
          <p:nvSpPr>
            <p:cNvPr id="144590" name="Rectangle 206"/>
            <p:cNvSpPr>
              <a:spLocks noChangeArrowheads="1"/>
            </p:cNvSpPr>
            <p:nvPr/>
          </p:nvSpPr>
          <p:spPr bwMode="auto">
            <a:xfrm>
              <a:off x="1568" y="3001"/>
              <a:ext cx="302"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H  O</a:t>
              </a:r>
            </a:p>
          </p:txBody>
        </p:sp>
        <p:sp>
          <p:nvSpPr>
            <p:cNvPr id="144591" name="Rectangle 207"/>
            <p:cNvSpPr>
              <a:spLocks noChangeArrowheads="1"/>
            </p:cNvSpPr>
            <p:nvPr/>
          </p:nvSpPr>
          <p:spPr bwMode="auto">
            <a:xfrm>
              <a:off x="1608" y="3029"/>
              <a:ext cx="297"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50" tIns="22225" rIns="44450" bIns="22225">
              <a:spAutoFit/>
            </a:bodyPr>
            <a:lstStyle>
              <a:lvl1pPr defTabSz="319088">
                <a:defRPr>
                  <a:solidFill>
                    <a:schemeClr val="tx1"/>
                  </a:solidFill>
                  <a:latin typeface="Arial" pitchFamily="34" charset="0"/>
                </a:defRPr>
              </a:lvl1pPr>
              <a:lvl2pPr marL="320675" defTabSz="319088">
                <a:defRPr>
                  <a:solidFill>
                    <a:schemeClr val="tx1"/>
                  </a:solidFill>
                  <a:latin typeface="Arial" pitchFamily="34" charset="0"/>
                </a:defRPr>
              </a:lvl2pPr>
              <a:lvl3pPr marL="638175" defTabSz="319088">
                <a:defRPr>
                  <a:solidFill>
                    <a:schemeClr val="tx1"/>
                  </a:solidFill>
                  <a:latin typeface="Arial" pitchFamily="34" charset="0"/>
                </a:defRPr>
              </a:lvl3pPr>
              <a:lvl4pPr marL="958850" defTabSz="319088">
                <a:defRPr>
                  <a:solidFill>
                    <a:schemeClr val="tx1"/>
                  </a:solidFill>
                  <a:latin typeface="Arial" pitchFamily="34" charset="0"/>
                </a:defRPr>
              </a:lvl4pPr>
              <a:lvl5pPr marL="1277938" defTabSz="319088">
                <a:defRPr>
                  <a:solidFill>
                    <a:schemeClr val="tx1"/>
                  </a:solidFill>
                  <a:latin typeface="Arial" pitchFamily="34" charset="0"/>
                </a:defRPr>
              </a:lvl5pPr>
              <a:lvl6pPr marL="1735138" defTabSz="319088" fontAlgn="base">
                <a:spcBef>
                  <a:spcPct val="0"/>
                </a:spcBef>
                <a:spcAft>
                  <a:spcPct val="0"/>
                </a:spcAft>
                <a:defRPr>
                  <a:solidFill>
                    <a:schemeClr val="tx1"/>
                  </a:solidFill>
                  <a:latin typeface="Arial" pitchFamily="34" charset="0"/>
                </a:defRPr>
              </a:lvl6pPr>
              <a:lvl7pPr marL="2192338" defTabSz="319088" fontAlgn="base">
                <a:spcBef>
                  <a:spcPct val="0"/>
                </a:spcBef>
                <a:spcAft>
                  <a:spcPct val="0"/>
                </a:spcAft>
                <a:defRPr>
                  <a:solidFill>
                    <a:schemeClr val="tx1"/>
                  </a:solidFill>
                  <a:latin typeface="Arial" pitchFamily="34" charset="0"/>
                </a:defRPr>
              </a:lvl7pPr>
              <a:lvl8pPr marL="2649538" defTabSz="319088" fontAlgn="base">
                <a:spcBef>
                  <a:spcPct val="0"/>
                </a:spcBef>
                <a:spcAft>
                  <a:spcPct val="0"/>
                </a:spcAft>
                <a:defRPr>
                  <a:solidFill>
                    <a:schemeClr val="tx1"/>
                  </a:solidFill>
                  <a:latin typeface="Arial" pitchFamily="34" charset="0"/>
                </a:defRPr>
              </a:lvl8pPr>
              <a:lvl9pPr marL="3106738" defTabSz="319088" fontAlgn="base">
                <a:spcBef>
                  <a:spcPct val="0"/>
                </a:spcBef>
                <a:spcAft>
                  <a:spcPct val="0"/>
                </a:spcAft>
                <a:defRPr>
                  <a:solidFill>
                    <a:schemeClr val="tx1"/>
                  </a:solidFill>
                  <a:latin typeface="Arial" pitchFamily="34" charset="0"/>
                </a:defRPr>
              </a:lvl9pPr>
            </a:lstStyle>
            <a:p>
              <a:pPr>
                <a:defRPr/>
              </a:pPr>
              <a:r>
                <a:rPr lang="en-US" altLang="en-US" sz="1000" b="1">
                  <a:solidFill>
                    <a:srgbClr val="FFFF00"/>
                  </a:solidFill>
                  <a:effectLst>
                    <a:outerShdw blurRad="38100" dist="38100" dir="2700000" algn="tl">
                      <a:srgbClr val="000000"/>
                    </a:outerShdw>
                  </a:effectLst>
                </a:rPr>
                <a:t> 2   2</a:t>
              </a:r>
            </a:p>
          </p:txBody>
        </p:sp>
        <p:sp>
          <p:nvSpPr>
            <p:cNvPr id="57461" name="Freeform 208"/>
            <p:cNvSpPr>
              <a:spLocks/>
            </p:cNvSpPr>
            <p:nvPr/>
          </p:nvSpPr>
          <p:spPr bwMode="auto">
            <a:xfrm>
              <a:off x="709" y="3440"/>
              <a:ext cx="187" cy="113"/>
            </a:xfrm>
            <a:custGeom>
              <a:avLst/>
              <a:gdLst>
                <a:gd name="T0" fmla="*/ 54 w 187"/>
                <a:gd name="T1" fmla="*/ 78 h 113"/>
                <a:gd name="T2" fmla="*/ 69 w 187"/>
                <a:gd name="T3" fmla="*/ 86 h 113"/>
                <a:gd name="T4" fmla="*/ 78 w 187"/>
                <a:gd name="T5" fmla="*/ 99 h 113"/>
                <a:gd name="T6" fmla="*/ 93 w 187"/>
                <a:gd name="T7" fmla="*/ 103 h 113"/>
                <a:gd name="T8" fmla="*/ 108 w 187"/>
                <a:gd name="T9" fmla="*/ 108 h 113"/>
                <a:gd name="T10" fmla="*/ 122 w 187"/>
                <a:gd name="T11" fmla="*/ 112 h 113"/>
                <a:gd name="T12" fmla="*/ 137 w 187"/>
                <a:gd name="T13" fmla="*/ 112 h 113"/>
                <a:gd name="T14" fmla="*/ 157 w 187"/>
                <a:gd name="T15" fmla="*/ 103 h 113"/>
                <a:gd name="T16" fmla="*/ 171 w 187"/>
                <a:gd name="T17" fmla="*/ 90 h 113"/>
                <a:gd name="T18" fmla="*/ 181 w 187"/>
                <a:gd name="T19" fmla="*/ 78 h 113"/>
                <a:gd name="T20" fmla="*/ 186 w 187"/>
                <a:gd name="T21" fmla="*/ 65 h 113"/>
                <a:gd name="T22" fmla="*/ 186 w 187"/>
                <a:gd name="T23" fmla="*/ 52 h 113"/>
                <a:gd name="T24" fmla="*/ 186 w 187"/>
                <a:gd name="T25" fmla="*/ 39 h 113"/>
                <a:gd name="T26" fmla="*/ 181 w 187"/>
                <a:gd name="T27" fmla="*/ 26 h 113"/>
                <a:gd name="T28" fmla="*/ 176 w 187"/>
                <a:gd name="T29" fmla="*/ 13 h 113"/>
                <a:gd name="T30" fmla="*/ 162 w 187"/>
                <a:gd name="T31" fmla="*/ 4 h 113"/>
                <a:gd name="T32" fmla="*/ 147 w 187"/>
                <a:gd name="T33" fmla="*/ 0 h 113"/>
                <a:gd name="T34" fmla="*/ 132 w 187"/>
                <a:gd name="T35" fmla="*/ 0 h 113"/>
                <a:gd name="T36" fmla="*/ 117 w 187"/>
                <a:gd name="T37" fmla="*/ 0 h 113"/>
                <a:gd name="T38" fmla="*/ 88 w 187"/>
                <a:gd name="T39" fmla="*/ 0 h 113"/>
                <a:gd name="T40" fmla="*/ 73 w 187"/>
                <a:gd name="T41" fmla="*/ 0 h 113"/>
                <a:gd name="T42" fmla="*/ 59 w 187"/>
                <a:gd name="T43" fmla="*/ 0 h 113"/>
                <a:gd name="T44" fmla="*/ 44 w 187"/>
                <a:gd name="T45" fmla="*/ 4 h 113"/>
                <a:gd name="T46" fmla="*/ 29 w 187"/>
                <a:gd name="T47" fmla="*/ 9 h 113"/>
                <a:gd name="T48" fmla="*/ 15 w 187"/>
                <a:gd name="T49" fmla="*/ 17 h 113"/>
                <a:gd name="T50" fmla="*/ 0 w 187"/>
                <a:gd name="T51" fmla="*/ 26 h 113"/>
                <a:gd name="T52" fmla="*/ 0 w 187"/>
                <a:gd name="T53" fmla="*/ 39 h 113"/>
                <a:gd name="T54" fmla="*/ 0 w 187"/>
                <a:gd name="T55" fmla="*/ 52 h 113"/>
                <a:gd name="T56" fmla="*/ 15 w 187"/>
                <a:gd name="T57" fmla="*/ 60 h 113"/>
                <a:gd name="T58" fmla="*/ 29 w 187"/>
                <a:gd name="T59" fmla="*/ 60 h 113"/>
                <a:gd name="T60" fmla="*/ 44 w 187"/>
                <a:gd name="T61" fmla="*/ 65 h 113"/>
                <a:gd name="T62" fmla="*/ 59 w 187"/>
                <a:gd name="T63" fmla="*/ 69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7" h="113">
                  <a:moveTo>
                    <a:pt x="54" y="78"/>
                  </a:moveTo>
                  <a:lnTo>
                    <a:pt x="69" y="86"/>
                  </a:lnTo>
                  <a:lnTo>
                    <a:pt x="78" y="99"/>
                  </a:lnTo>
                  <a:lnTo>
                    <a:pt x="93" y="103"/>
                  </a:lnTo>
                  <a:lnTo>
                    <a:pt x="108" y="108"/>
                  </a:lnTo>
                  <a:lnTo>
                    <a:pt x="122" y="112"/>
                  </a:lnTo>
                  <a:lnTo>
                    <a:pt x="137" y="112"/>
                  </a:lnTo>
                  <a:lnTo>
                    <a:pt x="157" y="103"/>
                  </a:lnTo>
                  <a:lnTo>
                    <a:pt x="171" y="90"/>
                  </a:lnTo>
                  <a:lnTo>
                    <a:pt x="181" y="78"/>
                  </a:lnTo>
                  <a:lnTo>
                    <a:pt x="186" y="65"/>
                  </a:lnTo>
                  <a:lnTo>
                    <a:pt x="186" y="52"/>
                  </a:lnTo>
                  <a:lnTo>
                    <a:pt x="186" y="39"/>
                  </a:lnTo>
                  <a:lnTo>
                    <a:pt x="181" y="26"/>
                  </a:lnTo>
                  <a:lnTo>
                    <a:pt x="176" y="13"/>
                  </a:lnTo>
                  <a:lnTo>
                    <a:pt x="162" y="4"/>
                  </a:lnTo>
                  <a:lnTo>
                    <a:pt x="147" y="0"/>
                  </a:lnTo>
                  <a:lnTo>
                    <a:pt x="132" y="0"/>
                  </a:lnTo>
                  <a:lnTo>
                    <a:pt x="117" y="0"/>
                  </a:lnTo>
                  <a:lnTo>
                    <a:pt x="88" y="0"/>
                  </a:lnTo>
                  <a:lnTo>
                    <a:pt x="73" y="0"/>
                  </a:lnTo>
                  <a:lnTo>
                    <a:pt x="59" y="0"/>
                  </a:lnTo>
                  <a:lnTo>
                    <a:pt x="44" y="4"/>
                  </a:lnTo>
                  <a:lnTo>
                    <a:pt x="29" y="9"/>
                  </a:lnTo>
                  <a:lnTo>
                    <a:pt x="15" y="17"/>
                  </a:lnTo>
                  <a:lnTo>
                    <a:pt x="0" y="26"/>
                  </a:lnTo>
                  <a:lnTo>
                    <a:pt x="0" y="39"/>
                  </a:lnTo>
                  <a:lnTo>
                    <a:pt x="0" y="52"/>
                  </a:lnTo>
                  <a:lnTo>
                    <a:pt x="15" y="60"/>
                  </a:lnTo>
                  <a:lnTo>
                    <a:pt x="29" y="60"/>
                  </a:lnTo>
                  <a:lnTo>
                    <a:pt x="44" y="65"/>
                  </a:lnTo>
                  <a:lnTo>
                    <a:pt x="59" y="69"/>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62" name="Freeform 209"/>
            <p:cNvSpPr>
              <a:spLocks/>
            </p:cNvSpPr>
            <p:nvPr/>
          </p:nvSpPr>
          <p:spPr bwMode="auto">
            <a:xfrm>
              <a:off x="684" y="2705"/>
              <a:ext cx="310" cy="131"/>
            </a:xfrm>
            <a:custGeom>
              <a:avLst/>
              <a:gdLst>
                <a:gd name="T0" fmla="*/ 88 w 310"/>
                <a:gd name="T1" fmla="*/ 74 h 131"/>
                <a:gd name="T2" fmla="*/ 103 w 310"/>
                <a:gd name="T3" fmla="*/ 69 h 131"/>
                <a:gd name="T4" fmla="*/ 142 w 310"/>
                <a:gd name="T5" fmla="*/ 65 h 131"/>
                <a:gd name="T6" fmla="*/ 162 w 310"/>
                <a:gd name="T7" fmla="*/ 65 h 131"/>
                <a:gd name="T8" fmla="*/ 177 w 310"/>
                <a:gd name="T9" fmla="*/ 74 h 131"/>
                <a:gd name="T10" fmla="*/ 191 w 310"/>
                <a:gd name="T11" fmla="*/ 82 h 131"/>
                <a:gd name="T12" fmla="*/ 201 w 310"/>
                <a:gd name="T13" fmla="*/ 95 h 131"/>
                <a:gd name="T14" fmla="*/ 216 w 310"/>
                <a:gd name="T15" fmla="*/ 108 h 131"/>
                <a:gd name="T16" fmla="*/ 226 w 310"/>
                <a:gd name="T17" fmla="*/ 121 h 131"/>
                <a:gd name="T18" fmla="*/ 240 w 310"/>
                <a:gd name="T19" fmla="*/ 126 h 131"/>
                <a:gd name="T20" fmla="*/ 255 w 310"/>
                <a:gd name="T21" fmla="*/ 130 h 131"/>
                <a:gd name="T22" fmla="*/ 270 w 310"/>
                <a:gd name="T23" fmla="*/ 130 h 131"/>
                <a:gd name="T24" fmla="*/ 284 w 310"/>
                <a:gd name="T25" fmla="*/ 130 h 131"/>
                <a:gd name="T26" fmla="*/ 299 w 310"/>
                <a:gd name="T27" fmla="*/ 126 h 131"/>
                <a:gd name="T28" fmla="*/ 309 w 310"/>
                <a:gd name="T29" fmla="*/ 113 h 131"/>
                <a:gd name="T30" fmla="*/ 309 w 310"/>
                <a:gd name="T31" fmla="*/ 100 h 131"/>
                <a:gd name="T32" fmla="*/ 309 w 310"/>
                <a:gd name="T33" fmla="*/ 87 h 131"/>
                <a:gd name="T34" fmla="*/ 309 w 310"/>
                <a:gd name="T35" fmla="*/ 74 h 131"/>
                <a:gd name="T36" fmla="*/ 309 w 310"/>
                <a:gd name="T37" fmla="*/ 61 h 131"/>
                <a:gd name="T38" fmla="*/ 309 w 310"/>
                <a:gd name="T39" fmla="*/ 48 h 131"/>
                <a:gd name="T40" fmla="*/ 299 w 310"/>
                <a:gd name="T41" fmla="*/ 35 h 131"/>
                <a:gd name="T42" fmla="*/ 284 w 310"/>
                <a:gd name="T43" fmla="*/ 39 h 131"/>
                <a:gd name="T44" fmla="*/ 270 w 310"/>
                <a:gd name="T45" fmla="*/ 43 h 131"/>
                <a:gd name="T46" fmla="*/ 255 w 310"/>
                <a:gd name="T47" fmla="*/ 43 h 131"/>
                <a:gd name="T48" fmla="*/ 240 w 310"/>
                <a:gd name="T49" fmla="*/ 35 h 131"/>
                <a:gd name="T50" fmla="*/ 226 w 310"/>
                <a:gd name="T51" fmla="*/ 26 h 131"/>
                <a:gd name="T52" fmla="*/ 206 w 310"/>
                <a:gd name="T53" fmla="*/ 22 h 131"/>
                <a:gd name="T54" fmla="*/ 191 w 310"/>
                <a:gd name="T55" fmla="*/ 13 h 131"/>
                <a:gd name="T56" fmla="*/ 177 w 310"/>
                <a:gd name="T57" fmla="*/ 4 h 131"/>
                <a:gd name="T58" fmla="*/ 162 w 310"/>
                <a:gd name="T59" fmla="*/ 0 h 131"/>
                <a:gd name="T60" fmla="*/ 147 w 310"/>
                <a:gd name="T61" fmla="*/ 0 h 131"/>
                <a:gd name="T62" fmla="*/ 132 w 310"/>
                <a:gd name="T63" fmla="*/ 0 h 131"/>
                <a:gd name="T64" fmla="*/ 118 w 310"/>
                <a:gd name="T65" fmla="*/ 4 h 131"/>
                <a:gd name="T66" fmla="*/ 103 w 310"/>
                <a:gd name="T67" fmla="*/ 9 h 131"/>
                <a:gd name="T68" fmla="*/ 88 w 310"/>
                <a:gd name="T69" fmla="*/ 9 h 131"/>
                <a:gd name="T70" fmla="*/ 69 w 310"/>
                <a:gd name="T71" fmla="*/ 9 h 131"/>
                <a:gd name="T72" fmla="*/ 29 w 310"/>
                <a:gd name="T73" fmla="*/ 9 h 131"/>
                <a:gd name="T74" fmla="*/ 15 w 310"/>
                <a:gd name="T75" fmla="*/ 9 h 131"/>
                <a:gd name="T76" fmla="*/ 0 w 310"/>
                <a:gd name="T77" fmla="*/ 13 h 131"/>
                <a:gd name="T78" fmla="*/ 0 w 310"/>
                <a:gd name="T79" fmla="*/ 26 h 131"/>
                <a:gd name="T80" fmla="*/ 10 w 310"/>
                <a:gd name="T81" fmla="*/ 39 h 131"/>
                <a:gd name="T82" fmla="*/ 25 w 310"/>
                <a:gd name="T83" fmla="*/ 48 h 131"/>
                <a:gd name="T84" fmla="*/ 44 w 310"/>
                <a:gd name="T85" fmla="*/ 56 h 131"/>
                <a:gd name="T86" fmla="*/ 59 w 310"/>
                <a:gd name="T87" fmla="*/ 61 h 131"/>
                <a:gd name="T88" fmla="*/ 74 w 310"/>
                <a:gd name="T89" fmla="*/ 61 h 131"/>
                <a:gd name="T90" fmla="*/ 83 w 310"/>
                <a:gd name="T91" fmla="*/ 74 h 1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0" h="131">
                  <a:moveTo>
                    <a:pt x="88" y="74"/>
                  </a:moveTo>
                  <a:lnTo>
                    <a:pt x="103" y="69"/>
                  </a:lnTo>
                  <a:lnTo>
                    <a:pt x="142" y="65"/>
                  </a:lnTo>
                  <a:lnTo>
                    <a:pt x="162" y="65"/>
                  </a:lnTo>
                  <a:lnTo>
                    <a:pt x="177" y="74"/>
                  </a:lnTo>
                  <a:lnTo>
                    <a:pt x="191" y="82"/>
                  </a:lnTo>
                  <a:lnTo>
                    <a:pt x="201" y="95"/>
                  </a:lnTo>
                  <a:lnTo>
                    <a:pt x="216" y="108"/>
                  </a:lnTo>
                  <a:lnTo>
                    <a:pt x="226" y="121"/>
                  </a:lnTo>
                  <a:lnTo>
                    <a:pt x="240" y="126"/>
                  </a:lnTo>
                  <a:lnTo>
                    <a:pt x="255" y="130"/>
                  </a:lnTo>
                  <a:lnTo>
                    <a:pt x="270" y="130"/>
                  </a:lnTo>
                  <a:lnTo>
                    <a:pt x="284" y="130"/>
                  </a:lnTo>
                  <a:lnTo>
                    <a:pt x="299" y="126"/>
                  </a:lnTo>
                  <a:lnTo>
                    <a:pt x="309" y="113"/>
                  </a:lnTo>
                  <a:lnTo>
                    <a:pt x="309" y="100"/>
                  </a:lnTo>
                  <a:lnTo>
                    <a:pt x="309" y="87"/>
                  </a:lnTo>
                  <a:lnTo>
                    <a:pt x="309" y="74"/>
                  </a:lnTo>
                  <a:lnTo>
                    <a:pt x="309" y="61"/>
                  </a:lnTo>
                  <a:lnTo>
                    <a:pt x="309" y="48"/>
                  </a:lnTo>
                  <a:lnTo>
                    <a:pt x="299" y="35"/>
                  </a:lnTo>
                  <a:lnTo>
                    <a:pt x="284" y="39"/>
                  </a:lnTo>
                  <a:lnTo>
                    <a:pt x="270" y="43"/>
                  </a:lnTo>
                  <a:lnTo>
                    <a:pt x="255" y="43"/>
                  </a:lnTo>
                  <a:lnTo>
                    <a:pt x="240" y="35"/>
                  </a:lnTo>
                  <a:lnTo>
                    <a:pt x="226" y="26"/>
                  </a:lnTo>
                  <a:lnTo>
                    <a:pt x="206" y="22"/>
                  </a:lnTo>
                  <a:lnTo>
                    <a:pt x="191" y="13"/>
                  </a:lnTo>
                  <a:lnTo>
                    <a:pt x="177" y="4"/>
                  </a:lnTo>
                  <a:lnTo>
                    <a:pt x="162" y="0"/>
                  </a:lnTo>
                  <a:lnTo>
                    <a:pt x="147" y="0"/>
                  </a:lnTo>
                  <a:lnTo>
                    <a:pt x="132" y="0"/>
                  </a:lnTo>
                  <a:lnTo>
                    <a:pt x="118" y="4"/>
                  </a:lnTo>
                  <a:lnTo>
                    <a:pt x="103" y="9"/>
                  </a:lnTo>
                  <a:lnTo>
                    <a:pt x="88" y="9"/>
                  </a:lnTo>
                  <a:lnTo>
                    <a:pt x="69" y="9"/>
                  </a:lnTo>
                  <a:lnTo>
                    <a:pt x="29" y="9"/>
                  </a:lnTo>
                  <a:lnTo>
                    <a:pt x="15" y="9"/>
                  </a:lnTo>
                  <a:lnTo>
                    <a:pt x="0" y="13"/>
                  </a:lnTo>
                  <a:lnTo>
                    <a:pt x="0" y="26"/>
                  </a:lnTo>
                  <a:lnTo>
                    <a:pt x="10" y="39"/>
                  </a:lnTo>
                  <a:lnTo>
                    <a:pt x="25" y="48"/>
                  </a:lnTo>
                  <a:lnTo>
                    <a:pt x="44" y="56"/>
                  </a:lnTo>
                  <a:lnTo>
                    <a:pt x="59" y="61"/>
                  </a:lnTo>
                  <a:lnTo>
                    <a:pt x="74" y="61"/>
                  </a:lnTo>
                  <a:lnTo>
                    <a:pt x="83" y="74"/>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63" name="Freeform 210"/>
            <p:cNvSpPr>
              <a:spLocks/>
            </p:cNvSpPr>
            <p:nvPr/>
          </p:nvSpPr>
          <p:spPr bwMode="auto">
            <a:xfrm>
              <a:off x="833" y="2291"/>
              <a:ext cx="505" cy="303"/>
            </a:xfrm>
            <a:custGeom>
              <a:avLst/>
              <a:gdLst>
                <a:gd name="T0" fmla="*/ 0 w 505"/>
                <a:gd name="T1" fmla="*/ 0 h 303"/>
                <a:gd name="T2" fmla="*/ 0 w 505"/>
                <a:gd name="T3" fmla="*/ 22 h 303"/>
                <a:gd name="T4" fmla="*/ 22 w 505"/>
                <a:gd name="T5" fmla="*/ 36 h 303"/>
                <a:gd name="T6" fmla="*/ 44 w 505"/>
                <a:gd name="T7" fmla="*/ 50 h 303"/>
                <a:gd name="T8" fmla="*/ 87 w 505"/>
                <a:gd name="T9" fmla="*/ 72 h 303"/>
                <a:gd name="T10" fmla="*/ 116 w 505"/>
                <a:gd name="T11" fmla="*/ 86 h 303"/>
                <a:gd name="T12" fmla="*/ 144 w 505"/>
                <a:gd name="T13" fmla="*/ 94 h 303"/>
                <a:gd name="T14" fmla="*/ 166 w 505"/>
                <a:gd name="T15" fmla="*/ 94 h 303"/>
                <a:gd name="T16" fmla="*/ 188 w 505"/>
                <a:gd name="T17" fmla="*/ 94 h 303"/>
                <a:gd name="T18" fmla="*/ 238 w 505"/>
                <a:gd name="T19" fmla="*/ 94 h 303"/>
                <a:gd name="T20" fmla="*/ 260 w 505"/>
                <a:gd name="T21" fmla="*/ 94 h 303"/>
                <a:gd name="T22" fmla="*/ 288 w 505"/>
                <a:gd name="T23" fmla="*/ 94 h 303"/>
                <a:gd name="T24" fmla="*/ 317 w 505"/>
                <a:gd name="T25" fmla="*/ 101 h 303"/>
                <a:gd name="T26" fmla="*/ 339 w 505"/>
                <a:gd name="T27" fmla="*/ 108 h 303"/>
                <a:gd name="T28" fmla="*/ 368 w 505"/>
                <a:gd name="T29" fmla="*/ 122 h 303"/>
                <a:gd name="T30" fmla="*/ 382 w 505"/>
                <a:gd name="T31" fmla="*/ 144 h 303"/>
                <a:gd name="T32" fmla="*/ 411 w 505"/>
                <a:gd name="T33" fmla="*/ 166 h 303"/>
                <a:gd name="T34" fmla="*/ 432 w 505"/>
                <a:gd name="T35" fmla="*/ 194 h 303"/>
                <a:gd name="T36" fmla="*/ 454 w 505"/>
                <a:gd name="T37" fmla="*/ 216 h 303"/>
                <a:gd name="T38" fmla="*/ 468 w 505"/>
                <a:gd name="T39" fmla="*/ 238 h 303"/>
                <a:gd name="T40" fmla="*/ 490 w 505"/>
                <a:gd name="T41" fmla="*/ 259 h 303"/>
                <a:gd name="T42" fmla="*/ 504 w 505"/>
                <a:gd name="T43" fmla="*/ 302 h 3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5" h="303">
                  <a:moveTo>
                    <a:pt x="0" y="0"/>
                  </a:moveTo>
                  <a:lnTo>
                    <a:pt x="0" y="22"/>
                  </a:lnTo>
                  <a:lnTo>
                    <a:pt x="22" y="36"/>
                  </a:lnTo>
                  <a:lnTo>
                    <a:pt x="44" y="50"/>
                  </a:lnTo>
                  <a:lnTo>
                    <a:pt x="87" y="72"/>
                  </a:lnTo>
                  <a:lnTo>
                    <a:pt x="116" y="86"/>
                  </a:lnTo>
                  <a:lnTo>
                    <a:pt x="144" y="94"/>
                  </a:lnTo>
                  <a:lnTo>
                    <a:pt x="166" y="94"/>
                  </a:lnTo>
                  <a:lnTo>
                    <a:pt x="188" y="94"/>
                  </a:lnTo>
                  <a:lnTo>
                    <a:pt x="238" y="94"/>
                  </a:lnTo>
                  <a:lnTo>
                    <a:pt x="260" y="94"/>
                  </a:lnTo>
                  <a:lnTo>
                    <a:pt x="288" y="94"/>
                  </a:lnTo>
                  <a:lnTo>
                    <a:pt x="317" y="101"/>
                  </a:lnTo>
                  <a:lnTo>
                    <a:pt x="339" y="108"/>
                  </a:lnTo>
                  <a:lnTo>
                    <a:pt x="368" y="122"/>
                  </a:lnTo>
                  <a:lnTo>
                    <a:pt x="382" y="144"/>
                  </a:lnTo>
                  <a:lnTo>
                    <a:pt x="411" y="166"/>
                  </a:lnTo>
                  <a:lnTo>
                    <a:pt x="432" y="194"/>
                  </a:lnTo>
                  <a:lnTo>
                    <a:pt x="454" y="216"/>
                  </a:lnTo>
                  <a:lnTo>
                    <a:pt x="468" y="238"/>
                  </a:lnTo>
                  <a:lnTo>
                    <a:pt x="490" y="259"/>
                  </a:lnTo>
                  <a:lnTo>
                    <a:pt x="504" y="30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64" name="Freeform 211"/>
            <p:cNvSpPr>
              <a:spLocks/>
            </p:cNvSpPr>
            <p:nvPr/>
          </p:nvSpPr>
          <p:spPr bwMode="auto">
            <a:xfrm>
              <a:off x="1330" y="3126"/>
              <a:ext cx="289" cy="196"/>
            </a:xfrm>
            <a:custGeom>
              <a:avLst/>
              <a:gdLst>
                <a:gd name="T0" fmla="*/ 288 w 289"/>
                <a:gd name="T1" fmla="*/ 15 h 196"/>
                <a:gd name="T2" fmla="*/ 259 w 289"/>
                <a:gd name="T3" fmla="*/ 0 h 196"/>
                <a:gd name="T4" fmla="*/ 231 w 289"/>
                <a:gd name="T5" fmla="*/ 0 h 196"/>
                <a:gd name="T6" fmla="*/ 209 w 289"/>
                <a:gd name="T7" fmla="*/ 0 h 196"/>
                <a:gd name="T8" fmla="*/ 187 w 289"/>
                <a:gd name="T9" fmla="*/ 0 h 196"/>
                <a:gd name="T10" fmla="*/ 159 w 289"/>
                <a:gd name="T11" fmla="*/ 0 h 196"/>
                <a:gd name="T12" fmla="*/ 137 w 289"/>
                <a:gd name="T13" fmla="*/ 0 h 196"/>
                <a:gd name="T14" fmla="*/ 115 w 289"/>
                <a:gd name="T15" fmla="*/ 0 h 196"/>
                <a:gd name="T16" fmla="*/ 87 w 289"/>
                <a:gd name="T17" fmla="*/ 15 h 196"/>
                <a:gd name="T18" fmla="*/ 65 w 289"/>
                <a:gd name="T19" fmla="*/ 36 h 196"/>
                <a:gd name="T20" fmla="*/ 51 w 289"/>
                <a:gd name="T21" fmla="*/ 58 h 196"/>
                <a:gd name="T22" fmla="*/ 29 w 289"/>
                <a:gd name="T23" fmla="*/ 79 h 196"/>
                <a:gd name="T24" fmla="*/ 22 w 289"/>
                <a:gd name="T25" fmla="*/ 101 h 196"/>
                <a:gd name="T26" fmla="*/ 15 w 289"/>
                <a:gd name="T27" fmla="*/ 123 h 196"/>
                <a:gd name="T28" fmla="*/ 7 w 289"/>
                <a:gd name="T29" fmla="*/ 151 h 196"/>
                <a:gd name="T30" fmla="*/ 7 w 289"/>
                <a:gd name="T31" fmla="*/ 173 h 196"/>
                <a:gd name="T32" fmla="*/ 0 w 289"/>
                <a:gd name="T33" fmla="*/ 195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9" h="196">
                  <a:moveTo>
                    <a:pt x="288" y="15"/>
                  </a:moveTo>
                  <a:lnTo>
                    <a:pt x="259" y="0"/>
                  </a:lnTo>
                  <a:lnTo>
                    <a:pt x="231" y="0"/>
                  </a:lnTo>
                  <a:lnTo>
                    <a:pt x="209" y="0"/>
                  </a:lnTo>
                  <a:lnTo>
                    <a:pt x="187" y="0"/>
                  </a:lnTo>
                  <a:lnTo>
                    <a:pt x="159" y="0"/>
                  </a:lnTo>
                  <a:lnTo>
                    <a:pt x="137" y="0"/>
                  </a:lnTo>
                  <a:lnTo>
                    <a:pt x="115" y="0"/>
                  </a:lnTo>
                  <a:lnTo>
                    <a:pt x="87" y="15"/>
                  </a:lnTo>
                  <a:lnTo>
                    <a:pt x="65" y="36"/>
                  </a:lnTo>
                  <a:lnTo>
                    <a:pt x="51" y="58"/>
                  </a:lnTo>
                  <a:lnTo>
                    <a:pt x="29" y="79"/>
                  </a:lnTo>
                  <a:lnTo>
                    <a:pt x="22" y="101"/>
                  </a:lnTo>
                  <a:lnTo>
                    <a:pt x="15" y="123"/>
                  </a:lnTo>
                  <a:lnTo>
                    <a:pt x="7" y="151"/>
                  </a:lnTo>
                  <a:lnTo>
                    <a:pt x="7" y="173"/>
                  </a:lnTo>
                  <a:lnTo>
                    <a:pt x="0" y="195"/>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65" name="Freeform 212"/>
            <p:cNvSpPr>
              <a:spLocks/>
            </p:cNvSpPr>
            <p:nvPr/>
          </p:nvSpPr>
          <p:spPr bwMode="auto">
            <a:xfrm>
              <a:off x="1330" y="3090"/>
              <a:ext cx="23" cy="124"/>
            </a:xfrm>
            <a:custGeom>
              <a:avLst/>
              <a:gdLst>
                <a:gd name="T0" fmla="*/ 0 w 23"/>
                <a:gd name="T1" fmla="*/ 0 h 124"/>
                <a:gd name="T2" fmla="*/ 7 w 23"/>
                <a:gd name="T3" fmla="*/ 22 h 124"/>
                <a:gd name="T4" fmla="*/ 15 w 23"/>
                <a:gd name="T5" fmla="*/ 51 h 124"/>
                <a:gd name="T6" fmla="*/ 22 w 23"/>
                <a:gd name="T7" fmla="*/ 79 h 124"/>
                <a:gd name="T8" fmla="*/ 22 w 23"/>
                <a:gd name="T9" fmla="*/ 101 h 124"/>
                <a:gd name="T10" fmla="*/ 22 w 23"/>
                <a:gd name="T11" fmla="*/ 123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24">
                  <a:moveTo>
                    <a:pt x="0" y="0"/>
                  </a:moveTo>
                  <a:lnTo>
                    <a:pt x="7" y="22"/>
                  </a:lnTo>
                  <a:lnTo>
                    <a:pt x="15" y="51"/>
                  </a:lnTo>
                  <a:lnTo>
                    <a:pt x="22" y="79"/>
                  </a:lnTo>
                  <a:lnTo>
                    <a:pt x="22" y="101"/>
                  </a:lnTo>
                  <a:lnTo>
                    <a:pt x="22" y="123"/>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66" name="Freeform 213"/>
            <p:cNvSpPr>
              <a:spLocks/>
            </p:cNvSpPr>
            <p:nvPr/>
          </p:nvSpPr>
          <p:spPr bwMode="auto">
            <a:xfrm>
              <a:off x="1331" y="2751"/>
              <a:ext cx="23" cy="218"/>
            </a:xfrm>
            <a:custGeom>
              <a:avLst/>
              <a:gdLst>
                <a:gd name="T0" fmla="*/ 0 w 23"/>
                <a:gd name="T1" fmla="*/ 0 h 218"/>
                <a:gd name="T2" fmla="*/ 5 w 23"/>
                <a:gd name="T3" fmla="*/ 35 h 218"/>
                <a:gd name="T4" fmla="*/ 16 w 23"/>
                <a:gd name="T5" fmla="*/ 69 h 218"/>
                <a:gd name="T6" fmla="*/ 22 w 23"/>
                <a:gd name="T7" fmla="*/ 95 h 218"/>
                <a:gd name="T8" fmla="*/ 22 w 23"/>
                <a:gd name="T9" fmla="*/ 122 h 218"/>
                <a:gd name="T10" fmla="*/ 22 w 23"/>
                <a:gd name="T11" fmla="*/ 156 h 218"/>
                <a:gd name="T12" fmla="*/ 22 w 23"/>
                <a:gd name="T13" fmla="*/ 182 h 218"/>
                <a:gd name="T14" fmla="*/ 22 w 23"/>
                <a:gd name="T15" fmla="*/ 209 h 218"/>
                <a:gd name="T16" fmla="*/ 22 w 23"/>
                <a:gd name="T17" fmla="*/ 217 h 218"/>
                <a:gd name="T18" fmla="*/ 22 w 23"/>
                <a:gd name="T19" fmla="*/ 21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18">
                  <a:moveTo>
                    <a:pt x="0" y="0"/>
                  </a:moveTo>
                  <a:lnTo>
                    <a:pt x="5" y="35"/>
                  </a:lnTo>
                  <a:lnTo>
                    <a:pt x="16" y="69"/>
                  </a:lnTo>
                  <a:lnTo>
                    <a:pt x="22" y="95"/>
                  </a:lnTo>
                  <a:lnTo>
                    <a:pt x="22" y="122"/>
                  </a:lnTo>
                  <a:lnTo>
                    <a:pt x="22" y="156"/>
                  </a:lnTo>
                  <a:lnTo>
                    <a:pt x="22" y="182"/>
                  </a:lnTo>
                  <a:lnTo>
                    <a:pt x="22" y="209"/>
                  </a:lnTo>
                  <a:lnTo>
                    <a:pt x="22" y="217"/>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57365" name="Group 214"/>
          <p:cNvGrpSpPr>
            <a:grpSpLocks/>
          </p:cNvGrpSpPr>
          <p:nvPr/>
        </p:nvGrpSpPr>
        <p:grpSpPr bwMode="auto">
          <a:xfrm>
            <a:off x="5668964" y="3994151"/>
            <a:ext cx="1455737" cy="1624013"/>
            <a:chOff x="2846" y="2415"/>
            <a:chExt cx="999" cy="982"/>
          </a:xfrm>
        </p:grpSpPr>
        <p:pic>
          <p:nvPicPr>
            <p:cNvPr id="57447" name="Picture 2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 y="2415"/>
              <a:ext cx="999" cy="982"/>
            </a:xfrm>
            <a:prstGeom prst="rect">
              <a:avLst/>
            </a:prstGeom>
            <a:noFill/>
            <a:ln w="12700">
              <a:solidFill>
                <a:schemeClr val="tx2"/>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7448" name="Rectangle 216"/>
            <p:cNvSpPr>
              <a:spLocks noChangeArrowheads="1"/>
            </p:cNvSpPr>
            <p:nvPr/>
          </p:nvSpPr>
          <p:spPr bwMode="auto">
            <a:xfrm>
              <a:off x="3133" y="2671"/>
              <a:ext cx="170"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7449" name="Freeform 217"/>
            <p:cNvSpPr>
              <a:spLocks/>
            </p:cNvSpPr>
            <p:nvPr/>
          </p:nvSpPr>
          <p:spPr bwMode="auto">
            <a:xfrm>
              <a:off x="3349" y="2534"/>
              <a:ext cx="458" cy="310"/>
            </a:xfrm>
            <a:custGeom>
              <a:avLst/>
              <a:gdLst>
                <a:gd name="T0" fmla="*/ 428 w 458"/>
                <a:gd name="T1" fmla="*/ 10 h 310"/>
                <a:gd name="T2" fmla="*/ 400 w 458"/>
                <a:gd name="T3" fmla="*/ 5 h 310"/>
                <a:gd name="T4" fmla="*/ 371 w 458"/>
                <a:gd name="T5" fmla="*/ 0 h 310"/>
                <a:gd name="T6" fmla="*/ 343 w 458"/>
                <a:gd name="T7" fmla="*/ 0 h 310"/>
                <a:gd name="T8" fmla="*/ 314 w 458"/>
                <a:gd name="T9" fmla="*/ 0 h 310"/>
                <a:gd name="T10" fmla="*/ 271 w 458"/>
                <a:gd name="T11" fmla="*/ 5 h 310"/>
                <a:gd name="T12" fmla="*/ 238 w 458"/>
                <a:gd name="T13" fmla="*/ 5 h 310"/>
                <a:gd name="T14" fmla="*/ 209 w 458"/>
                <a:gd name="T15" fmla="*/ 5 h 310"/>
                <a:gd name="T16" fmla="*/ 176 w 458"/>
                <a:gd name="T17" fmla="*/ 14 h 310"/>
                <a:gd name="T18" fmla="*/ 148 w 458"/>
                <a:gd name="T19" fmla="*/ 33 h 310"/>
                <a:gd name="T20" fmla="*/ 105 w 458"/>
                <a:gd name="T21" fmla="*/ 43 h 310"/>
                <a:gd name="T22" fmla="*/ 71 w 458"/>
                <a:gd name="T23" fmla="*/ 48 h 310"/>
                <a:gd name="T24" fmla="*/ 43 w 458"/>
                <a:gd name="T25" fmla="*/ 81 h 310"/>
                <a:gd name="T26" fmla="*/ 24 w 458"/>
                <a:gd name="T27" fmla="*/ 114 h 310"/>
                <a:gd name="T28" fmla="*/ 5 w 458"/>
                <a:gd name="T29" fmla="*/ 152 h 310"/>
                <a:gd name="T30" fmla="*/ 0 w 458"/>
                <a:gd name="T31" fmla="*/ 195 h 310"/>
                <a:gd name="T32" fmla="*/ 10 w 458"/>
                <a:gd name="T33" fmla="*/ 223 h 310"/>
                <a:gd name="T34" fmla="*/ 19 w 458"/>
                <a:gd name="T35" fmla="*/ 252 h 310"/>
                <a:gd name="T36" fmla="*/ 43 w 458"/>
                <a:gd name="T37" fmla="*/ 280 h 310"/>
                <a:gd name="T38" fmla="*/ 71 w 458"/>
                <a:gd name="T39" fmla="*/ 295 h 310"/>
                <a:gd name="T40" fmla="*/ 100 w 458"/>
                <a:gd name="T41" fmla="*/ 304 h 310"/>
                <a:gd name="T42" fmla="*/ 129 w 458"/>
                <a:gd name="T43" fmla="*/ 309 h 310"/>
                <a:gd name="T44" fmla="*/ 167 w 458"/>
                <a:gd name="T45" fmla="*/ 309 h 310"/>
                <a:gd name="T46" fmla="*/ 209 w 458"/>
                <a:gd name="T47" fmla="*/ 304 h 310"/>
                <a:gd name="T48" fmla="*/ 248 w 458"/>
                <a:gd name="T49" fmla="*/ 299 h 310"/>
                <a:gd name="T50" fmla="*/ 286 w 458"/>
                <a:gd name="T51" fmla="*/ 290 h 310"/>
                <a:gd name="T52" fmla="*/ 319 w 458"/>
                <a:gd name="T53" fmla="*/ 280 h 310"/>
                <a:gd name="T54" fmla="*/ 348 w 458"/>
                <a:gd name="T55" fmla="*/ 276 h 310"/>
                <a:gd name="T56" fmla="*/ 381 w 458"/>
                <a:gd name="T57" fmla="*/ 271 h 310"/>
                <a:gd name="T58" fmla="*/ 409 w 458"/>
                <a:gd name="T59" fmla="*/ 252 h 310"/>
                <a:gd name="T60" fmla="*/ 433 w 458"/>
                <a:gd name="T61" fmla="*/ 223 h 310"/>
                <a:gd name="T62" fmla="*/ 452 w 458"/>
                <a:gd name="T63" fmla="*/ 195 h 310"/>
                <a:gd name="T64" fmla="*/ 457 w 458"/>
                <a:gd name="T65" fmla="*/ 162 h 310"/>
                <a:gd name="T66" fmla="*/ 457 w 458"/>
                <a:gd name="T67" fmla="*/ 119 h 310"/>
                <a:gd name="T68" fmla="*/ 457 w 458"/>
                <a:gd name="T69" fmla="*/ 86 h 310"/>
                <a:gd name="T70" fmla="*/ 457 w 458"/>
                <a:gd name="T71" fmla="*/ 57 h 310"/>
                <a:gd name="T72" fmla="*/ 443 w 458"/>
                <a:gd name="T73" fmla="*/ 29 h 310"/>
                <a:gd name="T74" fmla="*/ 428 w 458"/>
                <a:gd name="T75" fmla="*/ 1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8" h="310">
                  <a:moveTo>
                    <a:pt x="438" y="24"/>
                  </a:moveTo>
                  <a:lnTo>
                    <a:pt x="428" y="10"/>
                  </a:lnTo>
                  <a:lnTo>
                    <a:pt x="414" y="5"/>
                  </a:lnTo>
                  <a:lnTo>
                    <a:pt x="400" y="5"/>
                  </a:lnTo>
                  <a:lnTo>
                    <a:pt x="386" y="0"/>
                  </a:lnTo>
                  <a:lnTo>
                    <a:pt x="371" y="0"/>
                  </a:lnTo>
                  <a:lnTo>
                    <a:pt x="357" y="0"/>
                  </a:lnTo>
                  <a:lnTo>
                    <a:pt x="343" y="0"/>
                  </a:lnTo>
                  <a:lnTo>
                    <a:pt x="328" y="0"/>
                  </a:lnTo>
                  <a:lnTo>
                    <a:pt x="314" y="0"/>
                  </a:lnTo>
                  <a:lnTo>
                    <a:pt x="295" y="5"/>
                  </a:lnTo>
                  <a:lnTo>
                    <a:pt x="271" y="5"/>
                  </a:lnTo>
                  <a:lnTo>
                    <a:pt x="257" y="5"/>
                  </a:lnTo>
                  <a:lnTo>
                    <a:pt x="238" y="5"/>
                  </a:lnTo>
                  <a:lnTo>
                    <a:pt x="224" y="5"/>
                  </a:lnTo>
                  <a:lnTo>
                    <a:pt x="209" y="5"/>
                  </a:lnTo>
                  <a:lnTo>
                    <a:pt x="190" y="10"/>
                  </a:lnTo>
                  <a:lnTo>
                    <a:pt x="176" y="14"/>
                  </a:lnTo>
                  <a:lnTo>
                    <a:pt x="162" y="24"/>
                  </a:lnTo>
                  <a:lnTo>
                    <a:pt x="148" y="33"/>
                  </a:lnTo>
                  <a:lnTo>
                    <a:pt x="129" y="33"/>
                  </a:lnTo>
                  <a:lnTo>
                    <a:pt x="105" y="43"/>
                  </a:lnTo>
                  <a:lnTo>
                    <a:pt x="86" y="43"/>
                  </a:lnTo>
                  <a:lnTo>
                    <a:pt x="71" y="48"/>
                  </a:lnTo>
                  <a:lnTo>
                    <a:pt x="52" y="62"/>
                  </a:lnTo>
                  <a:lnTo>
                    <a:pt x="43" y="81"/>
                  </a:lnTo>
                  <a:lnTo>
                    <a:pt x="33" y="100"/>
                  </a:lnTo>
                  <a:lnTo>
                    <a:pt x="24" y="114"/>
                  </a:lnTo>
                  <a:lnTo>
                    <a:pt x="14" y="133"/>
                  </a:lnTo>
                  <a:lnTo>
                    <a:pt x="5" y="152"/>
                  </a:lnTo>
                  <a:lnTo>
                    <a:pt x="0" y="171"/>
                  </a:lnTo>
                  <a:lnTo>
                    <a:pt x="0" y="195"/>
                  </a:lnTo>
                  <a:lnTo>
                    <a:pt x="5" y="209"/>
                  </a:lnTo>
                  <a:lnTo>
                    <a:pt x="10" y="223"/>
                  </a:lnTo>
                  <a:lnTo>
                    <a:pt x="14" y="238"/>
                  </a:lnTo>
                  <a:lnTo>
                    <a:pt x="19" y="252"/>
                  </a:lnTo>
                  <a:lnTo>
                    <a:pt x="33" y="266"/>
                  </a:lnTo>
                  <a:lnTo>
                    <a:pt x="43" y="280"/>
                  </a:lnTo>
                  <a:lnTo>
                    <a:pt x="57" y="285"/>
                  </a:lnTo>
                  <a:lnTo>
                    <a:pt x="71" y="295"/>
                  </a:lnTo>
                  <a:lnTo>
                    <a:pt x="86" y="304"/>
                  </a:lnTo>
                  <a:lnTo>
                    <a:pt x="100" y="304"/>
                  </a:lnTo>
                  <a:lnTo>
                    <a:pt x="114" y="309"/>
                  </a:lnTo>
                  <a:lnTo>
                    <a:pt x="129" y="309"/>
                  </a:lnTo>
                  <a:lnTo>
                    <a:pt x="148" y="309"/>
                  </a:lnTo>
                  <a:lnTo>
                    <a:pt x="167" y="309"/>
                  </a:lnTo>
                  <a:lnTo>
                    <a:pt x="190" y="304"/>
                  </a:lnTo>
                  <a:lnTo>
                    <a:pt x="209" y="304"/>
                  </a:lnTo>
                  <a:lnTo>
                    <a:pt x="229" y="299"/>
                  </a:lnTo>
                  <a:lnTo>
                    <a:pt x="248" y="299"/>
                  </a:lnTo>
                  <a:lnTo>
                    <a:pt x="267" y="290"/>
                  </a:lnTo>
                  <a:lnTo>
                    <a:pt x="286" y="290"/>
                  </a:lnTo>
                  <a:lnTo>
                    <a:pt x="300" y="285"/>
                  </a:lnTo>
                  <a:lnTo>
                    <a:pt x="319" y="280"/>
                  </a:lnTo>
                  <a:lnTo>
                    <a:pt x="333" y="280"/>
                  </a:lnTo>
                  <a:lnTo>
                    <a:pt x="348" y="276"/>
                  </a:lnTo>
                  <a:lnTo>
                    <a:pt x="367" y="276"/>
                  </a:lnTo>
                  <a:lnTo>
                    <a:pt x="381" y="271"/>
                  </a:lnTo>
                  <a:lnTo>
                    <a:pt x="395" y="261"/>
                  </a:lnTo>
                  <a:lnTo>
                    <a:pt x="409" y="252"/>
                  </a:lnTo>
                  <a:lnTo>
                    <a:pt x="424" y="238"/>
                  </a:lnTo>
                  <a:lnTo>
                    <a:pt x="433" y="223"/>
                  </a:lnTo>
                  <a:lnTo>
                    <a:pt x="447" y="209"/>
                  </a:lnTo>
                  <a:lnTo>
                    <a:pt x="452" y="195"/>
                  </a:lnTo>
                  <a:lnTo>
                    <a:pt x="457" y="181"/>
                  </a:lnTo>
                  <a:lnTo>
                    <a:pt x="457" y="162"/>
                  </a:lnTo>
                  <a:lnTo>
                    <a:pt x="457" y="138"/>
                  </a:lnTo>
                  <a:lnTo>
                    <a:pt x="457" y="119"/>
                  </a:lnTo>
                  <a:lnTo>
                    <a:pt x="457" y="100"/>
                  </a:lnTo>
                  <a:lnTo>
                    <a:pt x="457" y="86"/>
                  </a:lnTo>
                  <a:lnTo>
                    <a:pt x="457" y="71"/>
                  </a:lnTo>
                  <a:lnTo>
                    <a:pt x="457" y="57"/>
                  </a:lnTo>
                  <a:lnTo>
                    <a:pt x="452" y="43"/>
                  </a:lnTo>
                  <a:lnTo>
                    <a:pt x="443" y="29"/>
                  </a:lnTo>
                  <a:lnTo>
                    <a:pt x="428" y="24"/>
                  </a:lnTo>
                  <a:lnTo>
                    <a:pt x="428" y="10"/>
                  </a:lnTo>
                  <a:lnTo>
                    <a:pt x="438" y="2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50" name="Rectangle 218"/>
            <p:cNvSpPr>
              <a:spLocks noChangeArrowheads="1"/>
            </p:cNvSpPr>
            <p:nvPr/>
          </p:nvSpPr>
          <p:spPr bwMode="auto">
            <a:xfrm>
              <a:off x="2962" y="3125"/>
              <a:ext cx="458" cy="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28575" rIns="53975" bIns="28575">
              <a:spAutoFit/>
            </a:bodyPr>
            <a:lstStyle>
              <a:lvl1pPr defTabSz="32385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3850">
                <a:spcBef>
                  <a:spcPct val="20000"/>
                </a:spcBef>
                <a:buChar char="–"/>
                <a:defRPr sz="2800">
                  <a:solidFill>
                    <a:schemeClr val="tx1"/>
                  </a:solidFill>
                  <a:latin typeface="Arial" panose="020B0604020202020204" pitchFamily="34" charset="0"/>
                </a:defRPr>
              </a:lvl2pPr>
              <a:lvl3pPr marL="1143000" indent="-228600" defTabSz="32385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3850">
                <a:spcBef>
                  <a:spcPct val="20000"/>
                </a:spcBef>
                <a:buChar char="–"/>
                <a:defRPr sz="2000">
                  <a:solidFill>
                    <a:schemeClr val="tx1"/>
                  </a:solidFill>
                  <a:latin typeface="Arial" panose="020B0604020202020204" pitchFamily="34" charset="0"/>
                </a:defRPr>
              </a:lvl4pPr>
              <a:lvl5pPr marL="2057400" indent="-228600" defTabSz="32385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800">
                  <a:latin typeface="Times New Roman" panose="02020603050405020304" pitchFamily="18" charset="0"/>
                </a:rPr>
                <a:t>Lymphocytes</a:t>
              </a:r>
            </a:p>
          </p:txBody>
        </p:sp>
        <p:sp>
          <p:nvSpPr>
            <p:cNvPr id="57451" name="Rectangle 219"/>
            <p:cNvSpPr>
              <a:spLocks noChangeArrowheads="1"/>
            </p:cNvSpPr>
            <p:nvPr/>
          </p:nvSpPr>
          <p:spPr bwMode="auto">
            <a:xfrm>
              <a:off x="2945" y="2739"/>
              <a:ext cx="384" cy="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28575" rIns="53975" bIns="28575">
              <a:spAutoFit/>
            </a:bodyPr>
            <a:lstStyle>
              <a:lvl1pPr defTabSz="32385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3850">
                <a:spcBef>
                  <a:spcPct val="20000"/>
                </a:spcBef>
                <a:buChar char="–"/>
                <a:defRPr sz="2800">
                  <a:solidFill>
                    <a:schemeClr val="tx1"/>
                  </a:solidFill>
                  <a:latin typeface="Arial" panose="020B0604020202020204" pitchFamily="34" charset="0"/>
                </a:defRPr>
              </a:lvl2pPr>
              <a:lvl3pPr marL="1143000" indent="-228600" defTabSz="32385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3850">
                <a:spcBef>
                  <a:spcPct val="20000"/>
                </a:spcBef>
                <a:buChar char="–"/>
                <a:defRPr sz="2000">
                  <a:solidFill>
                    <a:schemeClr val="tx1"/>
                  </a:solidFill>
                  <a:latin typeface="Arial" panose="020B0604020202020204" pitchFamily="34" charset="0"/>
                </a:defRPr>
              </a:lvl4pPr>
              <a:lvl5pPr marL="2057400" indent="-228600" defTabSz="32385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800">
                  <a:latin typeface="Times New Roman" panose="02020603050405020304" pitchFamily="18" charset="0"/>
                </a:rPr>
                <a:t>Monocytes</a:t>
              </a:r>
            </a:p>
          </p:txBody>
        </p:sp>
        <p:sp>
          <p:nvSpPr>
            <p:cNvPr id="57452" name="Rectangle 220"/>
            <p:cNvSpPr>
              <a:spLocks noChangeArrowheads="1"/>
            </p:cNvSpPr>
            <p:nvPr/>
          </p:nvSpPr>
          <p:spPr bwMode="auto">
            <a:xfrm>
              <a:off x="3373" y="2420"/>
              <a:ext cx="407" cy="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28575" rIns="53975" bIns="28575">
              <a:spAutoFit/>
            </a:bodyPr>
            <a:lstStyle>
              <a:lvl1pPr defTabSz="32385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23850">
                <a:spcBef>
                  <a:spcPct val="20000"/>
                </a:spcBef>
                <a:buChar char="–"/>
                <a:defRPr sz="2800">
                  <a:solidFill>
                    <a:schemeClr val="tx1"/>
                  </a:solidFill>
                  <a:latin typeface="Arial" panose="020B0604020202020204" pitchFamily="34" charset="0"/>
                </a:defRPr>
              </a:lvl2pPr>
              <a:lvl3pPr marL="1143000" indent="-228600" defTabSz="32385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23850">
                <a:spcBef>
                  <a:spcPct val="20000"/>
                </a:spcBef>
                <a:buChar char="–"/>
                <a:defRPr sz="2000">
                  <a:solidFill>
                    <a:schemeClr val="tx1"/>
                  </a:solidFill>
                  <a:latin typeface="Arial" panose="020B0604020202020204" pitchFamily="34" charset="0"/>
                </a:defRPr>
              </a:lvl4pPr>
              <a:lvl5pPr marL="2057400" indent="-228600" defTabSz="32385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23850"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800">
                  <a:latin typeface="Times New Roman" panose="02020603050405020304" pitchFamily="18" charset="0"/>
                </a:rPr>
                <a:t>Neutrophils</a:t>
              </a:r>
            </a:p>
          </p:txBody>
        </p:sp>
      </p:grpSp>
      <p:grpSp>
        <p:nvGrpSpPr>
          <p:cNvPr id="57366" name="Group 221"/>
          <p:cNvGrpSpPr>
            <a:grpSpLocks/>
          </p:cNvGrpSpPr>
          <p:nvPr/>
        </p:nvGrpSpPr>
        <p:grpSpPr bwMode="auto">
          <a:xfrm>
            <a:off x="7320880" y="4529137"/>
            <a:ext cx="2902620" cy="1799428"/>
            <a:chOff x="3980" y="2739"/>
            <a:chExt cx="1993" cy="1088"/>
          </a:xfrm>
        </p:grpSpPr>
        <p:sp>
          <p:nvSpPr>
            <p:cNvPr id="57369" name="Line 222"/>
            <p:cNvSpPr>
              <a:spLocks noChangeShapeType="1"/>
            </p:cNvSpPr>
            <p:nvPr/>
          </p:nvSpPr>
          <p:spPr bwMode="auto">
            <a:xfrm>
              <a:off x="4184" y="2759"/>
              <a:ext cx="16"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70" name="Freeform 223"/>
            <p:cNvSpPr>
              <a:spLocks/>
            </p:cNvSpPr>
            <p:nvPr/>
          </p:nvSpPr>
          <p:spPr bwMode="auto">
            <a:xfrm>
              <a:off x="4198" y="2764"/>
              <a:ext cx="1761" cy="882"/>
            </a:xfrm>
            <a:custGeom>
              <a:avLst/>
              <a:gdLst>
                <a:gd name="T0" fmla="*/ 0 w 1761"/>
                <a:gd name="T1" fmla="*/ 881 h 882"/>
                <a:gd name="T2" fmla="*/ 1760 w 1761"/>
                <a:gd name="T3" fmla="*/ 881 h 882"/>
                <a:gd name="T4" fmla="*/ 1760 w 1761"/>
                <a:gd name="T5" fmla="*/ 0 h 882"/>
                <a:gd name="T6" fmla="*/ 0 w 1761"/>
                <a:gd name="T7" fmla="*/ 0 h 882"/>
                <a:gd name="T8" fmla="*/ 0 w 1761"/>
                <a:gd name="T9" fmla="*/ 881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1" h="882">
                  <a:moveTo>
                    <a:pt x="0" y="881"/>
                  </a:moveTo>
                  <a:lnTo>
                    <a:pt x="1760" y="881"/>
                  </a:lnTo>
                  <a:lnTo>
                    <a:pt x="1760" y="0"/>
                  </a:lnTo>
                  <a:lnTo>
                    <a:pt x="0" y="0"/>
                  </a:lnTo>
                  <a:lnTo>
                    <a:pt x="0" y="881"/>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371" name="Rectangle 224"/>
            <p:cNvSpPr>
              <a:spLocks noChangeArrowheads="1"/>
            </p:cNvSpPr>
            <p:nvPr/>
          </p:nvSpPr>
          <p:spPr bwMode="auto">
            <a:xfrm>
              <a:off x="4409" y="3701"/>
              <a:ext cx="130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1100" b="1">
                  <a:solidFill>
                    <a:schemeClr val="tx2"/>
                  </a:solidFill>
                </a:rPr>
                <a:t>log FITC Fluorescence</a:t>
              </a:r>
            </a:p>
          </p:txBody>
        </p:sp>
        <p:sp>
          <p:nvSpPr>
            <p:cNvPr id="57372" name="Rectangle 225"/>
            <p:cNvSpPr>
              <a:spLocks noChangeArrowheads="1"/>
            </p:cNvSpPr>
            <p:nvPr/>
          </p:nvSpPr>
          <p:spPr bwMode="auto">
            <a:xfrm>
              <a:off x="4139" y="3640"/>
              <a:ext cx="1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.1</a:t>
              </a:r>
            </a:p>
          </p:txBody>
        </p:sp>
        <p:sp>
          <p:nvSpPr>
            <p:cNvPr id="57373" name="Rectangle 226"/>
            <p:cNvSpPr>
              <a:spLocks noChangeArrowheads="1"/>
            </p:cNvSpPr>
            <p:nvPr/>
          </p:nvSpPr>
          <p:spPr bwMode="auto">
            <a:xfrm>
              <a:off x="5775" y="3640"/>
              <a:ext cx="1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 1000</a:t>
              </a:r>
            </a:p>
          </p:txBody>
        </p:sp>
        <p:sp>
          <p:nvSpPr>
            <p:cNvPr id="57374" name="Rectangle 227"/>
            <p:cNvSpPr>
              <a:spLocks noChangeArrowheads="1"/>
            </p:cNvSpPr>
            <p:nvPr/>
          </p:nvSpPr>
          <p:spPr bwMode="auto">
            <a:xfrm>
              <a:off x="5362" y="3640"/>
              <a:ext cx="18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  100</a:t>
              </a:r>
            </a:p>
          </p:txBody>
        </p:sp>
        <p:sp>
          <p:nvSpPr>
            <p:cNvPr id="57375" name="Rectangle 228"/>
            <p:cNvSpPr>
              <a:spLocks noChangeArrowheads="1"/>
            </p:cNvSpPr>
            <p:nvPr/>
          </p:nvSpPr>
          <p:spPr bwMode="auto">
            <a:xfrm>
              <a:off x="4902" y="3640"/>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   10</a:t>
              </a:r>
            </a:p>
          </p:txBody>
        </p:sp>
        <p:sp>
          <p:nvSpPr>
            <p:cNvPr id="57376" name="Rectangle 229"/>
            <p:cNvSpPr>
              <a:spLocks noChangeArrowheads="1"/>
            </p:cNvSpPr>
            <p:nvPr/>
          </p:nvSpPr>
          <p:spPr bwMode="auto">
            <a:xfrm>
              <a:off x="4482" y="3640"/>
              <a:ext cx="15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    1</a:t>
              </a:r>
            </a:p>
          </p:txBody>
        </p:sp>
        <p:sp>
          <p:nvSpPr>
            <p:cNvPr id="57377" name="Line 230"/>
            <p:cNvSpPr>
              <a:spLocks noChangeShapeType="1"/>
            </p:cNvSpPr>
            <p:nvPr/>
          </p:nvSpPr>
          <p:spPr bwMode="auto">
            <a:xfrm>
              <a:off x="418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78" name="Line 231"/>
            <p:cNvSpPr>
              <a:spLocks noChangeShapeType="1"/>
            </p:cNvSpPr>
            <p:nvPr/>
          </p:nvSpPr>
          <p:spPr bwMode="auto">
            <a:xfrm>
              <a:off x="4314"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79" name="Line 232"/>
            <p:cNvSpPr>
              <a:spLocks noChangeShapeType="1"/>
            </p:cNvSpPr>
            <p:nvPr/>
          </p:nvSpPr>
          <p:spPr bwMode="auto">
            <a:xfrm>
              <a:off x="439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0" name="Line 233"/>
            <p:cNvSpPr>
              <a:spLocks noChangeShapeType="1"/>
            </p:cNvSpPr>
            <p:nvPr/>
          </p:nvSpPr>
          <p:spPr bwMode="auto">
            <a:xfrm>
              <a:off x="4446"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1" name="Line 234"/>
            <p:cNvSpPr>
              <a:spLocks noChangeShapeType="1"/>
            </p:cNvSpPr>
            <p:nvPr/>
          </p:nvSpPr>
          <p:spPr bwMode="auto">
            <a:xfrm>
              <a:off x="4488"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2" name="Line 235"/>
            <p:cNvSpPr>
              <a:spLocks noChangeShapeType="1"/>
            </p:cNvSpPr>
            <p:nvPr/>
          </p:nvSpPr>
          <p:spPr bwMode="auto">
            <a:xfrm>
              <a:off x="4524"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3" name="Line 236"/>
            <p:cNvSpPr>
              <a:spLocks noChangeShapeType="1"/>
            </p:cNvSpPr>
            <p:nvPr/>
          </p:nvSpPr>
          <p:spPr bwMode="auto">
            <a:xfrm>
              <a:off x="455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4" name="Line 237"/>
            <p:cNvSpPr>
              <a:spLocks noChangeShapeType="1"/>
            </p:cNvSpPr>
            <p:nvPr/>
          </p:nvSpPr>
          <p:spPr bwMode="auto">
            <a:xfrm>
              <a:off x="4579"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5" name="Line 238"/>
            <p:cNvSpPr>
              <a:spLocks noChangeShapeType="1"/>
            </p:cNvSpPr>
            <p:nvPr/>
          </p:nvSpPr>
          <p:spPr bwMode="auto">
            <a:xfrm>
              <a:off x="460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6" name="Line 239"/>
            <p:cNvSpPr>
              <a:spLocks noChangeShapeType="1"/>
            </p:cNvSpPr>
            <p:nvPr/>
          </p:nvSpPr>
          <p:spPr bwMode="auto">
            <a:xfrm>
              <a:off x="462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7" name="Line 240"/>
            <p:cNvSpPr>
              <a:spLocks noChangeShapeType="1"/>
            </p:cNvSpPr>
            <p:nvPr/>
          </p:nvSpPr>
          <p:spPr bwMode="auto">
            <a:xfrm>
              <a:off x="4754"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8" name="Line 241"/>
            <p:cNvSpPr>
              <a:spLocks noChangeShapeType="1"/>
            </p:cNvSpPr>
            <p:nvPr/>
          </p:nvSpPr>
          <p:spPr bwMode="auto">
            <a:xfrm>
              <a:off x="483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89" name="Line 242"/>
            <p:cNvSpPr>
              <a:spLocks noChangeShapeType="1"/>
            </p:cNvSpPr>
            <p:nvPr/>
          </p:nvSpPr>
          <p:spPr bwMode="auto">
            <a:xfrm>
              <a:off x="4886"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0" name="Line 243"/>
            <p:cNvSpPr>
              <a:spLocks noChangeShapeType="1"/>
            </p:cNvSpPr>
            <p:nvPr/>
          </p:nvSpPr>
          <p:spPr bwMode="auto">
            <a:xfrm>
              <a:off x="4929"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1" name="Line 244"/>
            <p:cNvSpPr>
              <a:spLocks noChangeShapeType="1"/>
            </p:cNvSpPr>
            <p:nvPr/>
          </p:nvSpPr>
          <p:spPr bwMode="auto">
            <a:xfrm>
              <a:off x="4964"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2" name="Line 245"/>
            <p:cNvSpPr>
              <a:spLocks noChangeShapeType="1"/>
            </p:cNvSpPr>
            <p:nvPr/>
          </p:nvSpPr>
          <p:spPr bwMode="auto">
            <a:xfrm>
              <a:off x="499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3" name="Line 246"/>
            <p:cNvSpPr>
              <a:spLocks noChangeShapeType="1"/>
            </p:cNvSpPr>
            <p:nvPr/>
          </p:nvSpPr>
          <p:spPr bwMode="auto">
            <a:xfrm>
              <a:off x="5018"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4" name="Line 247"/>
            <p:cNvSpPr>
              <a:spLocks noChangeShapeType="1"/>
            </p:cNvSpPr>
            <p:nvPr/>
          </p:nvSpPr>
          <p:spPr bwMode="auto">
            <a:xfrm>
              <a:off x="504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5" name="Line 248"/>
            <p:cNvSpPr>
              <a:spLocks noChangeShapeType="1"/>
            </p:cNvSpPr>
            <p:nvPr/>
          </p:nvSpPr>
          <p:spPr bwMode="auto">
            <a:xfrm>
              <a:off x="506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6" name="Line 249"/>
            <p:cNvSpPr>
              <a:spLocks noChangeShapeType="1"/>
            </p:cNvSpPr>
            <p:nvPr/>
          </p:nvSpPr>
          <p:spPr bwMode="auto">
            <a:xfrm>
              <a:off x="519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7" name="Line 250"/>
            <p:cNvSpPr>
              <a:spLocks noChangeShapeType="1"/>
            </p:cNvSpPr>
            <p:nvPr/>
          </p:nvSpPr>
          <p:spPr bwMode="auto">
            <a:xfrm>
              <a:off x="527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8" name="Line 251"/>
            <p:cNvSpPr>
              <a:spLocks noChangeShapeType="1"/>
            </p:cNvSpPr>
            <p:nvPr/>
          </p:nvSpPr>
          <p:spPr bwMode="auto">
            <a:xfrm>
              <a:off x="5326"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399" name="Line 252"/>
            <p:cNvSpPr>
              <a:spLocks noChangeShapeType="1"/>
            </p:cNvSpPr>
            <p:nvPr/>
          </p:nvSpPr>
          <p:spPr bwMode="auto">
            <a:xfrm>
              <a:off x="5368"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0" name="Line 253"/>
            <p:cNvSpPr>
              <a:spLocks noChangeShapeType="1"/>
            </p:cNvSpPr>
            <p:nvPr/>
          </p:nvSpPr>
          <p:spPr bwMode="auto">
            <a:xfrm>
              <a:off x="540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1" name="Line 254"/>
            <p:cNvSpPr>
              <a:spLocks noChangeShapeType="1"/>
            </p:cNvSpPr>
            <p:nvPr/>
          </p:nvSpPr>
          <p:spPr bwMode="auto">
            <a:xfrm>
              <a:off x="543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2" name="Line 255"/>
            <p:cNvSpPr>
              <a:spLocks noChangeShapeType="1"/>
            </p:cNvSpPr>
            <p:nvPr/>
          </p:nvSpPr>
          <p:spPr bwMode="auto">
            <a:xfrm>
              <a:off x="5459"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3" name="Line 256"/>
            <p:cNvSpPr>
              <a:spLocks noChangeShapeType="1"/>
            </p:cNvSpPr>
            <p:nvPr/>
          </p:nvSpPr>
          <p:spPr bwMode="auto">
            <a:xfrm>
              <a:off x="548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4" name="Line 257"/>
            <p:cNvSpPr>
              <a:spLocks noChangeShapeType="1"/>
            </p:cNvSpPr>
            <p:nvPr/>
          </p:nvSpPr>
          <p:spPr bwMode="auto">
            <a:xfrm>
              <a:off x="550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5" name="Line 258"/>
            <p:cNvSpPr>
              <a:spLocks noChangeShapeType="1"/>
            </p:cNvSpPr>
            <p:nvPr/>
          </p:nvSpPr>
          <p:spPr bwMode="auto">
            <a:xfrm>
              <a:off x="563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6" name="Line 259"/>
            <p:cNvSpPr>
              <a:spLocks noChangeShapeType="1"/>
            </p:cNvSpPr>
            <p:nvPr/>
          </p:nvSpPr>
          <p:spPr bwMode="auto">
            <a:xfrm>
              <a:off x="571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7" name="Line 260"/>
            <p:cNvSpPr>
              <a:spLocks noChangeShapeType="1"/>
            </p:cNvSpPr>
            <p:nvPr/>
          </p:nvSpPr>
          <p:spPr bwMode="auto">
            <a:xfrm>
              <a:off x="5766"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8" name="Line 261"/>
            <p:cNvSpPr>
              <a:spLocks noChangeShapeType="1"/>
            </p:cNvSpPr>
            <p:nvPr/>
          </p:nvSpPr>
          <p:spPr bwMode="auto">
            <a:xfrm>
              <a:off x="5809"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09" name="Line 262"/>
            <p:cNvSpPr>
              <a:spLocks noChangeShapeType="1"/>
            </p:cNvSpPr>
            <p:nvPr/>
          </p:nvSpPr>
          <p:spPr bwMode="auto">
            <a:xfrm>
              <a:off x="584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0" name="Line 263"/>
            <p:cNvSpPr>
              <a:spLocks noChangeShapeType="1"/>
            </p:cNvSpPr>
            <p:nvPr/>
          </p:nvSpPr>
          <p:spPr bwMode="auto">
            <a:xfrm>
              <a:off x="5873"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1" name="Line 264"/>
            <p:cNvSpPr>
              <a:spLocks noChangeShapeType="1"/>
            </p:cNvSpPr>
            <p:nvPr/>
          </p:nvSpPr>
          <p:spPr bwMode="auto">
            <a:xfrm>
              <a:off x="5898"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2" name="Line 265"/>
            <p:cNvSpPr>
              <a:spLocks noChangeShapeType="1"/>
            </p:cNvSpPr>
            <p:nvPr/>
          </p:nvSpPr>
          <p:spPr bwMode="auto">
            <a:xfrm>
              <a:off x="592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3" name="Line 266"/>
            <p:cNvSpPr>
              <a:spLocks noChangeShapeType="1"/>
            </p:cNvSpPr>
            <p:nvPr/>
          </p:nvSpPr>
          <p:spPr bwMode="auto">
            <a:xfrm>
              <a:off x="5941" y="3649"/>
              <a:ext cx="0" cy="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4" name="Line 267"/>
            <p:cNvSpPr>
              <a:spLocks noChangeShapeType="1"/>
            </p:cNvSpPr>
            <p:nvPr/>
          </p:nvSpPr>
          <p:spPr bwMode="auto">
            <a:xfrm flipH="1">
              <a:off x="4164" y="3645"/>
              <a:ext cx="2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5" name="Line 268"/>
            <p:cNvSpPr>
              <a:spLocks noChangeShapeType="1"/>
            </p:cNvSpPr>
            <p:nvPr/>
          </p:nvSpPr>
          <p:spPr bwMode="auto">
            <a:xfrm flipH="1">
              <a:off x="4164" y="3424"/>
              <a:ext cx="2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6" name="Line 269"/>
            <p:cNvSpPr>
              <a:spLocks noChangeShapeType="1"/>
            </p:cNvSpPr>
            <p:nvPr/>
          </p:nvSpPr>
          <p:spPr bwMode="auto">
            <a:xfrm flipH="1">
              <a:off x="4164" y="3205"/>
              <a:ext cx="2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7" name="Line 270"/>
            <p:cNvSpPr>
              <a:spLocks noChangeShapeType="1"/>
            </p:cNvSpPr>
            <p:nvPr/>
          </p:nvSpPr>
          <p:spPr bwMode="auto">
            <a:xfrm flipH="1">
              <a:off x="4164" y="2985"/>
              <a:ext cx="2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18" name="Freeform 271"/>
            <p:cNvSpPr>
              <a:spLocks/>
            </p:cNvSpPr>
            <p:nvPr/>
          </p:nvSpPr>
          <p:spPr bwMode="auto">
            <a:xfrm>
              <a:off x="4532" y="3066"/>
              <a:ext cx="125" cy="399"/>
            </a:xfrm>
            <a:custGeom>
              <a:avLst/>
              <a:gdLst>
                <a:gd name="T0" fmla="*/ 2 w 125"/>
                <a:gd name="T1" fmla="*/ 199 h 399"/>
                <a:gd name="T2" fmla="*/ 5 w 125"/>
                <a:gd name="T3" fmla="*/ 270 h 399"/>
                <a:gd name="T4" fmla="*/ 9 w 125"/>
                <a:gd name="T5" fmla="*/ 223 h 399"/>
                <a:gd name="T6" fmla="*/ 12 w 125"/>
                <a:gd name="T7" fmla="*/ 316 h 399"/>
                <a:gd name="T8" fmla="*/ 16 w 125"/>
                <a:gd name="T9" fmla="*/ 340 h 399"/>
                <a:gd name="T10" fmla="*/ 19 w 125"/>
                <a:gd name="T11" fmla="*/ 246 h 399"/>
                <a:gd name="T12" fmla="*/ 23 w 125"/>
                <a:gd name="T13" fmla="*/ 375 h 399"/>
                <a:gd name="T14" fmla="*/ 26 w 125"/>
                <a:gd name="T15" fmla="*/ 328 h 399"/>
                <a:gd name="T16" fmla="*/ 30 w 125"/>
                <a:gd name="T17" fmla="*/ 176 h 399"/>
                <a:gd name="T18" fmla="*/ 33 w 125"/>
                <a:gd name="T19" fmla="*/ 270 h 399"/>
                <a:gd name="T20" fmla="*/ 36 w 125"/>
                <a:gd name="T21" fmla="*/ 398 h 399"/>
                <a:gd name="T22" fmla="*/ 40 w 125"/>
                <a:gd name="T23" fmla="*/ 316 h 399"/>
                <a:gd name="T24" fmla="*/ 43 w 125"/>
                <a:gd name="T25" fmla="*/ 140 h 399"/>
                <a:gd name="T26" fmla="*/ 47 w 125"/>
                <a:gd name="T27" fmla="*/ 187 h 399"/>
                <a:gd name="T28" fmla="*/ 50 w 125"/>
                <a:gd name="T29" fmla="*/ 140 h 399"/>
                <a:gd name="T30" fmla="*/ 54 w 125"/>
                <a:gd name="T31" fmla="*/ 117 h 399"/>
                <a:gd name="T32" fmla="*/ 57 w 125"/>
                <a:gd name="T33" fmla="*/ 211 h 399"/>
                <a:gd name="T34" fmla="*/ 61 w 125"/>
                <a:gd name="T35" fmla="*/ 164 h 399"/>
                <a:gd name="T36" fmla="*/ 64 w 125"/>
                <a:gd name="T37" fmla="*/ 152 h 399"/>
                <a:gd name="T38" fmla="*/ 67 w 125"/>
                <a:gd name="T39" fmla="*/ 199 h 399"/>
                <a:gd name="T40" fmla="*/ 71 w 125"/>
                <a:gd name="T41" fmla="*/ 117 h 399"/>
                <a:gd name="T42" fmla="*/ 74 w 125"/>
                <a:gd name="T43" fmla="*/ 199 h 399"/>
                <a:gd name="T44" fmla="*/ 78 w 125"/>
                <a:gd name="T45" fmla="*/ 164 h 399"/>
                <a:gd name="T46" fmla="*/ 81 w 125"/>
                <a:gd name="T47" fmla="*/ 82 h 399"/>
                <a:gd name="T48" fmla="*/ 85 w 125"/>
                <a:gd name="T49" fmla="*/ 105 h 399"/>
                <a:gd name="T50" fmla="*/ 88 w 125"/>
                <a:gd name="T51" fmla="*/ 211 h 399"/>
                <a:gd name="T52" fmla="*/ 92 w 125"/>
                <a:gd name="T53" fmla="*/ 234 h 399"/>
                <a:gd name="T54" fmla="*/ 95 w 125"/>
                <a:gd name="T55" fmla="*/ 223 h 399"/>
                <a:gd name="T56" fmla="*/ 99 w 125"/>
                <a:gd name="T57" fmla="*/ 140 h 399"/>
                <a:gd name="T58" fmla="*/ 111 w 125"/>
                <a:gd name="T59" fmla="*/ 242 h 399"/>
                <a:gd name="T60" fmla="*/ 117 w 125"/>
                <a:gd name="T61" fmla="*/ 128 h 399"/>
                <a:gd name="T62" fmla="*/ 124 w 125"/>
                <a:gd name="T63" fmla="*/ 157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 h="399">
                  <a:moveTo>
                    <a:pt x="0" y="234"/>
                  </a:moveTo>
                  <a:lnTo>
                    <a:pt x="2" y="199"/>
                  </a:lnTo>
                  <a:lnTo>
                    <a:pt x="3" y="328"/>
                  </a:lnTo>
                  <a:lnTo>
                    <a:pt x="5" y="270"/>
                  </a:lnTo>
                  <a:lnTo>
                    <a:pt x="7" y="246"/>
                  </a:lnTo>
                  <a:lnTo>
                    <a:pt x="9" y="223"/>
                  </a:lnTo>
                  <a:lnTo>
                    <a:pt x="11" y="270"/>
                  </a:lnTo>
                  <a:lnTo>
                    <a:pt x="12" y="316"/>
                  </a:lnTo>
                  <a:lnTo>
                    <a:pt x="14" y="340"/>
                  </a:lnTo>
                  <a:lnTo>
                    <a:pt x="16" y="340"/>
                  </a:lnTo>
                  <a:lnTo>
                    <a:pt x="17" y="328"/>
                  </a:lnTo>
                  <a:lnTo>
                    <a:pt x="19" y="246"/>
                  </a:lnTo>
                  <a:lnTo>
                    <a:pt x="21" y="199"/>
                  </a:lnTo>
                  <a:lnTo>
                    <a:pt x="23" y="375"/>
                  </a:lnTo>
                  <a:lnTo>
                    <a:pt x="24" y="316"/>
                  </a:lnTo>
                  <a:lnTo>
                    <a:pt x="26" y="328"/>
                  </a:lnTo>
                  <a:lnTo>
                    <a:pt x="28" y="152"/>
                  </a:lnTo>
                  <a:lnTo>
                    <a:pt x="30" y="176"/>
                  </a:lnTo>
                  <a:lnTo>
                    <a:pt x="31" y="234"/>
                  </a:lnTo>
                  <a:lnTo>
                    <a:pt x="33" y="270"/>
                  </a:lnTo>
                  <a:lnTo>
                    <a:pt x="35" y="270"/>
                  </a:lnTo>
                  <a:lnTo>
                    <a:pt x="36" y="398"/>
                  </a:lnTo>
                  <a:lnTo>
                    <a:pt x="38" y="281"/>
                  </a:lnTo>
                  <a:lnTo>
                    <a:pt x="40" y="316"/>
                  </a:lnTo>
                  <a:lnTo>
                    <a:pt x="42" y="117"/>
                  </a:lnTo>
                  <a:lnTo>
                    <a:pt x="43" y="140"/>
                  </a:lnTo>
                  <a:lnTo>
                    <a:pt x="45" y="234"/>
                  </a:lnTo>
                  <a:lnTo>
                    <a:pt x="47" y="187"/>
                  </a:lnTo>
                  <a:lnTo>
                    <a:pt x="49" y="223"/>
                  </a:lnTo>
                  <a:lnTo>
                    <a:pt x="50" y="140"/>
                  </a:lnTo>
                  <a:lnTo>
                    <a:pt x="52" y="316"/>
                  </a:lnTo>
                  <a:lnTo>
                    <a:pt x="54" y="117"/>
                  </a:lnTo>
                  <a:lnTo>
                    <a:pt x="56" y="199"/>
                  </a:lnTo>
                  <a:lnTo>
                    <a:pt x="57" y="211"/>
                  </a:lnTo>
                  <a:lnTo>
                    <a:pt x="59" y="105"/>
                  </a:lnTo>
                  <a:lnTo>
                    <a:pt x="61" y="164"/>
                  </a:lnTo>
                  <a:lnTo>
                    <a:pt x="62" y="164"/>
                  </a:lnTo>
                  <a:lnTo>
                    <a:pt x="64" y="152"/>
                  </a:lnTo>
                  <a:lnTo>
                    <a:pt x="66" y="270"/>
                  </a:lnTo>
                  <a:lnTo>
                    <a:pt x="67" y="199"/>
                  </a:lnTo>
                  <a:lnTo>
                    <a:pt x="69" y="129"/>
                  </a:lnTo>
                  <a:lnTo>
                    <a:pt x="71" y="117"/>
                  </a:lnTo>
                  <a:lnTo>
                    <a:pt x="73" y="0"/>
                  </a:lnTo>
                  <a:lnTo>
                    <a:pt x="74" y="199"/>
                  </a:lnTo>
                  <a:lnTo>
                    <a:pt x="76" y="129"/>
                  </a:lnTo>
                  <a:lnTo>
                    <a:pt x="78" y="164"/>
                  </a:lnTo>
                  <a:lnTo>
                    <a:pt x="80" y="258"/>
                  </a:lnTo>
                  <a:lnTo>
                    <a:pt x="81" y="82"/>
                  </a:lnTo>
                  <a:lnTo>
                    <a:pt x="83" y="140"/>
                  </a:lnTo>
                  <a:lnTo>
                    <a:pt x="85" y="105"/>
                  </a:lnTo>
                  <a:lnTo>
                    <a:pt x="86" y="105"/>
                  </a:lnTo>
                  <a:lnTo>
                    <a:pt x="88" y="211"/>
                  </a:lnTo>
                  <a:lnTo>
                    <a:pt x="90" y="105"/>
                  </a:lnTo>
                  <a:lnTo>
                    <a:pt x="92" y="234"/>
                  </a:lnTo>
                  <a:lnTo>
                    <a:pt x="93" y="234"/>
                  </a:lnTo>
                  <a:lnTo>
                    <a:pt x="95" y="223"/>
                  </a:lnTo>
                  <a:lnTo>
                    <a:pt x="97" y="70"/>
                  </a:lnTo>
                  <a:lnTo>
                    <a:pt x="99" y="140"/>
                  </a:lnTo>
                  <a:lnTo>
                    <a:pt x="100" y="105"/>
                  </a:lnTo>
                  <a:lnTo>
                    <a:pt x="111" y="242"/>
                  </a:lnTo>
                  <a:lnTo>
                    <a:pt x="106" y="220"/>
                  </a:lnTo>
                  <a:lnTo>
                    <a:pt x="117" y="128"/>
                  </a:lnTo>
                  <a:lnTo>
                    <a:pt x="119" y="83"/>
                  </a:lnTo>
                  <a:lnTo>
                    <a:pt x="124" y="157"/>
                  </a:lnTo>
                  <a:lnTo>
                    <a:pt x="119" y="2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57419" name="Group 272"/>
            <p:cNvGrpSpPr>
              <a:grpSpLocks/>
            </p:cNvGrpSpPr>
            <p:nvPr/>
          </p:nvGrpSpPr>
          <p:grpSpPr bwMode="auto">
            <a:xfrm>
              <a:off x="4262" y="3100"/>
              <a:ext cx="816" cy="542"/>
              <a:chOff x="4262" y="3100"/>
              <a:chExt cx="816" cy="542"/>
            </a:xfrm>
          </p:grpSpPr>
          <p:sp>
            <p:nvSpPr>
              <p:cNvPr id="57441" name="Freeform 273"/>
              <p:cNvSpPr>
                <a:spLocks/>
              </p:cNvSpPr>
              <p:nvPr/>
            </p:nvSpPr>
            <p:spPr bwMode="auto">
              <a:xfrm>
                <a:off x="4262" y="3487"/>
                <a:ext cx="156" cy="155"/>
              </a:xfrm>
              <a:custGeom>
                <a:avLst/>
                <a:gdLst>
                  <a:gd name="T0" fmla="*/ 27 w 156"/>
                  <a:gd name="T1" fmla="*/ 151 h 155"/>
                  <a:gd name="T2" fmla="*/ 0 w 156"/>
                  <a:gd name="T3" fmla="*/ 153 h 155"/>
                  <a:gd name="T4" fmla="*/ 53 w 156"/>
                  <a:gd name="T5" fmla="*/ 130 h 155"/>
                  <a:gd name="T6" fmla="*/ 57 w 156"/>
                  <a:gd name="T7" fmla="*/ 95 h 155"/>
                  <a:gd name="T8" fmla="*/ 60 w 156"/>
                  <a:gd name="T9" fmla="*/ 130 h 155"/>
                  <a:gd name="T10" fmla="*/ 64 w 156"/>
                  <a:gd name="T11" fmla="*/ 130 h 155"/>
                  <a:gd name="T12" fmla="*/ 67 w 156"/>
                  <a:gd name="T13" fmla="*/ 118 h 155"/>
                  <a:gd name="T14" fmla="*/ 71 w 156"/>
                  <a:gd name="T15" fmla="*/ 107 h 155"/>
                  <a:gd name="T16" fmla="*/ 74 w 156"/>
                  <a:gd name="T17" fmla="*/ 130 h 155"/>
                  <a:gd name="T18" fmla="*/ 84 w 156"/>
                  <a:gd name="T19" fmla="*/ 116 h 155"/>
                  <a:gd name="T20" fmla="*/ 81 w 156"/>
                  <a:gd name="T21" fmla="*/ 154 h 155"/>
                  <a:gd name="T22" fmla="*/ 85 w 156"/>
                  <a:gd name="T23" fmla="*/ 107 h 155"/>
                  <a:gd name="T24" fmla="*/ 88 w 156"/>
                  <a:gd name="T25" fmla="*/ 118 h 155"/>
                  <a:gd name="T26" fmla="*/ 91 w 156"/>
                  <a:gd name="T27" fmla="*/ 130 h 155"/>
                  <a:gd name="T28" fmla="*/ 95 w 156"/>
                  <a:gd name="T29" fmla="*/ 142 h 155"/>
                  <a:gd name="T30" fmla="*/ 99 w 156"/>
                  <a:gd name="T31" fmla="*/ 95 h 155"/>
                  <a:gd name="T32" fmla="*/ 102 w 156"/>
                  <a:gd name="T33" fmla="*/ 118 h 155"/>
                  <a:gd name="T34" fmla="*/ 105 w 156"/>
                  <a:gd name="T35" fmla="*/ 107 h 155"/>
                  <a:gd name="T36" fmla="*/ 109 w 156"/>
                  <a:gd name="T37" fmla="*/ 118 h 155"/>
                  <a:gd name="T38" fmla="*/ 112 w 156"/>
                  <a:gd name="T39" fmla="*/ 107 h 155"/>
                  <a:gd name="T40" fmla="*/ 115 w 156"/>
                  <a:gd name="T41" fmla="*/ 24 h 155"/>
                  <a:gd name="T42" fmla="*/ 119 w 156"/>
                  <a:gd name="T43" fmla="*/ 118 h 155"/>
                  <a:gd name="T44" fmla="*/ 123 w 156"/>
                  <a:gd name="T45" fmla="*/ 95 h 155"/>
                  <a:gd name="T46" fmla="*/ 126 w 156"/>
                  <a:gd name="T47" fmla="*/ 83 h 155"/>
                  <a:gd name="T48" fmla="*/ 129 w 156"/>
                  <a:gd name="T49" fmla="*/ 71 h 155"/>
                  <a:gd name="T50" fmla="*/ 133 w 156"/>
                  <a:gd name="T51" fmla="*/ 83 h 155"/>
                  <a:gd name="T52" fmla="*/ 136 w 156"/>
                  <a:gd name="T53" fmla="*/ 47 h 155"/>
                  <a:gd name="T54" fmla="*/ 140 w 156"/>
                  <a:gd name="T55" fmla="*/ 36 h 155"/>
                  <a:gd name="T56" fmla="*/ 143 w 156"/>
                  <a:gd name="T57" fmla="*/ 130 h 155"/>
                  <a:gd name="T58" fmla="*/ 147 w 156"/>
                  <a:gd name="T59" fmla="*/ 83 h 155"/>
                  <a:gd name="T60" fmla="*/ 150 w 156"/>
                  <a:gd name="T61" fmla="*/ 95 h 155"/>
                  <a:gd name="T62" fmla="*/ 153 w 156"/>
                  <a:gd name="T63" fmla="*/ 71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155">
                    <a:moveTo>
                      <a:pt x="42" y="147"/>
                    </a:moveTo>
                    <a:lnTo>
                      <a:pt x="27" y="151"/>
                    </a:lnTo>
                    <a:lnTo>
                      <a:pt x="21" y="140"/>
                    </a:lnTo>
                    <a:lnTo>
                      <a:pt x="0" y="153"/>
                    </a:lnTo>
                    <a:lnTo>
                      <a:pt x="36" y="111"/>
                    </a:lnTo>
                    <a:lnTo>
                      <a:pt x="53" y="130"/>
                    </a:lnTo>
                    <a:lnTo>
                      <a:pt x="55" y="107"/>
                    </a:lnTo>
                    <a:lnTo>
                      <a:pt x="57" y="95"/>
                    </a:lnTo>
                    <a:lnTo>
                      <a:pt x="59" y="107"/>
                    </a:lnTo>
                    <a:lnTo>
                      <a:pt x="60" y="130"/>
                    </a:lnTo>
                    <a:lnTo>
                      <a:pt x="62" y="83"/>
                    </a:lnTo>
                    <a:lnTo>
                      <a:pt x="64" y="130"/>
                    </a:lnTo>
                    <a:lnTo>
                      <a:pt x="66" y="142"/>
                    </a:lnTo>
                    <a:lnTo>
                      <a:pt x="67" y="118"/>
                    </a:lnTo>
                    <a:lnTo>
                      <a:pt x="69" y="107"/>
                    </a:lnTo>
                    <a:lnTo>
                      <a:pt x="71" y="107"/>
                    </a:lnTo>
                    <a:lnTo>
                      <a:pt x="72" y="118"/>
                    </a:lnTo>
                    <a:lnTo>
                      <a:pt x="74" y="130"/>
                    </a:lnTo>
                    <a:lnTo>
                      <a:pt x="76" y="130"/>
                    </a:lnTo>
                    <a:lnTo>
                      <a:pt x="84" y="116"/>
                    </a:lnTo>
                    <a:lnTo>
                      <a:pt x="80" y="118"/>
                    </a:lnTo>
                    <a:lnTo>
                      <a:pt x="81" y="154"/>
                    </a:lnTo>
                    <a:lnTo>
                      <a:pt x="83" y="95"/>
                    </a:lnTo>
                    <a:lnTo>
                      <a:pt x="85" y="107"/>
                    </a:lnTo>
                    <a:lnTo>
                      <a:pt x="86" y="107"/>
                    </a:lnTo>
                    <a:lnTo>
                      <a:pt x="88" y="118"/>
                    </a:lnTo>
                    <a:lnTo>
                      <a:pt x="90" y="130"/>
                    </a:lnTo>
                    <a:lnTo>
                      <a:pt x="91" y="130"/>
                    </a:lnTo>
                    <a:lnTo>
                      <a:pt x="93" y="59"/>
                    </a:lnTo>
                    <a:lnTo>
                      <a:pt x="95" y="142"/>
                    </a:lnTo>
                    <a:lnTo>
                      <a:pt x="96" y="118"/>
                    </a:lnTo>
                    <a:lnTo>
                      <a:pt x="99" y="95"/>
                    </a:lnTo>
                    <a:lnTo>
                      <a:pt x="100" y="71"/>
                    </a:lnTo>
                    <a:lnTo>
                      <a:pt x="102" y="118"/>
                    </a:lnTo>
                    <a:lnTo>
                      <a:pt x="104" y="142"/>
                    </a:lnTo>
                    <a:lnTo>
                      <a:pt x="105" y="107"/>
                    </a:lnTo>
                    <a:lnTo>
                      <a:pt x="107" y="118"/>
                    </a:lnTo>
                    <a:lnTo>
                      <a:pt x="109" y="118"/>
                    </a:lnTo>
                    <a:lnTo>
                      <a:pt x="110" y="83"/>
                    </a:lnTo>
                    <a:lnTo>
                      <a:pt x="112" y="107"/>
                    </a:lnTo>
                    <a:lnTo>
                      <a:pt x="114" y="95"/>
                    </a:lnTo>
                    <a:lnTo>
                      <a:pt x="115" y="24"/>
                    </a:lnTo>
                    <a:lnTo>
                      <a:pt x="117" y="83"/>
                    </a:lnTo>
                    <a:lnTo>
                      <a:pt x="119" y="118"/>
                    </a:lnTo>
                    <a:lnTo>
                      <a:pt x="121" y="118"/>
                    </a:lnTo>
                    <a:lnTo>
                      <a:pt x="123" y="95"/>
                    </a:lnTo>
                    <a:lnTo>
                      <a:pt x="124" y="130"/>
                    </a:lnTo>
                    <a:lnTo>
                      <a:pt x="126" y="83"/>
                    </a:lnTo>
                    <a:lnTo>
                      <a:pt x="128" y="83"/>
                    </a:lnTo>
                    <a:lnTo>
                      <a:pt x="129" y="71"/>
                    </a:lnTo>
                    <a:lnTo>
                      <a:pt x="131" y="95"/>
                    </a:lnTo>
                    <a:lnTo>
                      <a:pt x="133" y="83"/>
                    </a:lnTo>
                    <a:lnTo>
                      <a:pt x="135" y="107"/>
                    </a:lnTo>
                    <a:lnTo>
                      <a:pt x="136" y="47"/>
                    </a:lnTo>
                    <a:lnTo>
                      <a:pt x="138" y="83"/>
                    </a:lnTo>
                    <a:lnTo>
                      <a:pt x="140" y="36"/>
                    </a:lnTo>
                    <a:lnTo>
                      <a:pt x="142" y="142"/>
                    </a:lnTo>
                    <a:lnTo>
                      <a:pt x="143" y="130"/>
                    </a:lnTo>
                    <a:lnTo>
                      <a:pt x="145" y="0"/>
                    </a:lnTo>
                    <a:lnTo>
                      <a:pt x="147" y="83"/>
                    </a:lnTo>
                    <a:lnTo>
                      <a:pt x="148" y="118"/>
                    </a:lnTo>
                    <a:lnTo>
                      <a:pt x="150" y="95"/>
                    </a:lnTo>
                    <a:lnTo>
                      <a:pt x="152" y="95"/>
                    </a:lnTo>
                    <a:lnTo>
                      <a:pt x="153" y="71"/>
                    </a:lnTo>
                    <a:lnTo>
                      <a:pt x="155" y="107"/>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42" name="Freeform 274"/>
              <p:cNvSpPr>
                <a:spLocks/>
              </p:cNvSpPr>
              <p:nvPr/>
            </p:nvSpPr>
            <p:spPr bwMode="auto">
              <a:xfrm>
                <a:off x="4417" y="3301"/>
                <a:ext cx="111" cy="305"/>
              </a:xfrm>
              <a:custGeom>
                <a:avLst/>
                <a:gdLst>
                  <a:gd name="T0" fmla="*/ 2 w 111"/>
                  <a:gd name="T1" fmla="*/ 257 h 305"/>
                  <a:gd name="T2" fmla="*/ 5 w 111"/>
                  <a:gd name="T3" fmla="*/ 245 h 305"/>
                  <a:gd name="T4" fmla="*/ 9 w 111"/>
                  <a:gd name="T5" fmla="*/ 292 h 305"/>
                  <a:gd name="T6" fmla="*/ 12 w 111"/>
                  <a:gd name="T7" fmla="*/ 245 h 305"/>
                  <a:gd name="T8" fmla="*/ 16 w 111"/>
                  <a:gd name="T9" fmla="*/ 198 h 305"/>
                  <a:gd name="T10" fmla="*/ 19 w 111"/>
                  <a:gd name="T11" fmla="*/ 281 h 305"/>
                  <a:gd name="T12" fmla="*/ 23 w 111"/>
                  <a:gd name="T13" fmla="*/ 269 h 305"/>
                  <a:gd name="T14" fmla="*/ 26 w 111"/>
                  <a:gd name="T15" fmla="*/ 257 h 305"/>
                  <a:gd name="T16" fmla="*/ 29 w 111"/>
                  <a:gd name="T17" fmla="*/ 304 h 305"/>
                  <a:gd name="T18" fmla="*/ 33 w 111"/>
                  <a:gd name="T19" fmla="*/ 234 h 305"/>
                  <a:gd name="T20" fmla="*/ 37 w 111"/>
                  <a:gd name="T21" fmla="*/ 140 h 305"/>
                  <a:gd name="T22" fmla="*/ 40 w 111"/>
                  <a:gd name="T23" fmla="*/ 210 h 305"/>
                  <a:gd name="T24" fmla="*/ 43 w 111"/>
                  <a:gd name="T25" fmla="*/ 163 h 305"/>
                  <a:gd name="T26" fmla="*/ 47 w 111"/>
                  <a:gd name="T27" fmla="*/ 257 h 305"/>
                  <a:gd name="T28" fmla="*/ 50 w 111"/>
                  <a:gd name="T29" fmla="*/ 269 h 305"/>
                  <a:gd name="T30" fmla="*/ 53 w 111"/>
                  <a:gd name="T31" fmla="*/ 234 h 305"/>
                  <a:gd name="T32" fmla="*/ 57 w 111"/>
                  <a:gd name="T33" fmla="*/ 187 h 305"/>
                  <a:gd name="T34" fmla="*/ 60 w 111"/>
                  <a:gd name="T35" fmla="*/ 281 h 305"/>
                  <a:gd name="T36" fmla="*/ 64 w 111"/>
                  <a:gd name="T37" fmla="*/ 257 h 305"/>
                  <a:gd name="T38" fmla="*/ 67 w 111"/>
                  <a:gd name="T39" fmla="*/ 257 h 305"/>
                  <a:gd name="T40" fmla="*/ 71 w 111"/>
                  <a:gd name="T41" fmla="*/ 210 h 305"/>
                  <a:gd name="T42" fmla="*/ 74 w 111"/>
                  <a:gd name="T43" fmla="*/ 222 h 305"/>
                  <a:gd name="T44" fmla="*/ 78 w 111"/>
                  <a:gd name="T45" fmla="*/ 117 h 305"/>
                  <a:gd name="T46" fmla="*/ 81 w 111"/>
                  <a:gd name="T47" fmla="*/ 257 h 305"/>
                  <a:gd name="T48" fmla="*/ 84 w 111"/>
                  <a:gd name="T49" fmla="*/ 257 h 305"/>
                  <a:gd name="T50" fmla="*/ 88 w 111"/>
                  <a:gd name="T51" fmla="*/ 175 h 305"/>
                  <a:gd name="T52" fmla="*/ 91 w 111"/>
                  <a:gd name="T53" fmla="*/ 163 h 305"/>
                  <a:gd name="T54" fmla="*/ 95 w 111"/>
                  <a:gd name="T55" fmla="*/ 163 h 305"/>
                  <a:gd name="T56" fmla="*/ 98 w 111"/>
                  <a:gd name="T57" fmla="*/ 198 h 305"/>
                  <a:gd name="T58" fmla="*/ 102 w 111"/>
                  <a:gd name="T59" fmla="*/ 140 h 305"/>
                  <a:gd name="T60" fmla="*/ 105 w 111"/>
                  <a:gd name="T61" fmla="*/ 187 h 305"/>
                  <a:gd name="T62" fmla="*/ 108 w 111"/>
                  <a:gd name="T63" fmla="*/ 140 h 3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305">
                    <a:moveTo>
                      <a:pt x="0" y="292"/>
                    </a:moveTo>
                    <a:lnTo>
                      <a:pt x="2" y="257"/>
                    </a:lnTo>
                    <a:lnTo>
                      <a:pt x="4" y="257"/>
                    </a:lnTo>
                    <a:lnTo>
                      <a:pt x="5" y="245"/>
                    </a:lnTo>
                    <a:lnTo>
                      <a:pt x="7" y="292"/>
                    </a:lnTo>
                    <a:lnTo>
                      <a:pt x="9" y="292"/>
                    </a:lnTo>
                    <a:lnTo>
                      <a:pt x="10" y="245"/>
                    </a:lnTo>
                    <a:lnTo>
                      <a:pt x="12" y="245"/>
                    </a:lnTo>
                    <a:lnTo>
                      <a:pt x="14" y="269"/>
                    </a:lnTo>
                    <a:lnTo>
                      <a:pt x="16" y="198"/>
                    </a:lnTo>
                    <a:lnTo>
                      <a:pt x="18" y="234"/>
                    </a:lnTo>
                    <a:lnTo>
                      <a:pt x="19" y="281"/>
                    </a:lnTo>
                    <a:lnTo>
                      <a:pt x="21" y="210"/>
                    </a:lnTo>
                    <a:lnTo>
                      <a:pt x="23" y="269"/>
                    </a:lnTo>
                    <a:lnTo>
                      <a:pt x="24" y="292"/>
                    </a:lnTo>
                    <a:lnTo>
                      <a:pt x="26" y="257"/>
                    </a:lnTo>
                    <a:lnTo>
                      <a:pt x="28" y="245"/>
                    </a:lnTo>
                    <a:lnTo>
                      <a:pt x="29" y="304"/>
                    </a:lnTo>
                    <a:lnTo>
                      <a:pt x="31" y="281"/>
                    </a:lnTo>
                    <a:lnTo>
                      <a:pt x="33" y="234"/>
                    </a:lnTo>
                    <a:lnTo>
                      <a:pt x="34" y="222"/>
                    </a:lnTo>
                    <a:lnTo>
                      <a:pt x="37" y="140"/>
                    </a:lnTo>
                    <a:lnTo>
                      <a:pt x="38" y="222"/>
                    </a:lnTo>
                    <a:lnTo>
                      <a:pt x="40" y="210"/>
                    </a:lnTo>
                    <a:lnTo>
                      <a:pt x="42" y="245"/>
                    </a:lnTo>
                    <a:lnTo>
                      <a:pt x="43" y="163"/>
                    </a:lnTo>
                    <a:lnTo>
                      <a:pt x="45" y="210"/>
                    </a:lnTo>
                    <a:lnTo>
                      <a:pt x="47" y="257"/>
                    </a:lnTo>
                    <a:lnTo>
                      <a:pt x="48" y="245"/>
                    </a:lnTo>
                    <a:lnTo>
                      <a:pt x="50" y="269"/>
                    </a:lnTo>
                    <a:lnTo>
                      <a:pt x="52" y="198"/>
                    </a:lnTo>
                    <a:lnTo>
                      <a:pt x="53" y="234"/>
                    </a:lnTo>
                    <a:lnTo>
                      <a:pt x="55" y="187"/>
                    </a:lnTo>
                    <a:lnTo>
                      <a:pt x="57" y="187"/>
                    </a:lnTo>
                    <a:lnTo>
                      <a:pt x="59" y="222"/>
                    </a:lnTo>
                    <a:lnTo>
                      <a:pt x="60" y="281"/>
                    </a:lnTo>
                    <a:lnTo>
                      <a:pt x="62" y="210"/>
                    </a:lnTo>
                    <a:lnTo>
                      <a:pt x="64" y="257"/>
                    </a:lnTo>
                    <a:lnTo>
                      <a:pt x="65" y="152"/>
                    </a:lnTo>
                    <a:lnTo>
                      <a:pt x="67" y="257"/>
                    </a:lnTo>
                    <a:lnTo>
                      <a:pt x="69" y="163"/>
                    </a:lnTo>
                    <a:lnTo>
                      <a:pt x="71" y="210"/>
                    </a:lnTo>
                    <a:lnTo>
                      <a:pt x="73" y="105"/>
                    </a:lnTo>
                    <a:lnTo>
                      <a:pt x="74" y="222"/>
                    </a:lnTo>
                    <a:lnTo>
                      <a:pt x="76" y="175"/>
                    </a:lnTo>
                    <a:lnTo>
                      <a:pt x="78" y="117"/>
                    </a:lnTo>
                    <a:lnTo>
                      <a:pt x="79" y="187"/>
                    </a:lnTo>
                    <a:lnTo>
                      <a:pt x="81" y="257"/>
                    </a:lnTo>
                    <a:lnTo>
                      <a:pt x="83" y="234"/>
                    </a:lnTo>
                    <a:lnTo>
                      <a:pt x="84" y="257"/>
                    </a:lnTo>
                    <a:lnTo>
                      <a:pt x="86" y="187"/>
                    </a:lnTo>
                    <a:lnTo>
                      <a:pt x="88" y="175"/>
                    </a:lnTo>
                    <a:lnTo>
                      <a:pt x="89" y="175"/>
                    </a:lnTo>
                    <a:lnTo>
                      <a:pt x="91" y="163"/>
                    </a:lnTo>
                    <a:lnTo>
                      <a:pt x="93" y="198"/>
                    </a:lnTo>
                    <a:lnTo>
                      <a:pt x="95" y="163"/>
                    </a:lnTo>
                    <a:lnTo>
                      <a:pt x="97" y="59"/>
                    </a:lnTo>
                    <a:lnTo>
                      <a:pt x="98" y="198"/>
                    </a:lnTo>
                    <a:lnTo>
                      <a:pt x="100" y="129"/>
                    </a:lnTo>
                    <a:lnTo>
                      <a:pt x="102" y="140"/>
                    </a:lnTo>
                    <a:lnTo>
                      <a:pt x="103" y="163"/>
                    </a:lnTo>
                    <a:lnTo>
                      <a:pt x="105" y="187"/>
                    </a:lnTo>
                    <a:lnTo>
                      <a:pt x="107" y="0"/>
                    </a:lnTo>
                    <a:lnTo>
                      <a:pt x="108" y="140"/>
                    </a:lnTo>
                    <a:lnTo>
                      <a:pt x="110" y="12"/>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43" name="Freeform 275"/>
              <p:cNvSpPr>
                <a:spLocks/>
              </p:cNvSpPr>
              <p:nvPr/>
            </p:nvSpPr>
            <p:spPr bwMode="auto">
              <a:xfrm>
                <a:off x="4657" y="3100"/>
                <a:ext cx="111" cy="471"/>
              </a:xfrm>
              <a:custGeom>
                <a:avLst/>
                <a:gdLst>
                  <a:gd name="T0" fmla="*/ 2 w 111"/>
                  <a:gd name="T1" fmla="*/ 176 h 471"/>
                  <a:gd name="T2" fmla="*/ 5 w 111"/>
                  <a:gd name="T3" fmla="*/ 165 h 471"/>
                  <a:gd name="T4" fmla="*/ 9 w 111"/>
                  <a:gd name="T5" fmla="*/ 188 h 471"/>
                  <a:gd name="T6" fmla="*/ 12 w 111"/>
                  <a:gd name="T7" fmla="*/ 259 h 471"/>
                  <a:gd name="T8" fmla="*/ 16 w 111"/>
                  <a:gd name="T9" fmla="*/ 282 h 471"/>
                  <a:gd name="T10" fmla="*/ 19 w 111"/>
                  <a:gd name="T11" fmla="*/ 270 h 471"/>
                  <a:gd name="T12" fmla="*/ 22 w 111"/>
                  <a:gd name="T13" fmla="*/ 247 h 471"/>
                  <a:gd name="T14" fmla="*/ 26 w 111"/>
                  <a:gd name="T15" fmla="*/ 200 h 471"/>
                  <a:gd name="T16" fmla="*/ 29 w 111"/>
                  <a:gd name="T17" fmla="*/ 35 h 471"/>
                  <a:gd name="T18" fmla="*/ 33 w 111"/>
                  <a:gd name="T19" fmla="*/ 247 h 471"/>
                  <a:gd name="T20" fmla="*/ 36 w 111"/>
                  <a:gd name="T21" fmla="*/ 165 h 471"/>
                  <a:gd name="T22" fmla="*/ 39 w 111"/>
                  <a:gd name="T23" fmla="*/ 305 h 471"/>
                  <a:gd name="T24" fmla="*/ 43 w 111"/>
                  <a:gd name="T25" fmla="*/ 223 h 471"/>
                  <a:gd name="T26" fmla="*/ 47 w 111"/>
                  <a:gd name="T27" fmla="*/ 364 h 471"/>
                  <a:gd name="T28" fmla="*/ 50 w 111"/>
                  <a:gd name="T29" fmla="*/ 364 h 471"/>
                  <a:gd name="T30" fmla="*/ 53 w 111"/>
                  <a:gd name="T31" fmla="*/ 294 h 471"/>
                  <a:gd name="T32" fmla="*/ 57 w 111"/>
                  <a:gd name="T33" fmla="*/ 294 h 471"/>
                  <a:gd name="T34" fmla="*/ 60 w 111"/>
                  <a:gd name="T35" fmla="*/ 341 h 471"/>
                  <a:gd name="T36" fmla="*/ 64 w 111"/>
                  <a:gd name="T37" fmla="*/ 364 h 471"/>
                  <a:gd name="T38" fmla="*/ 67 w 111"/>
                  <a:gd name="T39" fmla="*/ 376 h 471"/>
                  <a:gd name="T40" fmla="*/ 71 w 111"/>
                  <a:gd name="T41" fmla="*/ 376 h 471"/>
                  <a:gd name="T42" fmla="*/ 74 w 111"/>
                  <a:gd name="T43" fmla="*/ 235 h 471"/>
                  <a:gd name="T44" fmla="*/ 77 w 111"/>
                  <a:gd name="T45" fmla="*/ 259 h 471"/>
                  <a:gd name="T46" fmla="*/ 81 w 111"/>
                  <a:gd name="T47" fmla="*/ 376 h 471"/>
                  <a:gd name="T48" fmla="*/ 84 w 111"/>
                  <a:gd name="T49" fmla="*/ 388 h 471"/>
                  <a:gd name="T50" fmla="*/ 88 w 111"/>
                  <a:gd name="T51" fmla="*/ 470 h 471"/>
                  <a:gd name="T52" fmla="*/ 91 w 111"/>
                  <a:gd name="T53" fmla="*/ 446 h 471"/>
                  <a:gd name="T54" fmla="*/ 94 w 111"/>
                  <a:gd name="T55" fmla="*/ 388 h 471"/>
                  <a:gd name="T56" fmla="*/ 98 w 111"/>
                  <a:gd name="T57" fmla="*/ 411 h 471"/>
                  <a:gd name="T58" fmla="*/ 102 w 111"/>
                  <a:gd name="T59" fmla="*/ 399 h 471"/>
                  <a:gd name="T60" fmla="*/ 105 w 111"/>
                  <a:gd name="T61" fmla="*/ 446 h 471"/>
                  <a:gd name="T62" fmla="*/ 108 w 111"/>
                  <a:gd name="T63" fmla="*/ 411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71">
                    <a:moveTo>
                      <a:pt x="0" y="0"/>
                    </a:moveTo>
                    <a:lnTo>
                      <a:pt x="2" y="176"/>
                    </a:lnTo>
                    <a:lnTo>
                      <a:pt x="4" y="223"/>
                    </a:lnTo>
                    <a:lnTo>
                      <a:pt x="5" y="165"/>
                    </a:lnTo>
                    <a:lnTo>
                      <a:pt x="7" y="165"/>
                    </a:lnTo>
                    <a:lnTo>
                      <a:pt x="9" y="188"/>
                    </a:lnTo>
                    <a:lnTo>
                      <a:pt x="10" y="247"/>
                    </a:lnTo>
                    <a:lnTo>
                      <a:pt x="12" y="259"/>
                    </a:lnTo>
                    <a:lnTo>
                      <a:pt x="14" y="106"/>
                    </a:lnTo>
                    <a:lnTo>
                      <a:pt x="16" y="282"/>
                    </a:lnTo>
                    <a:lnTo>
                      <a:pt x="17" y="117"/>
                    </a:lnTo>
                    <a:lnTo>
                      <a:pt x="19" y="270"/>
                    </a:lnTo>
                    <a:lnTo>
                      <a:pt x="21" y="188"/>
                    </a:lnTo>
                    <a:lnTo>
                      <a:pt x="22" y="247"/>
                    </a:lnTo>
                    <a:lnTo>
                      <a:pt x="24" y="212"/>
                    </a:lnTo>
                    <a:lnTo>
                      <a:pt x="26" y="200"/>
                    </a:lnTo>
                    <a:lnTo>
                      <a:pt x="28" y="282"/>
                    </a:lnTo>
                    <a:lnTo>
                      <a:pt x="29" y="35"/>
                    </a:lnTo>
                    <a:lnTo>
                      <a:pt x="31" y="247"/>
                    </a:lnTo>
                    <a:lnTo>
                      <a:pt x="33" y="247"/>
                    </a:lnTo>
                    <a:lnTo>
                      <a:pt x="34" y="212"/>
                    </a:lnTo>
                    <a:lnTo>
                      <a:pt x="36" y="165"/>
                    </a:lnTo>
                    <a:lnTo>
                      <a:pt x="38" y="176"/>
                    </a:lnTo>
                    <a:lnTo>
                      <a:pt x="39" y="305"/>
                    </a:lnTo>
                    <a:lnTo>
                      <a:pt x="41" y="317"/>
                    </a:lnTo>
                    <a:lnTo>
                      <a:pt x="43" y="223"/>
                    </a:lnTo>
                    <a:lnTo>
                      <a:pt x="45" y="305"/>
                    </a:lnTo>
                    <a:lnTo>
                      <a:pt x="47" y="364"/>
                    </a:lnTo>
                    <a:lnTo>
                      <a:pt x="48" y="235"/>
                    </a:lnTo>
                    <a:lnTo>
                      <a:pt x="50" y="364"/>
                    </a:lnTo>
                    <a:lnTo>
                      <a:pt x="52" y="259"/>
                    </a:lnTo>
                    <a:lnTo>
                      <a:pt x="53" y="294"/>
                    </a:lnTo>
                    <a:lnTo>
                      <a:pt x="55" y="200"/>
                    </a:lnTo>
                    <a:lnTo>
                      <a:pt x="57" y="294"/>
                    </a:lnTo>
                    <a:lnTo>
                      <a:pt x="59" y="259"/>
                    </a:lnTo>
                    <a:lnTo>
                      <a:pt x="60" y="341"/>
                    </a:lnTo>
                    <a:lnTo>
                      <a:pt x="62" y="282"/>
                    </a:lnTo>
                    <a:lnTo>
                      <a:pt x="64" y="364"/>
                    </a:lnTo>
                    <a:lnTo>
                      <a:pt x="65" y="305"/>
                    </a:lnTo>
                    <a:lnTo>
                      <a:pt x="67" y="376"/>
                    </a:lnTo>
                    <a:lnTo>
                      <a:pt x="69" y="353"/>
                    </a:lnTo>
                    <a:lnTo>
                      <a:pt x="71" y="376"/>
                    </a:lnTo>
                    <a:lnTo>
                      <a:pt x="72" y="376"/>
                    </a:lnTo>
                    <a:lnTo>
                      <a:pt x="74" y="235"/>
                    </a:lnTo>
                    <a:lnTo>
                      <a:pt x="76" y="329"/>
                    </a:lnTo>
                    <a:lnTo>
                      <a:pt x="77" y="259"/>
                    </a:lnTo>
                    <a:lnTo>
                      <a:pt x="79" y="364"/>
                    </a:lnTo>
                    <a:lnTo>
                      <a:pt x="81" y="376"/>
                    </a:lnTo>
                    <a:lnTo>
                      <a:pt x="83" y="376"/>
                    </a:lnTo>
                    <a:lnTo>
                      <a:pt x="84" y="388"/>
                    </a:lnTo>
                    <a:lnTo>
                      <a:pt x="86" y="364"/>
                    </a:lnTo>
                    <a:lnTo>
                      <a:pt x="88" y="470"/>
                    </a:lnTo>
                    <a:lnTo>
                      <a:pt x="89" y="411"/>
                    </a:lnTo>
                    <a:lnTo>
                      <a:pt x="91" y="446"/>
                    </a:lnTo>
                    <a:lnTo>
                      <a:pt x="93" y="317"/>
                    </a:lnTo>
                    <a:lnTo>
                      <a:pt x="94" y="388"/>
                    </a:lnTo>
                    <a:lnTo>
                      <a:pt x="97" y="423"/>
                    </a:lnTo>
                    <a:lnTo>
                      <a:pt x="98" y="411"/>
                    </a:lnTo>
                    <a:lnTo>
                      <a:pt x="100" y="376"/>
                    </a:lnTo>
                    <a:lnTo>
                      <a:pt x="102" y="399"/>
                    </a:lnTo>
                    <a:lnTo>
                      <a:pt x="103" y="470"/>
                    </a:lnTo>
                    <a:lnTo>
                      <a:pt x="105" y="446"/>
                    </a:lnTo>
                    <a:lnTo>
                      <a:pt x="107" y="446"/>
                    </a:lnTo>
                    <a:lnTo>
                      <a:pt x="108" y="411"/>
                    </a:lnTo>
                    <a:lnTo>
                      <a:pt x="110" y="446"/>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44" name="Freeform 276"/>
              <p:cNvSpPr>
                <a:spLocks/>
              </p:cNvSpPr>
              <p:nvPr/>
            </p:nvSpPr>
            <p:spPr bwMode="auto">
              <a:xfrm>
                <a:off x="4747" y="3546"/>
                <a:ext cx="111" cy="96"/>
              </a:xfrm>
              <a:custGeom>
                <a:avLst/>
                <a:gdLst>
                  <a:gd name="T0" fmla="*/ 2 w 111"/>
                  <a:gd name="T1" fmla="*/ 12 h 96"/>
                  <a:gd name="T2" fmla="*/ 5 w 111"/>
                  <a:gd name="T3" fmla="*/ 24 h 96"/>
                  <a:gd name="T4" fmla="*/ 9 w 111"/>
                  <a:gd name="T5" fmla="*/ 12 h 96"/>
                  <a:gd name="T6" fmla="*/ 12 w 111"/>
                  <a:gd name="T7" fmla="*/ 83 h 96"/>
                  <a:gd name="T8" fmla="*/ 16 w 111"/>
                  <a:gd name="T9" fmla="*/ 36 h 96"/>
                  <a:gd name="T10" fmla="*/ 19 w 111"/>
                  <a:gd name="T11" fmla="*/ 24 h 96"/>
                  <a:gd name="T12" fmla="*/ 22 w 111"/>
                  <a:gd name="T13" fmla="*/ 48 h 96"/>
                  <a:gd name="T14" fmla="*/ 26 w 111"/>
                  <a:gd name="T15" fmla="*/ 48 h 96"/>
                  <a:gd name="T16" fmla="*/ 29 w 111"/>
                  <a:gd name="T17" fmla="*/ 83 h 96"/>
                  <a:gd name="T18" fmla="*/ 33 w 111"/>
                  <a:gd name="T19" fmla="*/ 48 h 96"/>
                  <a:gd name="T20" fmla="*/ 36 w 111"/>
                  <a:gd name="T21" fmla="*/ 59 h 96"/>
                  <a:gd name="T22" fmla="*/ 39 w 111"/>
                  <a:gd name="T23" fmla="*/ 59 h 96"/>
                  <a:gd name="T24" fmla="*/ 43 w 111"/>
                  <a:gd name="T25" fmla="*/ 59 h 96"/>
                  <a:gd name="T26" fmla="*/ 47 w 111"/>
                  <a:gd name="T27" fmla="*/ 95 h 96"/>
                  <a:gd name="T28" fmla="*/ 50 w 111"/>
                  <a:gd name="T29" fmla="*/ 59 h 96"/>
                  <a:gd name="T30" fmla="*/ 53 w 111"/>
                  <a:gd name="T31" fmla="*/ 95 h 96"/>
                  <a:gd name="T32" fmla="*/ 57 w 111"/>
                  <a:gd name="T33" fmla="*/ 83 h 96"/>
                  <a:gd name="T34" fmla="*/ 60 w 111"/>
                  <a:gd name="T35" fmla="*/ 95 h 96"/>
                  <a:gd name="T36" fmla="*/ 64 w 111"/>
                  <a:gd name="T37" fmla="*/ 71 h 96"/>
                  <a:gd name="T38" fmla="*/ 67 w 111"/>
                  <a:gd name="T39" fmla="*/ 59 h 96"/>
                  <a:gd name="T40" fmla="*/ 71 w 111"/>
                  <a:gd name="T41" fmla="*/ 83 h 96"/>
                  <a:gd name="T42" fmla="*/ 74 w 111"/>
                  <a:gd name="T43" fmla="*/ 95 h 96"/>
                  <a:gd name="T44" fmla="*/ 77 w 111"/>
                  <a:gd name="T45" fmla="*/ 95 h 96"/>
                  <a:gd name="T46" fmla="*/ 81 w 111"/>
                  <a:gd name="T47" fmla="*/ 95 h 96"/>
                  <a:gd name="T48" fmla="*/ 84 w 111"/>
                  <a:gd name="T49" fmla="*/ 71 h 96"/>
                  <a:gd name="T50" fmla="*/ 88 w 111"/>
                  <a:gd name="T51" fmla="*/ 71 h 96"/>
                  <a:gd name="T52" fmla="*/ 91 w 111"/>
                  <a:gd name="T53" fmla="*/ 95 h 96"/>
                  <a:gd name="T54" fmla="*/ 94 w 111"/>
                  <a:gd name="T55" fmla="*/ 83 h 96"/>
                  <a:gd name="T56" fmla="*/ 98 w 111"/>
                  <a:gd name="T57" fmla="*/ 95 h 96"/>
                  <a:gd name="T58" fmla="*/ 102 w 111"/>
                  <a:gd name="T59" fmla="*/ 95 h 96"/>
                  <a:gd name="T60" fmla="*/ 105 w 111"/>
                  <a:gd name="T61" fmla="*/ 83 h 96"/>
                  <a:gd name="T62" fmla="*/ 108 w 111"/>
                  <a:gd name="T63" fmla="*/ 83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96">
                    <a:moveTo>
                      <a:pt x="0" y="0"/>
                    </a:moveTo>
                    <a:lnTo>
                      <a:pt x="2" y="12"/>
                    </a:lnTo>
                    <a:lnTo>
                      <a:pt x="3" y="48"/>
                    </a:lnTo>
                    <a:lnTo>
                      <a:pt x="5" y="24"/>
                    </a:lnTo>
                    <a:lnTo>
                      <a:pt x="7" y="24"/>
                    </a:lnTo>
                    <a:lnTo>
                      <a:pt x="9" y="12"/>
                    </a:lnTo>
                    <a:lnTo>
                      <a:pt x="10" y="36"/>
                    </a:lnTo>
                    <a:lnTo>
                      <a:pt x="12" y="83"/>
                    </a:lnTo>
                    <a:lnTo>
                      <a:pt x="14" y="48"/>
                    </a:lnTo>
                    <a:lnTo>
                      <a:pt x="16" y="36"/>
                    </a:lnTo>
                    <a:lnTo>
                      <a:pt x="17" y="36"/>
                    </a:lnTo>
                    <a:lnTo>
                      <a:pt x="19" y="24"/>
                    </a:lnTo>
                    <a:lnTo>
                      <a:pt x="21" y="36"/>
                    </a:lnTo>
                    <a:lnTo>
                      <a:pt x="22" y="48"/>
                    </a:lnTo>
                    <a:lnTo>
                      <a:pt x="24" y="36"/>
                    </a:lnTo>
                    <a:lnTo>
                      <a:pt x="26" y="48"/>
                    </a:lnTo>
                    <a:lnTo>
                      <a:pt x="27" y="59"/>
                    </a:lnTo>
                    <a:lnTo>
                      <a:pt x="29" y="83"/>
                    </a:lnTo>
                    <a:lnTo>
                      <a:pt x="31" y="71"/>
                    </a:lnTo>
                    <a:lnTo>
                      <a:pt x="33" y="48"/>
                    </a:lnTo>
                    <a:lnTo>
                      <a:pt x="34" y="83"/>
                    </a:lnTo>
                    <a:lnTo>
                      <a:pt x="36" y="59"/>
                    </a:lnTo>
                    <a:lnTo>
                      <a:pt x="38" y="71"/>
                    </a:lnTo>
                    <a:lnTo>
                      <a:pt x="39" y="59"/>
                    </a:lnTo>
                    <a:lnTo>
                      <a:pt x="41" y="83"/>
                    </a:lnTo>
                    <a:lnTo>
                      <a:pt x="43" y="59"/>
                    </a:lnTo>
                    <a:lnTo>
                      <a:pt x="45" y="83"/>
                    </a:lnTo>
                    <a:lnTo>
                      <a:pt x="47" y="95"/>
                    </a:lnTo>
                    <a:lnTo>
                      <a:pt x="48" y="71"/>
                    </a:lnTo>
                    <a:lnTo>
                      <a:pt x="50" y="59"/>
                    </a:lnTo>
                    <a:lnTo>
                      <a:pt x="52" y="83"/>
                    </a:lnTo>
                    <a:lnTo>
                      <a:pt x="53" y="95"/>
                    </a:lnTo>
                    <a:lnTo>
                      <a:pt x="55" y="95"/>
                    </a:lnTo>
                    <a:lnTo>
                      <a:pt x="57" y="83"/>
                    </a:lnTo>
                    <a:lnTo>
                      <a:pt x="58" y="71"/>
                    </a:lnTo>
                    <a:lnTo>
                      <a:pt x="60" y="95"/>
                    </a:lnTo>
                    <a:lnTo>
                      <a:pt x="62" y="71"/>
                    </a:lnTo>
                    <a:lnTo>
                      <a:pt x="64" y="71"/>
                    </a:lnTo>
                    <a:lnTo>
                      <a:pt x="65" y="95"/>
                    </a:lnTo>
                    <a:lnTo>
                      <a:pt x="67" y="59"/>
                    </a:lnTo>
                    <a:lnTo>
                      <a:pt x="69" y="83"/>
                    </a:lnTo>
                    <a:lnTo>
                      <a:pt x="71" y="83"/>
                    </a:lnTo>
                    <a:lnTo>
                      <a:pt x="72" y="83"/>
                    </a:lnTo>
                    <a:lnTo>
                      <a:pt x="74" y="95"/>
                    </a:lnTo>
                    <a:lnTo>
                      <a:pt x="76" y="83"/>
                    </a:lnTo>
                    <a:lnTo>
                      <a:pt x="77" y="95"/>
                    </a:lnTo>
                    <a:lnTo>
                      <a:pt x="79" y="95"/>
                    </a:lnTo>
                    <a:lnTo>
                      <a:pt x="81" y="95"/>
                    </a:lnTo>
                    <a:lnTo>
                      <a:pt x="82" y="95"/>
                    </a:lnTo>
                    <a:lnTo>
                      <a:pt x="84" y="71"/>
                    </a:lnTo>
                    <a:lnTo>
                      <a:pt x="86" y="95"/>
                    </a:lnTo>
                    <a:lnTo>
                      <a:pt x="88" y="71"/>
                    </a:lnTo>
                    <a:lnTo>
                      <a:pt x="89" y="95"/>
                    </a:lnTo>
                    <a:lnTo>
                      <a:pt x="91" y="95"/>
                    </a:lnTo>
                    <a:lnTo>
                      <a:pt x="93" y="95"/>
                    </a:lnTo>
                    <a:lnTo>
                      <a:pt x="94" y="83"/>
                    </a:lnTo>
                    <a:lnTo>
                      <a:pt x="96" y="71"/>
                    </a:lnTo>
                    <a:lnTo>
                      <a:pt x="98" y="95"/>
                    </a:lnTo>
                    <a:lnTo>
                      <a:pt x="100" y="95"/>
                    </a:lnTo>
                    <a:lnTo>
                      <a:pt x="102" y="95"/>
                    </a:lnTo>
                    <a:lnTo>
                      <a:pt x="103" y="71"/>
                    </a:lnTo>
                    <a:lnTo>
                      <a:pt x="105" y="83"/>
                    </a:lnTo>
                    <a:lnTo>
                      <a:pt x="107" y="95"/>
                    </a:lnTo>
                    <a:lnTo>
                      <a:pt x="108" y="83"/>
                    </a:lnTo>
                    <a:lnTo>
                      <a:pt x="110" y="8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45" name="Freeform 277"/>
              <p:cNvSpPr>
                <a:spLocks/>
              </p:cNvSpPr>
              <p:nvPr/>
            </p:nvSpPr>
            <p:spPr bwMode="auto">
              <a:xfrm>
                <a:off x="4857" y="3593"/>
                <a:ext cx="111" cy="49"/>
              </a:xfrm>
              <a:custGeom>
                <a:avLst/>
                <a:gdLst>
                  <a:gd name="T0" fmla="*/ 2 w 111"/>
                  <a:gd name="T1" fmla="*/ 36 h 49"/>
                  <a:gd name="T2" fmla="*/ 5 w 111"/>
                  <a:gd name="T3" fmla="*/ 12 h 49"/>
                  <a:gd name="T4" fmla="*/ 8 w 111"/>
                  <a:gd name="T5" fmla="*/ 48 h 49"/>
                  <a:gd name="T6" fmla="*/ 12 w 111"/>
                  <a:gd name="T7" fmla="*/ 36 h 49"/>
                  <a:gd name="T8" fmla="*/ 16 w 111"/>
                  <a:gd name="T9" fmla="*/ 24 h 49"/>
                  <a:gd name="T10" fmla="*/ 19 w 111"/>
                  <a:gd name="T11" fmla="*/ 48 h 49"/>
                  <a:gd name="T12" fmla="*/ 22 w 111"/>
                  <a:gd name="T13" fmla="*/ 48 h 49"/>
                  <a:gd name="T14" fmla="*/ 26 w 111"/>
                  <a:gd name="T15" fmla="*/ 48 h 49"/>
                  <a:gd name="T16" fmla="*/ 29 w 111"/>
                  <a:gd name="T17" fmla="*/ 48 h 49"/>
                  <a:gd name="T18" fmla="*/ 33 w 111"/>
                  <a:gd name="T19" fmla="*/ 48 h 49"/>
                  <a:gd name="T20" fmla="*/ 36 w 111"/>
                  <a:gd name="T21" fmla="*/ 48 h 49"/>
                  <a:gd name="T22" fmla="*/ 39 w 111"/>
                  <a:gd name="T23" fmla="*/ 48 h 49"/>
                  <a:gd name="T24" fmla="*/ 43 w 111"/>
                  <a:gd name="T25" fmla="*/ 48 h 49"/>
                  <a:gd name="T26" fmla="*/ 46 w 111"/>
                  <a:gd name="T27" fmla="*/ 48 h 49"/>
                  <a:gd name="T28" fmla="*/ 50 w 111"/>
                  <a:gd name="T29" fmla="*/ 48 h 49"/>
                  <a:gd name="T30" fmla="*/ 53 w 111"/>
                  <a:gd name="T31" fmla="*/ 36 h 49"/>
                  <a:gd name="T32" fmla="*/ 57 w 111"/>
                  <a:gd name="T33" fmla="*/ 48 h 49"/>
                  <a:gd name="T34" fmla="*/ 60 w 111"/>
                  <a:gd name="T35" fmla="*/ 48 h 49"/>
                  <a:gd name="T36" fmla="*/ 63 w 111"/>
                  <a:gd name="T37" fmla="*/ 36 h 49"/>
                  <a:gd name="T38" fmla="*/ 67 w 111"/>
                  <a:gd name="T39" fmla="*/ 24 h 49"/>
                  <a:gd name="T40" fmla="*/ 71 w 111"/>
                  <a:gd name="T41" fmla="*/ 48 h 49"/>
                  <a:gd name="T42" fmla="*/ 74 w 111"/>
                  <a:gd name="T43" fmla="*/ 36 h 49"/>
                  <a:gd name="T44" fmla="*/ 77 w 111"/>
                  <a:gd name="T45" fmla="*/ 36 h 49"/>
                  <a:gd name="T46" fmla="*/ 81 w 111"/>
                  <a:gd name="T47" fmla="*/ 36 h 49"/>
                  <a:gd name="T48" fmla="*/ 84 w 111"/>
                  <a:gd name="T49" fmla="*/ 36 h 49"/>
                  <a:gd name="T50" fmla="*/ 88 w 111"/>
                  <a:gd name="T51" fmla="*/ 48 h 49"/>
                  <a:gd name="T52" fmla="*/ 91 w 111"/>
                  <a:gd name="T53" fmla="*/ 48 h 49"/>
                  <a:gd name="T54" fmla="*/ 94 w 111"/>
                  <a:gd name="T55" fmla="*/ 36 h 49"/>
                  <a:gd name="T56" fmla="*/ 98 w 111"/>
                  <a:gd name="T57" fmla="*/ 36 h 49"/>
                  <a:gd name="T58" fmla="*/ 101 w 111"/>
                  <a:gd name="T59" fmla="*/ 36 h 49"/>
                  <a:gd name="T60" fmla="*/ 105 w 111"/>
                  <a:gd name="T61" fmla="*/ 36 h 49"/>
                  <a:gd name="T62" fmla="*/ 108 w 111"/>
                  <a:gd name="T63" fmla="*/ 48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9">
                    <a:moveTo>
                      <a:pt x="0" y="36"/>
                    </a:moveTo>
                    <a:lnTo>
                      <a:pt x="2" y="36"/>
                    </a:lnTo>
                    <a:lnTo>
                      <a:pt x="3" y="48"/>
                    </a:lnTo>
                    <a:lnTo>
                      <a:pt x="5" y="12"/>
                    </a:lnTo>
                    <a:lnTo>
                      <a:pt x="7" y="48"/>
                    </a:lnTo>
                    <a:lnTo>
                      <a:pt x="8" y="48"/>
                    </a:lnTo>
                    <a:lnTo>
                      <a:pt x="10" y="36"/>
                    </a:lnTo>
                    <a:lnTo>
                      <a:pt x="12" y="36"/>
                    </a:lnTo>
                    <a:lnTo>
                      <a:pt x="14" y="48"/>
                    </a:lnTo>
                    <a:lnTo>
                      <a:pt x="16" y="24"/>
                    </a:lnTo>
                    <a:lnTo>
                      <a:pt x="17" y="36"/>
                    </a:lnTo>
                    <a:lnTo>
                      <a:pt x="19" y="48"/>
                    </a:lnTo>
                    <a:lnTo>
                      <a:pt x="21" y="36"/>
                    </a:lnTo>
                    <a:lnTo>
                      <a:pt x="22" y="48"/>
                    </a:lnTo>
                    <a:lnTo>
                      <a:pt x="24" y="48"/>
                    </a:lnTo>
                    <a:lnTo>
                      <a:pt x="26" y="48"/>
                    </a:lnTo>
                    <a:lnTo>
                      <a:pt x="28" y="48"/>
                    </a:lnTo>
                    <a:lnTo>
                      <a:pt x="29" y="48"/>
                    </a:lnTo>
                    <a:lnTo>
                      <a:pt x="31" y="36"/>
                    </a:lnTo>
                    <a:lnTo>
                      <a:pt x="33" y="48"/>
                    </a:lnTo>
                    <a:lnTo>
                      <a:pt x="34" y="12"/>
                    </a:lnTo>
                    <a:lnTo>
                      <a:pt x="36" y="48"/>
                    </a:lnTo>
                    <a:lnTo>
                      <a:pt x="38" y="24"/>
                    </a:lnTo>
                    <a:lnTo>
                      <a:pt x="39" y="48"/>
                    </a:lnTo>
                    <a:lnTo>
                      <a:pt x="41" y="48"/>
                    </a:lnTo>
                    <a:lnTo>
                      <a:pt x="43" y="48"/>
                    </a:lnTo>
                    <a:lnTo>
                      <a:pt x="45" y="36"/>
                    </a:lnTo>
                    <a:lnTo>
                      <a:pt x="46" y="48"/>
                    </a:lnTo>
                    <a:lnTo>
                      <a:pt x="48" y="0"/>
                    </a:lnTo>
                    <a:lnTo>
                      <a:pt x="50" y="48"/>
                    </a:lnTo>
                    <a:lnTo>
                      <a:pt x="52" y="24"/>
                    </a:lnTo>
                    <a:lnTo>
                      <a:pt x="53" y="36"/>
                    </a:lnTo>
                    <a:lnTo>
                      <a:pt x="55" y="48"/>
                    </a:lnTo>
                    <a:lnTo>
                      <a:pt x="57" y="48"/>
                    </a:lnTo>
                    <a:lnTo>
                      <a:pt x="58" y="48"/>
                    </a:lnTo>
                    <a:lnTo>
                      <a:pt x="60" y="48"/>
                    </a:lnTo>
                    <a:lnTo>
                      <a:pt x="62" y="48"/>
                    </a:lnTo>
                    <a:lnTo>
                      <a:pt x="63" y="36"/>
                    </a:lnTo>
                    <a:lnTo>
                      <a:pt x="65" y="36"/>
                    </a:lnTo>
                    <a:lnTo>
                      <a:pt x="67" y="24"/>
                    </a:lnTo>
                    <a:lnTo>
                      <a:pt x="69" y="48"/>
                    </a:lnTo>
                    <a:lnTo>
                      <a:pt x="71" y="48"/>
                    </a:lnTo>
                    <a:lnTo>
                      <a:pt x="72" y="48"/>
                    </a:lnTo>
                    <a:lnTo>
                      <a:pt x="74" y="36"/>
                    </a:lnTo>
                    <a:lnTo>
                      <a:pt x="76" y="48"/>
                    </a:lnTo>
                    <a:lnTo>
                      <a:pt x="77" y="36"/>
                    </a:lnTo>
                    <a:lnTo>
                      <a:pt x="79" y="48"/>
                    </a:lnTo>
                    <a:lnTo>
                      <a:pt x="81" y="36"/>
                    </a:lnTo>
                    <a:lnTo>
                      <a:pt x="83" y="48"/>
                    </a:lnTo>
                    <a:lnTo>
                      <a:pt x="84" y="36"/>
                    </a:lnTo>
                    <a:lnTo>
                      <a:pt x="86" y="24"/>
                    </a:lnTo>
                    <a:lnTo>
                      <a:pt x="88" y="48"/>
                    </a:lnTo>
                    <a:lnTo>
                      <a:pt x="89" y="48"/>
                    </a:lnTo>
                    <a:lnTo>
                      <a:pt x="91" y="48"/>
                    </a:lnTo>
                    <a:lnTo>
                      <a:pt x="93" y="48"/>
                    </a:lnTo>
                    <a:lnTo>
                      <a:pt x="94" y="36"/>
                    </a:lnTo>
                    <a:lnTo>
                      <a:pt x="96" y="48"/>
                    </a:lnTo>
                    <a:lnTo>
                      <a:pt x="98" y="36"/>
                    </a:lnTo>
                    <a:lnTo>
                      <a:pt x="100" y="48"/>
                    </a:lnTo>
                    <a:lnTo>
                      <a:pt x="101" y="36"/>
                    </a:lnTo>
                    <a:lnTo>
                      <a:pt x="103" y="48"/>
                    </a:lnTo>
                    <a:lnTo>
                      <a:pt x="105" y="36"/>
                    </a:lnTo>
                    <a:lnTo>
                      <a:pt x="107" y="48"/>
                    </a:lnTo>
                    <a:lnTo>
                      <a:pt x="108" y="48"/>
                    </a:lnTo>
                    <a:lnTo>
                      <a:pt x="110" y="48"/>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46" name="Freeform 278"/>
              <p:cNvSpPr>
                <a:spLocks/>
              </p:cNvSpPr>
              <p:nvPr/>
            </p:nvSpPr>
            <p:spPr bwMode="auto">
              <a:xfrm>
                <a:off x="4967" y="3617"/>
                <a:ext cx="111" cy="25"/>
              </a:xfrm>
              <a:custGeom>
                <a:avLst/>
                <a:gdLst>
                  <a:gd name="T0" fmla="*/ 2 w 111"/>
                  <a:gd name="T1" fmla="*/ 12 h 25"/>
                  <a:gd name="T2" fmla="*/ 5 w 111"/>
                  <a:gd name="T3" fmla="*/ 24 h 25"/>
                  <a:gd name="T4" fmla="*/ 8 w 111"/>
                  <a:gd name="T5" fmla="*/ 24 h 25"/>
                  <a:gd name="T6" fmla="*/ 12 w 111"/>
                  <a:gd name="T7" fmla="*/ 24 h 25"/>
                  <a:gd name="T8" fmla="*/ 16 w 111"/>
                  <a:gd name="T9" fmla="*/ 24 h 25"/>
                  <a:gd name="T10" fmla="*/ 19 w 111"/>
                  <a:gd name="T11" fmla="*/ 24 h 25"/>
                  <a:gd name="T12" fmla="*/ 22 w 111"/>
                  <a:gd name="T13" fmla="*/ 24 h 25"/>
                  <a:gd name="T14" fmla="*/ 26 w 111"/>
                  <a:gd name="T15" fmla="*/ 24 h 25"/>
                  <a:gd name="T16" fmla="*/ 29 w 111"/>
                  <a:gd name="T17" fmla="*/ 24 h 25"/>
                  <a:gd name="T18" fmla="*/ 33 w 111"/>
                  <a:gd name="T19" fmla="*/ 24 h 25"/>
                  <a:gd name="T20" fmla="*/ 36 w 111"/>
                  <a:gd name="T21" fmla="*/ 24 h 25"/>
                  <a:gd name="T22" fmla="*/ 39 w 111"/>
                  <a:gd name="T23" fmla="*/ 12 h 25"/>
                  <a:gd name="T24" fmla="*/ 43 w 111"/>
                  <a:gd name="T25" fmla="*/ 24 h 25"/>
                  <a:gd name="T26" fmla="*/ 46 w 111"/>
                  <a:gd name="T27" fmla="*/ 24 h 25"/>
                  <a:gd name="T28" fmla="*/ 50 w 111"/>
                  <a:gd name="T29" fmla="*/ 24 h 25"/>
                  <a:gd name="T30" fmla="*/ 53 w 111"/>
                  <a:gd name="T31" fmla="*/ 24 h 25"/>
                  <a:gd name="T32" fmla="*/ 57 w 111"/>
                  <a:gd name="T33" fmla="*/ 24 h 25"/>
                  <a:gd name="T34" fmla="*/ 60 w 111"/>
                  <a:gd name="T35" fmla="*/ 24 h 25"/>
                  <a:gd name="T36" fmla="*/ 63 w 111"/>
                  <a:gd name="T37" fmla="*/ 24 h 25"/>
                  <a:gd name="T38" fmla="*/ 67 w 111"/>
                  <a:gd name="T39" fmla="*/ 0 h 25"/>
                  <a:gd name="T40" fmla="*/ 71 w 111"/>
                  <a:gd name="T41" fmla="*/ 24 h 25"/>
                  <a:gd name="T42" fmla="*/ 74 w 111"/>
                  <a:gd name="T43" fmla="*/ 24 h 25"/>
                  <a:gd name="T44" fmla="*/ 77 w 111"/>
                  <a:gd name="T45" fmla="*/ 24 h 25"/>
                  <a:gd name="T46" fmla="*/ 81 w 111"/>
                  <a:gd name="T47" fmla="*/ 12 h 25"/>
                  <a:gd name="T48" fmla="*/ 84 w 111"/>
                  <a:gd name="T49" fmla="*/ 24 h 25"/>
                  <a:gd name="T50" fmla="*/ 88 w 111"/>
                  <a:gd name="T51" fmla="*/ 24 h 25"/>
                  <a:gd name="T52" fmla="*/ 91 w 111"/>
                  <a:gd name="T53" fmla="*/ 24 h 25"/>
                  <a:gd name="T54" fmla="*/ 94 w 111"/>
                  <a:gd name="T55" fmla="*/ 24 h 25"/>
                  <a:gd name="T56" fmla="*/ 98 w 111"/>
                  <a:gd name="T57" fmla="*/ 24 h 25"/>
                  <a:gd name="T58" fmla="*/ 101 w 111"/>
                  <a:gd name="T59" fmla="*/ 24 h 25"/>
                  <a:gd name="T60" fmla="*/ 105 w 111"/>
                  <a:gd name="T61" fmla="*/ 12 h 25"/>
                  <a:gd name="T62" fmla="*/ 108 w 111"/>
                  <a:gd name="T63" fmla="*/ 24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25">
                    <a:moveTo>
                      <a:pt x="0" y="24"/>
                    </a:moveTo>
                    <a:lnTo>
                      <a:pt x="2" y="12"/>
                    </a:lnTo>
                    <a:lnTo>
                      <a:pt x="3" y="12"/>
                    </a:lnTo>
                    <a:lnTo>
                      <a:pt x="5" y="24"/>
                    </a:lnTo>
                    <a:lnTo>
                      <a:pt x="7" y="24"/>
                    </a:lnTo>
                    <a:lnTo>
                      <a:pt x="8" y="24"/>
                    </a:lnTo>
                    <a:lnTo>
                      <a:pt x="10" y="24"/>
                    </a:lnTo>
                    <a:lnTo>
                      <a:pt x="12" y="24"/>
                    </a:lnTo>
                    <a:lnTo>
                      <a:pt x="13" y="24"/>
                    </a:lnTo>
                    <a:lnTo>
                      <a:pt x="16" y="24"/>
                    </a:lnTo>
                    <a:lnTo>
                      <a:pt x="17" y="12"/>
                    </a:lnTo>
                    <a:lnTo>
                      <a:pt x="19" y="24"/>
                    </a:lnTo>
                    <a:lnTo>
                      <a:pt x="21" y="24"/>
                    </a:lnTo>
                    <a:lnTo>
                      <a:pt x="22" y="24"/>
                    </a:lnTo>
                    <a:lnTo>
                      <a:pt x="24" y="12"/>
                    </a:lnTo>
                    <a:lnTo>
                      <a:pt x="26" y="24"/>
                    </a:lnTo>
                    <a:lnTo>
                      <a:pt x="27" y="24"/>
                    </a:lnTo>
                    <a:lnTo>
                      <a:pt x="29" y="24"/>
                    </a:lnTo>
                    <a:lnTo>
                      <a:pt x="31" y="24"/>
                    </a:lnTo>
                    <a:lnTo>
                      <a:pt x="33" y="24"/>
                    </a:lnTo>
                    <a:lnTo>
                      <a:pt x="34" y="24"/>
                    </a:lnTo>
                    <a:lnTo>
                      <a:pt x="36" y="24"/>
                    </a:lnTo>
                    <a:lnTo>
                      <a:pt x="38" y="24"/>
                    </a:lnTo>
                    <a:lnTo>
                      <a:pt x="39" y="12"/>
                    </a:lnTo>
                    <a:lnTo>
                      <a:pt x="41" y="24"/>
                    </a:lnTo>
                    <a:lnTo>
                      <a:pt x="43" y="24"/>
                    </a:lnTo>
                    <a:lnTo>
                      <a:pt x="45" y="24"/>
                    </a:lnTo>
                    <a:lnTo>
                      <a:pt x="46" y="24"/>
                    </a:lnTo>
                    <a:lnTo>
                      <a:pt x="48" y="24"/>
                    </a:lnTo>
                    <a:lnTo>
                      <a:pt x="50" y="24"/>
                    </a:lnTo>
                    <a:lnTo>
                      <a:pt x="51" y="12"/>
                    </a:lnTo>
                    <a:lnTo>
                      <a:pt x="53" y="24"/>
                    </a:lnTo>
                    <a:lnTo>
                      <a:pt x="55" y="24"/>
                    </a:lnTo>
                    <a:lnTo>
                      <a:pt x="57" y="24"/>
                    </a:lnTo>
                    <a:lnTo>
                      <a:pt x="58" y="24"/>
                    </a:lnTo>
                    <a:lnTo>
                      <a:pt x="60" y="24"/>
                    </a:lnTo>
                    <a:lnTo>
                      <a:pt x="62" y="24"/>
                    </a:lnTo>
                    <a:lnTo>
                      <a:pt x="63" y="24"/>
                    </a:lnTo>
                    <a:lnTo>
                      <a:pt x="65" y="0"/>
                    </a:lnTo>
                    <a:lnTo>
                      <a:pt x="67" y="0"/>
                    </a:lnTo>
                    <a:lnTo>
                      <a:pt x="69" y="24"/>
                    </a:lnTo>
                    <a:lnTo>
                      <a:pt x="71" y="24"/>
                    </a:lnTo>
                    <a:lnTo>
                      <a:pt x="72" y="24"/>
                    </a:lnTo>
                    <a:lnTo>
                      <a:pt x="74" y="24"/>
                    </a:lnTo>
                    <a:lnTo>
                      <a:pt x="76" y="24"/>
                    </a:lnTo>
                    <a:lnTo>
                      <a:pt x="77" y="24"/>
                    </a:lnTo>
                    <a:lnTo>
                      <a:pt x="79" y="12"/>
                    </a:lnTo>
                    <a:lnTo>
                      <a:pt x="81" y="12"/>
                    </a:lnTo>
                    <a:lnTo>
                      <a:pt x="82" y="24"/>
                    </a:lnTo>
                    <a:lnTo>
                      <a:pt x="84" y="24"/>
                    </a:lnTo>
                    <a:lnTo>
                      <a:pt x="86" y="24"/>
                    </a:lnTo>
                    <a:lnTo>
                      <a:pt x="88" y="24"/>
                    </a:lnTo>
                    <a:lnTo>
                      <a:pt x="89" y="24"/>
                    </a:lnTo>
                    <a:lnTo>
                      <a:pt x="91" y="24"/>
                    </a:lnTo>
                    <a:lnTo>
                      <a:pt x="93" y="24"/>
                    </a:lnTo>
                    <a:lnTo>
                      <a:pt x="94" y="24"/>
                    </a:lnTo>
                    <a:lnTo>
                      <a:pt x="96" y="24"/>
                    </a:lnTo>
                    <a:lnTo>
                      <a:pt x="98" y="24"/>
                    </a:lnTo>
                    <a:lnTo>
                      <a:pt x="100" y="24"/>
                    </a:lnTo>
                    <a:lnTo>
                      <a:pt x="101" y="24"/>
                    </a:lnTo>
                    <a:lnTo>
                      <a:pt x="103" y="24"/>
                    </a:lnTo>
                    <a:lnTo>
                      <a:pt x="105" y="12"/>
                    </a:lnTo>
                    <a:lnTo>
                      <a:pt x="106" y="12"/>
                    </a:lnTo>
                    <a:lnTo>
                      <a:pt x="108" y="24"/>
                    </a:lnTo>
                    <a:lnTo>
                      <a:pt x="110" y="24"/>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57420" name="Group 279"/>
            <p:cNvGrpSpPr>
              <a:grpSpLocks/>
            </p:cNvGrpSpPr>
            <p:nvPr/>
          </p:nvGrpSpPr>
          <p:grpSpPr bwMode="auto">
            <a:xfrm>
              <a:off x="4472" y="3097"/>
              <a:ext cx="1102" cy="541"/>
              <a:chOff x="4472" y="3097"/>
              <a:chExt cx="1102" cy="541"/>
            </a:xfrm>
          </p:grpSpPr>
          <p:sp>
            <p:nvSpPr>
              <p:cNvPr id="57431" name="Freeform 280"/>
              <p:cNvSpPr>
                <a:spLocks/>
              </p:cNvSpPr>
              <p:nvPr/>
            </p:nvSpPr>
            <p:spPr bwMode="auto">
              <a:xfrm>
                <a:off x="4472" y="3614"/>
                <a:ext cx="112" cy="24"/>
              </a:xfrm>
              <a:custGeom>
                <a:avLst/>
                <a:gdLst>
                  <a:gd name="T0" fmla="*/ 2 w 112"/>
                  <a:gd name="T1" fmla="*/ 23 h 24"/>
                  <a:gd name="T2" fmla="*/ 6 w 112"/>
                  <a:gd name="T3" fmla="*/ 23 h 24"/>
                  <a:gd name="T4" fmla="*/ 9 w 112"/>
                  <a:gd name="T5" fmla="*/ 23 h 24"/>
                  <a:gd name="T6" fmla="*/ 12 w 112"/>
                  <a:gd name="T7" fmla="*/ 23 h 24"/>
                  <a:gd name="T8" fmla="*/ 16 w 112"/>
                  <a:gd name="T9" fmla="*/ 12 h 24"/>
                  <a:gd name="T10" fmla="*/ 19 w 112"/>
                  <a:gd name="T11" fmla="*/ 23 h 24"/>
                  <a:gd name="T12" fmla="*/ 22 w 112"/>
                  <a:gd name="T13" fmla="*/ 12 h 24"/>
                  <a:gd name="T14" fmla="*/ 26 w 112"/>
                  <a:gd name="T15" fmla="*/ 12 h 24"/>
                  <a:gd name="T16" fmla="*/ 30 w 112"/>
                  <a:gd name="T17" fmla="*/ 12 h 24"/>
                  <a:gd name="T18" fmla="*/ 33 w 112"/>
                  <a:gd name="T19" fmla="*/ 12 h 24"/>
                  <a:gd name="T20" fmla="*/ 36 w 112"/>
                  <a:gd name="T21" fmla="*/ 12 h 24"/>
                  <a:gd name="T22" fmla="*/ 40 w 112"/>
                  <a:gd name="T23" fmla="*/ 12 h 24"/>
                  <a:gd name="T24" fmla="*/ 43 w 112"/>
                  <a:gd name="T25" fmla="*/ 23 h 24"/>
                  <a:gd name="T26" fmla="*/ 47 w 112"/>
                  <a:gd name="T27" fmla="*/ 12 h 24"/>
                  <a:gd name="T28" fmla="*/ 50 w 112"/>
                  <a:gd name="T29" fmla="*/ 23 h 24"/>
                  <a:gd name="T30" fmla="*/ 54 w 112"/>
                  <a:gd name="T31" fmla="*/ 23 h 24"/>
                  <a:gd name="T32" fmla="*/ 57 w 112"/>
                  <a:gd name="T33" fmla="*/ 12 h 24"/>
                  <a:gd name="T34" fmla="*/ 61 w 112"/>
                  <a:gd name="T35" fmla="*/ 23 h 24"/>
                  <a:gd name="T36" fmla="*/ 64 w 112"/>
                  <a:gd name="T37" fmla="*/ 0 h 24"/>
                  <a:gd name="T38" fmla="*/ 68 w 112"/>
                  <a:gd name="T39" fmla="*/ 23 h 24"/>
                  <a:gd name="T40" fmla="*/ 71 w 112"/>
                  <a:gd name="T41" fmla="*/ 12 h 24"/>
                  <a:gd name="T42" fmla="*/ 75 w 112"/>
                  <a:gd name="T43" fmla="*/ 12 h 24"/>
                  <a:gd name="T44" fmla="*/ 78 w 112"/>
                  <a:gd name="T45" fmla="*/ 12 h 24"/>
                  <a:gd name="T46" fmla="*/ 81 w 112"/>
                  <a:gd name="T47" fmla="*/ 23 h 24"/>
                  <a:gd name="T48" fmla="*/ 85 w 112"/>
                  <a:gd name="T49" fmla="*/ 12 h 24"/>
                  <a:gd name="T50" fmla="*/ 89 w 112"/>
                  <a:gd name="T51" fmla="*/ 12 h 24"/>
                  <a:gd name="T52" fmla="*/ 92 w 112"/>
                  <a:gd name="T53" fmla="*/ 23 h 24"/>
                  <a:gd name="T54" fmla="*/ 95 w 112"/>
                  <a:gd name="T55" fmla="*/ 12 h 24"/>
                  <a:gd name="T56" fmla="*/ 99 w 112"/>
                  <a:gd name="T57" fmla="*/ 23 h 24"/>
                  <a:gd name="T58" fmla="*/ 102 w 112"/>
                  <a:gd name="T59" fmla="*/ 23 h 24"/>
                  <a:gd name="T60" fmla="*/ 106 w 112"/>
                  <a:gd name="T61" fmla="*/ 12 h 24"/>
                  <a:gd name="T62" fmla="*/ 109 w 112"/>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24">
                    <a:moveTo>
                      <a:pt x="0" y="23"/>
                    </a:moveTo>
                    <a:lnTo>
                      <a:pt x="2" y="23"/>
                    </a:lnTo>
                    <a:lnTo>
                      <a:pt x="4" y="23"/>
                    </a:lnTo>
                    <a:lnTo>
                      <a:pt x="6" y="23"/>
                    </a:lnTo>
                    <a:lnTo>
                      <a:pt x="7" y="23"/>
                    </a:lnTo>
                    <a:lnTo>
                      <a:pt x="9" y="23"/>
                    </a:lnTo>
                    <a:lnTo>
                      <a:pt x="11" y="23"/>
                    </a:lnTo>
                    <a:lnTo>
                      <a:pt x="12" y="23"/>
                    </a:lnTo>
                    <a:lnTo>
                      <a:pt x="14" y="12"/>
                    </a:lnTo>
                    <a:lnTo>
                      <a:pt x="16" y="12"/>
                    </a:lnTo>
                    <a:lnTo>
                      <a:pt x="17" y="23"/>
                    </a:lnTo>
                    <a:lnTo>
                      <a:pt x="19" y="23"/>
                    </a:lnTo>
                    <a:lnTo>
                      <a:pt x="21" y="23"/>
                    </a:lnTo>
                    <a:lnTo>
                      <a:pt x="22" y="12"/>
                    </a:lnTo>
                    <a:lnTo>
                      <a:pt x="24" y="23"/>
                    </a:lnTo>
                    <a:lnTo>
                      <a:pt x="26" y="12"/>
                    </a:lnTo>
                    <a:lnTo>
                      <a:pt x="28" y="12"/>
                    </a:lnTo>
                    <a:lnTo>
                      <a:pt x="30" y="12"/>
                    </a:lnTo>
                    <a:lnTo>
                      <a:pt x="31" y="12"/>
                    </a:lnTo>
                    <a:lnTo>
                      <a:pt x="33" y="12"/>
                    </a:lnTo>
                    <a:lnTo>
                      <a:pt x="35" y="12"/>
                    </a:lnTo>
                    <a:lnTo>
                      <a:pt x="36" y="12"/>
                    </a:lnTo>
                    <a:lnTo>
                      <a:pt x="38" y="0"/>
                    </a:lnTo>
                    <a:lnTo>
                      <a:pt x="40" y="12"/>
                    </a:lnTo>
                    <a:lnTo>
                      <a:pt x="42" y="23"/>
                    </a:lnTo>
                    <a:lnTo>
                      <a:pt x="43" y="23"/>
                    </a:lnTo>
                    <a:lnTo>
                      <a:pt x="45" y="23"/>
                    </a:lnTo>
                    <a:lnTo>
                      <a:pt x="47" y="12"/>
                    </a:lnTo>
                    <a:lnTo>
                      <a:pt x="49" y="12"/>
                    </a:lnTo>
                    <a:lnTo>
                      <a:pt x="50" y="23"/>
                    </a:lnTo>
                    <a:lnTo>
                      <a:pt x="52" y="12"/>
                    </a:lnTo>
                    <a:lnTo>
                      <a:pt x="54" y="23"/>
                    </a:lnTo>
                    <a:lnTo>
                      <a:pt x="56" y="23"/>
                    </a:lnTo>
                    <a:lnTo>
                      <a:pt x="57" y="12"/>
                    </a:lnTo>
                    <a:lnTo>
                      <a:pt x="59" y="23"/>
                    </a:lnTo>
                    <a:lnTo>
                      <a:pt x="61" y="23"/>
                    </a:lnTo>
                    <a:lnTo>
                      <a:pt x="63" y="23"/>
                    </a:lnTo>
                    <a:lnTo>
                      <a:pt x="64" y="0"/>
                    </a:lnTo>
                    <a:lnTo>
                      <a:pt x="66" y="23"/>
                    </a:lnTo>
                    <a:lnTo>
                      <a:pt x="68" y="23"/>
                    </a:lnTo>
                    <a:lnTo>
                      <a:pt x="69" y="23"/>
                    </a:lnTo>
                    <a:lnTo>
                      <a:pt x="71" y="12"/>
                    </a:lnTo>
                    <a:lnTo>
                      <a:pt x="73" y="12"/>
                    </a:lnTo>
                    <a:lnTo>
                      <a:pt x="75" y="12"/>
                    </a:lnTo>
                    <a:lnTo>
                      <a:pt x="76" y="23"/>
                    </a:lnTo>
                    <a:lnTo>
                      <a:pt x="78" y="12"/>
                    </a:lnTo>
                    <a:lnTo>
                      <a:pt x="80" y="23"/>
                    </a:lnTo>
                    <a:lnTo>
                      <a:pt x="81" y="23"/>
                    </a:lnTo>
                    <a:lnTo>
                      <a:pt x="83" y="12"/>
                    </a:lnTo>
                    <a:lnTo>
                      <a:pt x="85" y="12"/>
                    </a:lnTo>
                    <a:lnTo>
                      <a:pt x="87" y="12"/>
                    </a:lnTo>
                    <a:lnTo>
                      <a:pt x="89" y="12"/>
                    </a:lnTo>
                    <a:lnTo>
                      <a:pt x="90" y="23"/>
                    </a:lnTo>
                    <a:lnTo>
                      <a:pt x="92" y="23"/>
                    </a:lnTo>
                    <a:lnTo>
                      <a:pt x="94" y="12"/>
                    </a:lnTo>
                    <a:lnTo>
                      <a:pt x="95" y="12"/>
                    </a:lnTo>
                    <a:lnTo>
                      <a:pt x="97" y="12"/>
                    </a:lnTo>
                    <a:lnTo>
                      <a:pt x="99" y="23"/>
                    </a:lnTo>
                    <a:lnTo>
                      <a:pt x="100" y="12"/>
                    </a:lnTo>
                    <a:lnTo>
                      <a:pt x="102" y="23"/>
                    </a:lnTo>
                    <a:lnTo>
                      <a:pt x="104" y="23"/>
                    </a:lnTo>
                    <a:lnTo>
                      <a:pt x="106" y="12"/>
                    </a:lnTo>
                    <a:lnTo>
                      <a:pt x="108" y="12"/>
                    </a:lnTo>
                    <a:lnTo>
                      <a:pt x="109" y="23"/>
                    </a:lnTo>
                    <a:lnTo>
                      <a:pt x="111" y="23"/>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2" name="Freeform 281"/>
              <p:cNvSpPr>
                <a:spLocks/>
              </p:cNvSpPr>
              <p:nvPr/>
            </p:nvSpPr>
            <p:spPr bwMode="auto">
              <a:xfrm>
                <a:off x="4583" y="3590"/>
                <a:ext cx="111" cy="48"/>
              </a:xfrm>
              <a:custGeom>
                <a:avLst/>
                <a:gdLst>
                  <a:gd name="T0" fmla="*/ 2 w 111"/>
                  <a:gd name="T1" fmla="*/ 47 h 48"/>
                  <a:gd name="T2" fmla="*/ 5 w 111"/>
                  <a:gd name="T3" fmla="*/ 35 h 48"/>
                  <a:gd name="T4" fmla="*/ 9 w 111"/>
                  <a:gd name="T5" fmla="*/ 35 h 48"/>
                  <a:gd name="T6" fmla="*/ 12 w 111"/>
                  <a:gd name="T7" fmla="*/ 35 h 48"/>
                  <a:gd name="T8" fmla="*/ 16 w 111"/>
                  <a:gd name="T9" fmla="*/ 35 h 48"/>
                  <a:gd name="T10" fmla="*/ 19 w 111"/>
                  <a:gd name="T11" fmla="*/ 47 h 48"/>
                  <a:gd name="T12" fmla="*/ 22 w 111"/>
                  <a:gd name="T13" fmla="*/ 35 h 48"/>
                  <a:gd name="T14" fmla="*/ 26 w 111"/>
                  <a:gd name="T15" fmla="*/ 35 h 48"/>
                  <a:gd name="T16" fmla="*/ 29 w 111"/>
                  <a:gd name="T17" fmla="*/ 47 h 48"/>
                  <a:gd name="T18" fmla="*/ 33 w 111"/>
                  <a:gd name="T19" fmla="*/ 35 h 48"/>
                  <a:gd name="T20" fmla="*/ 36 w 111"/>
                  <a:gd name="T21" fmla="*/ 24 h 48"/>
                  <a:gd name="T22" fmla="*/ 39 w 111"/>
                  <a:gd name="T23" fmla="*/ 35 h 48"/>
                  <a:gd name="T24" fmla="*/ 43 w 111"/>
                  <a:gd name="T25" fmla="*/ 35 h 48"/>
                  <a:gd name="T26" fmla="*/ 47 w 111"/>
                  <a:gd name="T27" fmla="*/ 35 h 48"/>
                  <a:gd name="T28" fmla="*/ 50 w 111"/>
                  <a:gd name="T29" fmla="*/ 24 h 48"/>
                  <a:gd name="T30" fmla="*/ 53 w 111"/>
                  <a:gd name="T31" fmla="*/ 35 h 48"/>
                  <a:gd name="T32" fmla="*/ 57 w 111"/>
                  <a:gd name="T33" fmla="*/ 35 h 48"/>
                  <a:gd name="T34" fmla="*/ 60 w 111"/>
                  <a:gd name="T35" fmla="*/ 47 h 48"/>
                  <a:gd name="T36" fmla="*/ 63 w 111"/>
                  <a:gd name="T37" fmla="*/ 35 h 48"/>
                  <a:gd name="T38" fmla="*/ 67 w 111"/>
                  <a:gd name="T39" fmla="*/ 35 h 48"/>
                  <a:gd name="T40" fmla="*/ 71 w 111"/>
                  <a:gd name="T41" fmla="*/ 24 h 48"/>
                  <a:gd name="T42" fmla="*/ 74 w 111"/>
                  <a:gd name="T43" fmla="*/ 47 h 48"/>
                  <a:gd name="T44" fmla="*/ 77 w 111"/>
                  <a:gd name="T45" fmla="*/ 35 h 48"/>
                  <a:gd name="T46" fmla="*/ 81 w 111"/>
                  <a:gd name="T47" fmla="*/ 24 h 48"/>
                  <a:gd name="T48" fmla="*/ 84 w 111"/>
                  <a:gd name="T49" fmla="*/ 12 h 48"/>
                  <a:gd name="T50" fmla="*/ 88 w 111"/>
                  <a:gd name="T51" fmla="*/ 35 h 48"/>
                  <a:gd name="T52" fmla="*/ 91 w 111"/>
                  <a:gd name="T53" fmla="*/ 24 h 48"/>
                  <a:gd name="T54" fmla="*/ 94 w 111"/>
                  <a:gd name="T55" fmla="*/ 24 h 48"/>
                  <a:gd name="T56" fmla="*/ 98 w 111"/>
                  <a:gd name="T57" fmla="*/ 35 h 48"/>
                  <a:gd name="T58" fmla="*/ 102 w 111"/>
                  <a:gd name="T59" fmla="*/ 35 h 48"/>
                  <a:gd name="T60" fmla="*/ 105 w 111"/>
                  <a:gd name="T61" fmla="*/ 0 h 48"/>
                  <a:gd name="T62" fmla="*/ 108 w 111"/>
                  <a:gd name="T63" fmla="*/ 35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8">
                    <a:moveTo>
                      <a:pt x="0" y="47"/>
                    </a:moveTo>
                    <a:lnTo>
                      <a:pt x="2" y="47"/>
                    </a:lnTo>
                    <a:lnTo>
                      <a:pt x="3" y="35"/>
                    </a:lnTo>
                    <a:lnTo>
                      <a:pt x="5" y="35"/>
                    </a:lnTo>
                    <a:lnTo>
                      <a:pt x="7" y="24"/>
                    </a:lnTo>
                    <a:lnTo>
                      <a:pt x="9" y="35"/>
                    </a:lnTo>
                    <a:lnTo>
                      <a:pt x="10" y="47"/>
                    </a:lnTo>
                    <a:lnTo>
                      <a:pt x="12" y="35"/>
                    </a:lnTo>
                    <a:lnTo>
                      <a:pt x="14" y="35"/>
                    </a:lnTo>
                    <a:lnTo>
                      <a:pt x="16" y="35"/>
                    </a:lnTo>
                    <a:lnTo>
                      <a:pt x="17" y="47"/>
                    </a:lnTo>
                    <a:lnTo>
                      <a:pt x="19" y="47"/>
                    </a:lnTo>
                    <a:lnTo>
                      <a:pt x="21" y="35"/>
                    </a:lnTo>
                    <a:lnTo>
                      <a:pt x="22" y="35"/>
                    </a:lnTo>
                    <a:lnTo>
                      <a:pt x="24" y="47"/>
                    </a:lnTo>
                    <a:lnTo>
                      <a:pt x="26" y="35"/>
                    </a:lnTo>
                    <a:lnTo>
                      <a:pt x="27" y="47"/>
                    </a:lnTo>
                    <a:lnTo>
                      <a:pt x="29" y="47"/>
                    </a:lnTo>
                    <a:lnTo>
                      <a:pt x="31" y="35"/>
                    </a:lnTo>
                    <a:lnTo>
                      <a:pt x="33" y="35"/>
                    </a:lnTo>
                    <a:lnTo>
                      <a:pt x="34" y="47"/>
                    </a:lnTo>
                    <a:lnTo>
                      <a:pt x="36" y="24"/>
                    </a:lnTo>
                    <a:lnTo>
                      <a:pt x="38" y="35"/>
                    </a:lnTo>
                    <a:lnTo>
                      <a:pt x="39" y="35"/>
                    </a:lnTo>
                    <a:lnTo>
                      <a:pt x="41" y="35"/>
                    </a:lnTo>
                    <a:lnTo>
                      <a:pt x="43" y="35"/>
                    </a:lnTo>
                    <a:lnTo>
                      <a:pt x="45" y="47"/>
                    </a:lnTo>
                    <a:lnTo>
                      <a:pt x="47" y="35"/>
                    </a:lnTo>
                    <a:lnTo>
                      <a:pt x="48" y="35"/>
                    </a:lnTo>
                    <a:lnTo>
                      <a:pt x="50" y="24"/>
                    </a:lnTo>
                    <a:lnTo>
                      <a:pt x="52" y="47"/>
                    </a:lnTo>
                    <a:lnTo>
                      <a:pt x="53" y="35"/>
                    </a:lnTo>
                    <a:lnTo>
                      <a:pt x="55" y="35"/>
                    </a:lnTo>
                    <a:lnTo>
                      <a:pt x="57" y="35"/>
                    </a:lnTo>
                    <a:lnTo>
                      <a:pt x="58" y="47"/>
                    </a:lnTo>
                    <a:lnTo>
                      <a:pt x="60" y="47"/>
                    </a:lnTo>
                    <a:lnTo>
                      <a:pt x="62" y="24"/>
                    </a:lnTo>
                    <a:lnTo>
                      <a:pt x="63" y="35"/>
                    </a:lnTo>
                    <a:lnTo>
                      <a:pt x="65" y="47"/>
                    </a:lnTo>
                    <a:lnTo>
                      <a:pt x="67" y="35"/>
                    </a:lnTo>
                    <a:lnTo>
                      <a:pt x="69" y="47"/>
                    </a:lnTo>
                    <a:lnTo>
                      <a:pt x="71" y="24"/>
                    </a:lnTo>
                    <a:lnTo>
                      <a:pt x="72" y="35"/>
                    </a:lnTo>
                    <a:lnTo>
                      <a:pt x="74" y="47"/>
                    </a:lnTo>
                    <a:lnTo>
                      <a:pt x="76" y="47"/>
                    </a:lnTo>
                    <a:lnTo>
                      <a:pt x="77" y="35"/>
                    </a:lnTo>
                    <a:lnTo>
                      <a:pt x="79" y="47"/>
                    </a:lnTo>
                    <a:lnTo>
                      <a:pt x="81" y="24"/>
                    </a:lnTo>
                    <a:lnTo>
                      <a:pt x="82" y="35"/>
                    </a:lnTo>
                    <a:lnTo>
                      <a:pt x="84" y="12"/>
                    </a:lnTo>
                    <a:lnTo>
                      <a:pt x="86" y="47"/>
                    </a:lnTo>
                    <a:lnTo>
                      <a:pt x="88" y="35"/>
                    </a:lnTo>
                    <a:lnTo>
                      <a:pt x="89" y="47"/>
                    </a:lnTo>
                    <a:lnTo>
                      <a:pt x="91" y="24"/>
                    </a:lnTo>
                    <a:lnTo>
                      <a:pt x="93" y="47"/>
                    </a:lnTo>
                    <a:lnTo>
                      <a:pt x="94" y="24"/>
                    </a:lnTo>
                    <a:lnTo>
                      <a:pt x="96" y="47"/>
                    </a:lnTo>
                    <a:lnTo>
                      <a:pt x="98" y="35"/>
                    </a:lnTo>
                    <a:lnTo>
                      <a:pt x="100" y="47"/>
                    </a:lnTo>
                    <a:lnTo>
                      <a:pt x="102" y="35"/>
                    </a:lnTo>
                    <a:lnTo>
                      <a:pt x="103" y="47"/>
                    </a:lnTo>
                    <a:lnTo>
                      <a:pt x="105" y="0"/>
                    </a:lnTo>
                    <a:lnTo>
                      <a:pt x="107" y="0"/>
                    </a:lnTo>
                    <a:lnTo>
                      <a:pt x="108" y="35"/>
                    </a:lnTo>
                    <a:lnTo>
                      <a:pt x="110" y="47"/>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3" name="Freeform 282"/>
              <p:cNvSpPr>
                <a:spLocks/>
              </p:cNvSpPr>
              <p:nvPr/>
            </p:nvSpPr>
            <p:spPr bwMode="auto">
              <a:xfrm>
                <a:off x="4693" y="3579"/>
                <a:ext cx="111" cy="59"/>
              </a:xfrm>
              <a:custGeom>
                <a:avLst/>
                <a:gdLst>
                  <a:gd name="T0" fmla="*/ 2 w 111"/>
                  <a:gd name="T1" fmla="*/ 23 h 59"/>
                  <a:gd name="T2" fmla="*/ 5 w 111"/>
                  <a:gd name="T3" fmla="*/ 46 h 59"/>
                  <a:gd name="T4" fmla="*/ 8 w 111"/>
                  <a:gd name="T5" fmla="*/ 58 h 59"/>
                  <a:gd name="T6" fmla="*/ 12 w 111"/>
                  <a:gd name="T7" fmla="*/ 58 h 59"/>
                  <a:gd name="T8" fmla="*/ 16 w 111"/>
                  <a:gd name="T9" fmla="*/ 23 h 59"/>
                  <a:gd name="T10" fmla="*/ 19 w 111"/>
                  <a:gd name="T11" fmla="*/ 46 h 59"/>
                  <a:gd name="T12" fmla="*/ 22 w 111"/>
                  <a:gd name="T13" fmla="*/ 58 h 59"/>
                  <a:gd name="T14" fmla="*/ 26 w 111"/>
                  <a:gd name="T15" fmla="*/ 46 h 59"/>
                  <a:gd name="T16" fmla="*/ 29 w 111"/>
                  <a:gd name="T17" fmla="*/ 58 h 59"/>
                  <a:gd name="T18" fmla="*/ 32 w 111"/>
                  <a:gd name="T19" fmla="*/ 0 h 59"/>
                  <a:gd name="T20" fmla="*/ 36 w 111"/>
                  <a:gd name="T21" fmla="*/ 46 h 59"/>
                  <a:gd name="T22" fmla="*/ 39 w 111"/>
                  <a:gd name="T23" fmla="*/ 46 h 59"/>
                  <a:gd name="T24" fmla="*/ 43 w 111"/>
                  <a:gd name="T25" fmla="*/ 23 h 59"/>
                  <a:gd name="T26" fmla="*/ 46 w 111"/>
                  <a:gd name="T27" fmla="*/ 23 h 59"/>
                  <a:gd name="T28" fmla="*/ 50 w 111"/>
                  <a:gd name="T29" fmla="*/ 35 h 59"/>
                  <a:gd name="T30" fmla="*/ 53 w 111"/>
                  <a:gd name="T31" fmla="*/ 58 h 59"/>
                  <a:gd name="T32" fmla="*/ 57 w 111"/>
                  <a:gd name="T33" fmla="*/ 46 h 59"/>
                  <a:gd name="T34" fmla="*/ 60 w 111"/>
                  <a:gd name="T35" fmla="*/ 46 h 59"/>
                  <a:gd name="T36" fmla="*/ 63 w 111"/>
                  <a:gd name="T37" fmla="*/ 35 h 59"/>
                  <a:gd name="T38" fmla="*/ 67 w 111"/>
                  <a:gd name="T39" fmla="*/ 12 h 59"/>
                  <a:gd name="T40" fmla="*/ 71 w 111"/>
                  <a:gd name="T41" fmla="*/ 35 h 59"/>
                  <a:gd name="T42" fmla="*/ 74 w 111"/>
                  <a:gd name="T43" fmla="*/ 35 h 59"/>
                  <a:gd name="T44" fmla="*/ 77 w 111"/>
                  <a:gd name="T45" fmla="*/ 46 h 59"/>
                  <a:gd name="T46" fmla="*/ 81 w 111"/>
                  <a:gd name="T47" fmla="*/ 35 h 59"/>
                  <a:gd name="T48" fmla="*/ 84 w 111"/>
                  <a:gd name="T49" fmla="*/ 58 h 59"/>
                  <a:gd name="T50" fmla="*/ 88 w 111"/>
                  <a:gd name="T51" fmla="*/ 23 h 59"/>
                  <a:gd name="T52" fmla="*/ 91 w 111"/>
                  <a:gd name="T53" fmla="*/ 35 h 59"/>
                  <a:gd name="T54" fmla="*/ 94 w 111"/>
                  <a:gd name="T55" fmla="*/ 23 h 59"/>
                  <a:gd name="T56" fmla="*/ 98 w 111"/>
                  <a:gd name="T57" fmla="*/ 58 h 59"/>
                  <a:gd name="T58" fmla="*/ 101 w 111"/>
                  <a:gd name="T59" fmla="*/ 35 h 59"/>
                  <a:gd name="T60" fmla="*/ 105 w 111"/>
                  <a:gd name="T61" fmla="*/ 46 h 59"/>
                  <a:gd name="T62" fmla="*/ 108 w 111"/>
                  <a:gd name="T63" fmla="*/ 58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59">
                    <a:moveTo>
                      <a:pt x="0" y="58"/>
                    </a:moveTo>
                    <a:lnTo>
                      <a:pt x="2" y="23"/>
                    </a:lnTo>
                    <a:lnTo>
                      <a:pt x="3" y="35"/>
                    </a:lnTo>
                    <a:lnTo>
                      <a:pt x="5" y="46"/>
                    </a:lnTo>
                    <a:lnTo>
                      <a:pt x="7" y="35"/>
                    </a:lnTo>
                    <a:lnTo>
                      <a:pt x="8" y="58"/>
                    </a:lnTo>
                    <a:lnTo>
                      <a:pt x="10" y="46"/>
                    </a:lnTo>
                    <a:lnTo>
                      <a:pt x="12" y="58"/>
                    </a:lnTo>
                    <a:lnTo>
                      <a:pt x="14" y="35"/>
                    </a:lnTo>
                    <a:lnTo>
                      <a:pt x="16" y="23"/>
                    </a:lnTo>
                    <a:lnTo>
                      <a:pt x="17" y="58"/>
                    </a:lnTo>
                    <a:lnTo>
                      <a:pt x="19" y="46"/>
                    </a:lnTo>
                    <a:lnTo>
                      <a:pt x="21" y="46"/>
                    </a:lnTo>
                    <a:lnTo>
                      <a:pt x="22" y="58"/>
                    </a:lnTo>
                    <a:lnTo>
                      <a:pt x="24" y="46"/>
                    </a:lnTo>
                    <a:lnTo>
                      <a:pt x="26" y="46"/>
                    </a:lnTo>
                    <a:lnTo>
                      <a:pt x="27" y="58"/>
                    </a:lnTo>
                    <a:lnTo>
                      <a:pt x="29" y="58"/>
                    </a:lnTo>
                    <a:lnTo>
                      <a:pt x="31" y="35"/>
                    </a:lnTo>
                    <a:lnTo>
                      <a:pt x="32" y="0"/>
                    </a:lnTo>
                    <a:lnTo>
                      <a:pt x="34" y="23"/>
                    </a:lnTo>
                    <a:lnTo>
                      <a:pt x="36" y="46"/>
                    </a:lnTo>
                    <a:lnTo>
                      <a:pt x="38" y="46"/>
                    </a:lnTo>
                    <a:lnTo>
                      <a:pt x="39" y="46"/>
                    </a:lnTo>
                    <a:lnTo>
                      <a:pt x="41" y="35"/>
                    </a:lnTo>
                    <a:lnTo>
                      <a:pt x="43" y="23"/>
                    </a:lnTo>
                    <a:lnTo>
                      <a:pt x="45" y="46"/>
                    </a:lnTo>
                    <a:lnTo>
                      <a:pt x="46" y="23"/>
                    </a:lnTo>
                    <a:lnTo>
                      <a:pt x="48" y="35"/>
                    </a:lnTo>
                    <a:lnTo>
                      <a:pt x="50" y="35"/>
                    </a:lnTo>
                    <a:lnTo>
                      <a:pt x="52" y="46"/>
                    </a:lnTo>
                    <a:lnTo>
                      <a:pt x="53" y="58"/>
                    </a:lnTo>
                    <a:lnTo>
                      <a:pt x="55" y="23"/>
                    </a:lnTo>
                    <a:lnTo>
                      <a:pt x="57" y="46"/>
                    </a:lnTo>
                    <a:lnTo>
                      <a:pt x="58" y="35"/>
                    </a:lnTo>
                    <a:lnTo>
                      <a:pt x="60" y="46"/>
                    </a:lnTo>
                    <a:lnTo>
                      <a:pt x="62" y="46"/>
                    </a:lnTo>
                    <a:lnTo>
                      <a:pt x="63" y="35"/>
                    </a:lnTo>
                    <a:lnTo>
                      <a:pt x="65" y="23"/>
                    </a:lnTo>
                    <a:lnTo>
                      <a:pt x="67" y="12"/>
                    </a:lnTo>
                    <a:lnTo>
                      <a:pt x="69" y="58"/>
                    </a:lnTo>
                    <a:lnTo>
                      <a:pt x="71" y="35"/>
                    </a:lnTo>
                    <a:lnTo>
                      <a:pt x="72" y="58"/>
                    </a:lnTo>
                    <a:lnTo>
                      <a:pt x="74" y="35"/>
                    </a:lnTo>
                    <a:lnTo>
                      <a:pt x="76" y="12"/>
                    </a:lnTo>
                    <a:lnTo>
                      <a:pt x="77" y="46"/>
                    </a:lnTo>
                    <a:lnTo>
                      <a:pt x="79" y="23"/>
                    </a:lnTo>
                    <a:lnTo>
                      <a:pt x="81" y="35"/>
                    </a:lnTo>
                    <a:lnTo>
                      <a:pt x="82" y="58"/>
                    </a:lnTo>
                    <a:lnTo>
                      <a:pt x="84" y="58"/>
                    </a:lnTo>
                    <a:lnTo>
                      <a:pt x="86" y="58"/>
                    </a:lnTo>
                    <a:lnTo>
                      <a:pt x="88" y="23"/>
                    </a:lnTo>
                    <a:lnTo>
                      <a:pt x="89" y="0"/>
                    </a:lnTo>
                    <a:lnTo>
                      <a:pt x="91" y="35"/>
                    </a:lnTo>
                    <a:lnTo>
                      <a:pt x="93" y="46"/>
                    </a:lnTo>
                    <a:lnTo>
                      <a:pt x="94" y="23"/>
                    </a:lnTo>
                    <a:lnTo>
                      <a:pt x="96" y="35"/>
                    </a:lnTo>
                    <a:lnTo>
                      <a:pt x="98" y="58"/>
                    </a:lnTo>
                    <a:lnTo>
                      <a:pt x="100" y="35"/>
                    </a:lnTo>
                    <a:lnTo>
                      <a:pt x="101" y="35"/>
                    </a:lnTo>
                    <a:lnTo>
                      <a:pt x="103" y="12"/>
                    </a:lnTo>
                    <a:lnTo>
                      <a:pt x="105" y="46"/>
                    </a:lnTo>
                    <a:lnTo>
                      <a:pt x="107" y="23"/>
                    </a:lnTo>
                    <a:lnTo>
                      <a:pt x="108" y="58"/>
                    </a:lnTo>
                    <a:lnTo>
                      <a:pt x="110" y="12"/>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4" name="Freeform 283"/>
              <p:cNvSpPr>
                <a:spLocks/>
              </p:cNvSpPr>
              <p:nvPr/>
            </p:nvSpPr>
            <p:spPr bwMode="auto">
              <a:xfrm>
                <a:off x="4803" y="3461"/>
                <a:ext cx="111" cy="165"/>
              </a:xfrm>
              <a:custGeom>
                <a:avLst/>
                <a:gdLst>
                  <a:gd name="T0" fmla="*/ 2 w 111"/>
                  <a:gd name="T1" fmla="*/ 129 h 165"/>
                  <a:gd name="T2" fmla="*/ 5 w 111"/>
                  <a:gd name="T3" fmla="*/ 117 h 165"/>
                  <a:gd name="T4" fmla="*/ 8 w 111"/>
                  <a:gd name="T5" fmla="*/ 105 h 165"/>
                  <a:gd name="T6" fmla="*/ 12 w 111"/>
                  <a:gd name="T7" fmla="*/ 141 h 165"/>
                  <a:gd name="T8" fmla="*/ 15 w 111"/>
                  <a:gd name="T9" fmla="*/ 152 h 165"/>
                  <a:gd name="T10" fmla="*/ 19 w 111"/>
                  <a:gd name="T11" fmla="*/ 94 h 165"/>
                  <a:gd name="T12" fmla="*/ 22 w 111"/>
                  <a:gd name="T13" fmla="*/ 164 h 165"/>
                  <a:gd name="T14" fmla="*/ 26 w 111"/>
                  <a:gd name="T15" fmla="*/ 105 h 165"/>
                  <a:gd name="T16" fmla="*/ 29 w 111"/>
                  <a:gd name="T17" fmla="*/ 129 h 165"/>
                  <a:gd name="T18" fmla="*/ 33 w 111"/>
                  <a:gd name="T19" fmla="*/ 152 h 165"/>
                  <a:gd name="T20" fmla="*/ 36 w 111"/>
                  <a:gd name="T21" fmla="*/ 129 h 165"/>
                  <a:gd name="T22" fmla="*/ 40 w 111"/>
                  <a:gd name="T23" fmla="*/ 141 h 165"/>
                  <a:gd name="T24" fmla="*/ 43 w 111"/>
                  <a:gd name="T25" fmla="*/ 152 h 165"/>
                  <a:gd name="T26" fmla="*/ 46 w 111"/>
                  <a:gd name="T27" fmla="*/ 94 h 165"/>
                  <a:gd name="T28" fmla="*/ 50 w 111"/>
                  <a:gd name="T29" fmla="*/ 117 h 165"/>
                  <a:gd name="T30" fmla="*/ 54 w 111"/>
                  <a:gd name="T31" fmla="*/ 141 h 165"/>
                  <a:gd name="T32" fmla="*/ 57 w 111"/>
                  <a:gd name="T33" fmla="*/ 117 h 165"/>
                  <a:gd name="T34" fmla="*/ 60 w 111"/>
                  <a:gd name="T35" fmla="*/ 141 h 165"/>
                  <a:gd name="T36" fmla="*/ 64 w 111"/>
                  <a:gd name="T37" fmla="*/ 117 h 165"/>
                  <a:gd name="T38" fmla="*/ 67 w 111"/>
                  <a:gd name="T39" fmla="*/ 105 h 165"/>
                  <a:gd name="T40" fmla="*/ 70 w 111"/>
                  <a:gd name="T41" fmla="*/ 94 h 165"/>
                  <a:gd name="T42" fmla="*/ 74 w 111"/>
                  <a:gd name="T43" fmla="*/ 152 h 165"/>
                  <a:gd name="T44" fmla="*/ 78 w 111"/>
                  <a:gd name="T45" fmla="*/ 129 h 165"/>
                  <a:gd name="T46" fmla="*/ 81 w 111"/>
                  <a:gd name="T47" fmla="*/ 152 h 165"/>
                  <a:gd name="T48" fmla="*/ 84 w 111"/>
                  <a:gd name="T49" fmla="*/ 82 h 165"/>
                  <a:gd name="T50" fmla="*/ 88 w 111"/>
                  <a:gd name="T51" fmla="*/ 105 h 165"/>
                  <a:gd name="T52" fmla="*/ 91 w 111"/>
                  <a:gd name="T53" fmla="*/ 117 h 165"/>
                  <a:gd name="T54" fmla="*/ 95 w 111"/>
                  <a:gd name="T55" fmla="*/ 70 h 165"/>
                  <a:gd name="T56" fmla="*/ 98 w 111"/>
                  <a:gd name="T57" fmla="*/ 105 h 165"/>
                  <a:gd name="T58" fmla="*/ 102 w 111"/>
                  <a:gd name="T59" fmla="*/ 141 h 165"/>
                  <a:gd name="T60" fmla="*/ 105 w 111"/>
                  <a:gd name="T61" fmla="*/ 47 h 165"/>
                  <a:gd name="T62" fmla="*/ 108 w 111"/>
                  <a:gd name="T63" fmla="*/ 94 h 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165">
                    <a:moveTo>
                      <a:pt x="0" y="129"/>
                    </a:moveTo>
                    <a:lnTo>
                      <a:pt x="2" y="129"/>
                    </a:lnTo>
                    <a:lnTo>
                      <a:pt x="3" y="129"/>
                    </a:lnTo>
                    <a:lnTo>
                      <a:pt x="5" y="117"/>
                    </a:lnTo>
                    <a:lnTo>
                      <a:pt x="7" y="152"/>
                    </a:lnTo>
                    <a:lnTo>
                      <a:pt x="8" y="105"/>
                    </a:lnTo>
                    <a:lnTo>
                      <a:pt x="10" y="164"/>
                    </a:lnTo>
                    <a:lnTo>
                      <a:pt x="12" y="141"/>
                    </a:lnTo>
                    <a:lnTo>
                      <a:pt x="13" y="105"/>
                    </a:lnTo>
                    <a:lnTo>
                      <a:pt x="15" y="152"/>
                    </a:lnTo>
                    <a:lnTo>
                      <a:pt x="17" y="152"/>
                    </a:lnTo>
                    <a:lnTo>
                      <a:pt x="19" y="94"/>
                    </a:lnTo>
                    <a:lnTo>
                      <a:pt x="21" y="105"/>
                    </a:lnTo>
                    <a:lnTo>
                      <a:pt x="22" y="164"/>
                    </a:lnTo>
                    <a:lnTo>
                      <a:pt x="24" y="141"/>
                    </a:lnTo>
                    <a:lnTo>
                      <a:pt x="26" y="105"/>
                    </a:lnTo>
                    <a:lnTo>
                      <a:pt x="27" y="141"/>
                    </a:lnTo>
                    <a:lnTo>
                      <a:pt x="29" y="129"/>
                    </a:lnTo>
                    <a:lnTo>
                      <a:pt x="31" y="129"/>
                    </a:lnTo>
                    <a:lnTo>
                      <a:pt x="33" y="152"/>
                    </a:lnTo>
                    <a:lnTo>
                      <a:pt x="35" y="129"/>
                    </a:lnTo>
                    <a:lnTo>
                      <a:pt x="36" y="129"/>
                    </a:lnTo>
                    <a:lnTo>
                      <a:pt x="38" y="141"/>
                    </a:lnTo>
                    <a:lnTo>
                      <a:pt x="40" y="141"/>
                    </a:lnTo>
                    <a:lnTo>
                      <a:pt x="41" y="141"/>
                    </a:lnTo>
                    <a:lnTo>
                      <a:pt x="43" y="152"/>
                    </a:lnTo>
                    <a:lnTo>
                      <a:pt x="45" y="82"/>
                    </a:lnTo>
                    <a:lnTo>
                      <a:pt x="46" y="94"/>
                    </a:lnTo>
                    <a:lnTo>
                      <a:pt x="48" y="129"/>
                    </a:lnTo>
                    <a:lnTo>
                      <a:pt x="50" y="117"/>
                    </a:lnTo>
                    <a:lnTo>
                      <a:pt x="51" y="105"/>
                    </a:lnTo>
                    <a:lnTo>
                      <a:pt x="54" y="141"/>
                    </a:lnTo>
                    <a:lnTo>
                      <a:pt x="55" y="152"/>
                    </a:lnTo>
                    <a:lnTo>
                      <a:pt x="57" y="117"/>
                    </a:lnTo>
                    <a:lnTo>
                      <a:pt x="59" y="35"/>
                    </a:lnTo>
                    <a:lnTo>
                      <a:pt x="60" y="141"/>
                    </a:lnTo>
                    <a:lnTo>
                      <a:pt x="62" y="82"/>
                    </a:lnTo>
                    <a:lnTo>
                      <a:pt x="64" y="117"/>
                    </a:lnTo>
                    <a:lnTo>
                      <a:pt x="65" y="117"/>
                    </a:lnTo>
                    <a:lnTo>
                      <a:pt x="67" y="105"/>
                    </a:lnTo>
                    <a:lnTo>
                      <a:pt x="69" y="47"/>
                    </a:lnTo>
                    <a:lnTo>
                      <a:pt x="70" y="94"/>
                    </a:lnTo>
                    <a:lnTo>
                      <a:pt x="72" y="117"/>
                    </a:lnTo>
                    <a:lnTo>
                      <a:pt x="74" y="152"/>
                    </a:lnTo>
                    <a:lnTo>
                      <a:pt x="76" y="94"/>
                    </a:lnTo>
                    <a:lnTo>
                      <a:pt x="78" y="129"/>
                    </a:lnTo>
                    <a:lnTo>
                      <a:pt x="79" y="0"/>
                    </a:lnTo>
                    <a:lnTo>
                      <a:pt x="81" y="152"/>
                    </a:lnTo>
                    <a:lnTo>
                      <a:pt x="83" y="105"/>
                    </a:lnTo>
                    <a:lnTo>
                      <a:pt x="84" y="82"/>
                    </a:lnTo>
                    <a:lnTo>
                      <a:pt x="86" y="82"/>
                    </a:lnTo>
                    <a:lnTo>
                      <a:pt x="88" y="105"/>
                    </a:lnTo>
                    <a:lnTo>
                      <a:pt x="90" y="129"/>
                    </a:lnTo>
                    <a:lnTo>
                      <a:pt x="91" y="117"/>
                    </a:lnTo>
                    <a:lnTo>
                      <a:pt x="93" y="117"/>
                    </a:lnTo>
                    <a:lnTo>
                      <a:pt x="95" y="70"/>
                    </a:lnTo>
                    <a:lnTo>
                      <a:pt x="97" y="59"/>
                    </a:lnTo>
                    <a:lnTo>
                      <a:pt x="98" y="105"/>
                    </a:lnTo>
                    <a:lnTo>
                      <a:pt x="100" y="82"/>
                    </a:lnTo>
                    <a:lnTo>
                      <a:pt x="102" y="141"/>
                    </a:lnTo>
                    <a:lnTo>
                      <a:pt x="103" y="23"/>
                    </a:lnTo>
                    <a:lnTo>
                      <a:pt x="105" y="47"/>
                    </a:lnTo>
                    <a:lnTo>
                      <a:pt x="107" y="70"/>
                    </a:lnTo>
                    <a:lnTo>
                      <a:pt x="108" y="94"/>
                    </a:lnTo>
                    <a:lnTo>
                      <a:pt x="110" y="82"/>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5" name="Freeform 284"/>
              <p:cNvSpPr>
                <a:spLocks/>
              </p:cNvSpPr>
              <p:nvPr/>
            </p:nvSpPr>
            <p:spPr bwMode="auto">
              <a:xfrm>
                <a:off x="4913" y="3191"/>
                <a:ext cx="111" cy="400"/>
              </a:xfrm>
              <a:custGeom>
                <a:avLst/>
                <a:gdLst>
                  <a:gd name="T0" fmla="*/ 2 w 111"/>
                  <a:gd name="T1" fmla="*/ 328 h 400"/>
                  <a:gd name="T2" fmla="*/ 5 w 111"/>
                  <a:gd name="T3" fmla="*/ 281 h 400"/>
                  <a:gd name="T4" fmla="*/ 9 w 111"/>
                  <a:gd name="T5" fmla="*/ 352 h 400"/>
                  <a:gd name="T6" fmla="*/ 12 w 111"/>
                  <a:gd name="T7" fmla="*/ 399 h 400"/>
                  <a:gd name="T8" fmla="*/ 16 w 111"/>
                  <a:gd name="T9" fmla="*/ 270 h 400"/>
                  <a:gd name="T10" fmla="*/ 19 w 111"/>
                  <a:gd name="T11" fmla="*/ 375 h 400"/>
                  <a:gd name="T12" fmla="*/ 23 w 111"/>
                  <a:gd name="T13" fmla="*/ 281 h 400"/>
                  <a:gd name="T14" fmla="*/ 26 w 111"/>
                  <a:gd name="T15" fmla="*/ 352 h 400"/>
                  <a:gd name="T16" fmla="*/ 29 w 111"/>
                  <a:gd name="T17" fmla="*/ 270 h 400"/>
                  <a:gd name="T18" fmla="*/ 33 w 111"/>
                  <a:gd name="T19" fmla="*/ 317 h 400"/>
                  <a:gd name="T20" fmla="*/ 37 w 111"/>
                  <a:gd name="T21" fmla="*/ 223 h 400"/>
                  <a:gd name="T22" fmla="*/ 40 w 111"/>
                  <a:gd name="T23" fmla="*/ 317 h 400"/>
                  <a:gd name="T24" fmla="*/ 43 w 111"/>
                  <a:gd name="T25" fmla="*/ 281 h 400"/>
                  <a:gd name="T26" fmla="*/ 47 w 111"/>
                  <a:gd name="T27" fmla="*/ 235 h 400"/>
                  <a:gd name="T28" fmla="*/ 50 w 111"/>
                  <a:gd name="T29" fmla="*/ 223 h 400"/>
                  <a:gd name="T30" fmla="*/ 53 w 111"/>
                  <a:gd name="T31" fmla="*/ 305 h 400"/>
                  <a:gd name="T32" fmla="*/ 57 w 111"/>
                  <a:gd name="T33" fmla="*/ 375 h 400"/>
                  <a:gd name="T34" fmla="*/ 60 w 111"/>
                  <a:gd name="T35" fmla="*/ 223 h 400"/>
                  <a:gd name="T36" fmla="*/ 64 w 111"/>
                  <a:gd name="T37" fmla="*/ 328 h 400"/>
                  <a:gd name="T38" fmla="*/ 67 w 111"/>
                  <a:gd name="T39" fmla="*/ 387 h 400"/>
                  <a:gd name="T40" fmla="*/ 71 w 111"/>
                  <a:gd name="T41" fmla="*/ 258 h 400"/>
                  <a:gd name="T42" fmla="*/ 74 w 111"/>
                  <a:gd name="T43" fmla="*/ 129 h 400"/>
                  <a:gd name="T44" fmla="*/ 78 w 111"/>
                  <a:gd name="T45" fmla="*/ 141 h 400"/>
                  <a:gd name="T46" fmla="*/ 81 w 111"/>
                  <a:gd name="T47" fmla="*/ 211 h 400"/>
                  <a:gd name="T48" fmla="*/ 84 w 111"/>
                  <a:gd name="T49" fmla="*/ 281 h 400"/>
                  <a:gd name="T50" fmla="*/ 88 w 111"/>
                  <a:gd name="T51" fmla="*/ 188 h 400"/>
                  <a:gd name="T52" fmla="*/ 91 w 111"/>
                  <a:gd name="T53" fmla="*/ 59 h 400"/>
                  <a:gd name="T54" fmla="*/ 95 w 111"/>
                  <a:gd name="T55" fmla="*/ 153 h 400"/>
                  <a:gd name="T56" fmla="*/ 98 w 111"/>
                  <a:gd name="T57" fmla="*/ 188 h 400"/>
                  <a:gd name="T58" fmla="*/ 102 w 111"/>
                  <a:gd name="T59" fmla="*/ 82 h 400"/>
                  <a:gd name="T60" fmla="*/ 105 w 111"/>
                  <a:gd name="T61" fmla="*/ 153 h 400"/>
                  <a:gd name="T62" fmla="*/ 108 w 111"/>
                  <a:gd name="T63" fmla="*/ 118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00">
                    <a:moveTo>
                      <a:pt x="0" y="352"/>
                    </a:moveTo>
                    <a:lnTo>
                      <a:pt x="2" y="328"/>
                    </a:lnTo>
                    <a:lnTo>
                      <a:pt x="4" y="352"/>
                    </a:lnTo>
                    <a:lnTo>
                      <a:pt x="5" y="281"/>
                    </a:lnTo>
                    <a:lnTo>
                      <a:pt x="7" y="340"/>
                    </a:lnTo>
                    <a:lnTo>
                      <a:pt x="9" y="352"/>
                    </a:lnTo>
                    <a:lnTo>
                      <a:pt x="10" y="293"/>
                    </a:lnTo>
                    <a:lnTo>
                      <a:pt x="12" y="399"/>
                    </a:lnTo>
                    <a:lnTo>
                      <a:pt x="14" y="270"/>
                    </a:lnTo>
                    <a:lnTo>
                      <a:pt x="16" y="270"/>
                    </a:lnTo>
                    <a:lnTo>
                      <a:pt x="18" y="328"/>
                    </a:lnTo>
                    <a:lnTo>
                      <a:pt x="19" y="375"/>
                    </a:lnTo>
                    <a:lnTo>
                      <a:pt x="21" y="270"/>
                    </a:lnTo>
                    <a:lnTo>
                      <a:pt x="23" y="281"/>
                    </a:lnTo>
                    <a:lnTo>
                      <a:pt x="24" y="293"/>
                    </a:lnTo>
                    <a:lnTo>
                      <a:pt x="26" y="352"/>
                    </a:lnTo>
                    <a:lnTo>
                      <a:pt x="28" y="211"/>
                    </a:lnTo>
                    <a:lnTo>
                      <a:pt x="29" y="270"/>
                    </a:lnTo>
                    <a:lnTo>
                      <a:pt x="31" y="270"/>
                    </a:lnTo>
                    <a:lnTo>
                      <a:pt x="33" y="317"/>
                    </a:lnTo>
                    <a:lnTo>
                      <a:pt x="34" y="235"/>
                    </a:lnTo>
                    <a:lnTo>
                      <a:pt x="37" y="223"/>
                    </a:lnTo>
                    <a:lnTo>
                      <a:pt x="38" y="270"/>
                    </a:lnTo>
                    <a:lnTo>
                      <a:pt x="40" y="317"/>
                    </a:lnTo>
                    <a:lnTo>
                      <a:pt x="42" y="258"/>
                    </a:lnTo>
                    <a:lnTo>
                      <a:pt x="43" y="281"/>
                    </a:lnTo>
                    <a:lnTo>
                      <a:pt x="45" y="281"/>
                    </a:lnTo>
                    <a:lnTo>
                      <a:pt x="47" y="235"/>
                    </a:lnTo>
                    <a:lnTo>
                      <a:pt x="48" y="258"/>
                    </a:lnTo>
                    <a:lnTo>
                      <a:pt x="50" y="223"/>
                    </a:lnTo>
                    <a:lnTo>
                      <a:pt x="52" y="270"/>
                    </a:lnTo>
                    <a:lnTo>
                      <a:pt x="53" y="305"/>
                    </a:lnTo>
                    <a:lnTo>
                      <a:pt x="55" y="270"/>
                    </a:lnTo>
                    <a:lnTo>
                      <a:pt x="57" y="375"/>
                    </a:lnTo>
                    <a:lnTo>
                      <a:pt x="59" y="94"/>
                    </a:lnTo>
                    <a:lnTo>
                      <a:pt x="60" y="223"/>
                    </a:lnTo>
                    <a:lnTo>
                      <a:pt x="62" y="176"/>
                    </a:lnTo>
                    <a:lnTo>
                      <a:pt x="64" y="328"/>
                    </a:lnTo>
                    <a:lnTo>
                      <a:pt x="65" y="211"/>
                    </a:lnTo>
                    <a:lnTo>
                      <a:pt x="67" y="387"/>
                    </a:lnTo>
                    <a:lnTo>
                      <a:pt x="69" y="129"/>
                    </a:lnTo>
                    <a:lnTo>
                      <a:pt x="71" y="258"/>
                    </a:lnTo>
                    <a:lnTo>
                      <a:pt x="73" y="223"/>
                    </a:lnTo>
                    <a:lnTo>
                      <a:pt x="74" y="129"/>
                    </a:lnTo>
                    <a:lnTo>
                      <a:pt x="76" y="153"/>
                    </a:lnTo>
                    <a:lnTo>
                      <a:pt x="78" y="141"/>
                    </a:lnTo>
                    <a:lnTo>
                      <a:pt x="79" y="200"/>
                    </a:lnTo>
                    <a:lnTo>
                      <a:pt x="81" y="211"/>
                    </a:lnTo>
                    <a:lnTo>
                      <a:pt x="83" y="165"/>
                    </a:lnTo>
                    <a:lnTo>
                      <a:pt x="84" y="281"/>
                    </a:lnTo>
                    <a:lnTo>
                      <a:pt x="86" y="211"/>
                    </a:lnTo>
                    <a:lnTo>
                      <a:pt x="88" y="188"/>
                    </a:lnTo>
                    <a:lnTo>
                      <a:pt x="89" y="200"/>
                    </a:lnTo>
                    <a:lnTo>
                      <a:pt x="91" y="59"/>
                    </a:lnTo>
                    <a:lnTo>
                      <a:pt x="93" y="141"/>
                    </a:lnTo>
                    <a:lnTo>
                      <a:pt x="95" y="153"/>
                    </a:lnTo>
                    <a:lnTo>
                      <a:pt x="97" y="200"/>
                    </a:lnTo>
                    <a:lnTo>
                      <a:pt x="98" y="188"/>
                    </a:lnTo>
                    <a:lnTo>
                      <a:pt x="100" y="165"/>
                    </a:lnTo>
                    <a:lnTo>
                      <a:pt x="102" y="82"/>
                    </a:lnTo>
                    <a:lnTo>
                      <a:pt x="103" y="118"/>
                    </a:lnTo>
                    <a:lnTo>
                      <a:pt x="105" y="153"/>
                    </a:lnTo>
                    <a:lnTo>
                      <a:pt x="107" y="153"/>
                    </a:lnTo>
                    <a:lnTo>
                      <a:pt x="108" y="118"/>
                    </a:lnTo>
                    <a:lnTo>
                      <a:pt x="110" y="0"/>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6" name="Freeform 285"/>
              <p:cNvSpPr>
                <a:spLocks/>
              </p:cNvSpPr>
              <p:nvPr/>
            </p:nvSpPr>
            <p:spPr bwMode="auto">
              <a:xfrm>
                <a:off x="5023" y="3097"/>
                <a:ext cx="111" cy="330"/>
              </a:xfrm>
              <a:custGeom>
                <a:avLst/>
                <a:gdLst>
                  <a:gd name="T0" fmla="*/ 2 w 111"/>
                  <a:gd name="T1" fmla="*/ 235 h 330"/>
                  <a:gd name="T2" fmla="*/ 5 w 111"/>
                  <a:gd name="T3" fmla="*/ 235 h 330"/>
                  <a:gd name="T4" fmla="*/ 9 w 111"/>
                  <a:gd name="T5" fmla="*/ 106 h 330"/>
                  <a:gd name="T6" fmla="*/ 12 w 111"/>
                  <a:gd name="T7" fmla="*/ 94 h 330"/>
                  <a:gd name="T8" fmla="*/ 16 w 111"/>
                  <a:gd name="T9" fmla="*/ 129 h 330"/>
                  <a:gd name="T10" fmla="*/ 19 w 111"/>
                  <a:gd name="T11" fmla="*/ 153 h 330"/>
                  <a:gd name="T12" fmla="*/ 23 w 111"/>
                  <a:gd name="T13" fmla="*/ 247 h 330"/>
                  <a:gd name="T14" fmla="*/ 26 w 111"/>
                  <a:gd name="T15" fmla="*/ 129 h 330"/>
                  <a:gd name="T16" fmla="*/ 29 w 111"/>
                  <a:gd name="T17" fmla="*/ 141 h 330"/>
                  <a:gd name="T18" fmla="*/ 33 w 111"/>
                  <a:gd name="T19" fmla="*/ 70 h 330"/>
                  <a:gd name="T20" fmla="*/ 36 w 111"/>
                  <a:gd name="T21" fmla="*/ 58 h 330"/>
                  <a:gd name="T22" fmla="*/ 40 w 111"/>
                  <a:gd name="T23" fmla="*/ 212 h 330"/>
                  <a:gd name="T24" fmla="*/ 43 w 111"/>
                  <a:gd name="T25" fmla="*/ 153 h 330"/>
                  <a:gd name="T26" fmla="*/ 47 w 111"/>
                  <a:gd name="T27" fmla="*/ 188 h 330"/>
                  <a:gd name="T28" fmla="*/ 50 w 111"/>
                  <a:gd name="T29" fmla="*/ 70 h 330"/>
                  <a:gd name="T30" fmla="*/ 53 w 111"/>
                  <a:gd name="T31" fmla="*/ 165 h 330"/>
                  <a:gd name="T32" fmla="*/ 57 w 111"/>
                  <a:gd name="T33" fmla="*/ 117 h 330"/>
                  <a:gd name="T34" fmla="*/ 60 w 111"/>
                  <a:gd name="T35" fmla="*/ 82 h 330"/>
                  <a:gd name="T36" fmla="*/ 64 w 111"/>
                  <a:gd name="T37" fmla="*/ 58 h 330"/>
                  <a:gd name="T38" fmla="*/ 67 w 111"/>
                  <a:gd name="T39" fmla="*/ 0 h 330"/>
                  <a:gd name="T40" fmla="*/ 71 w 111"/>
                  <a:gd name="T41" fmla="*/ 165 h 330"/>
                  <a:gd name="T42" fmla="*/ 74 w 111"/>
                  <a:gd name="T43" fmla="*/ 165 h 330"/>
                  <a:gd name="T44" fmla="*/ 78 w 111"/>
                  <a:gd name="T45" fmla="*/ 259 h 330"/>
                  <a:gd name="T46" fmla="*/ 81 w 111"/>
                  <a:gd name="T47" fmla="*/ 94 h 330"/>
                  <a:gd name="T48" fmla="*/ 84 w 111"/>
                  <a:gd name="T49" fmla="*/ 70 h 330"/>
                  <a:gd name="T50" fmla="*/ 88 w 111"/>
                  <a:gd name="T51" fmla="*/ 0 h 330"/>
                  <a:gd name="T52" fmla="*/ 91 w 111"/>
                  <a:gd name="T53" fmla="*/ 188 h 330"/>
                  <a:gd name="T54" fmla="*/ 94 w 111"/>
                  <a:gd name="T55" fmla="*/ 270 h 330"/>
                  <a:gd name="T56" fmla="*/ 98 w 111"/>
                  <a:gd name="T57" fmla="*/ 305 h 330"/>
                  <a:gd name="T58" fmla="*/ 102 w 111"/>
                  <a:gd name="T59" fmla="*/ 176 h 330"/>
                  <a:gd name="T60" fmla="*/ 105 w 111"/>
                  <a:gd name="T61" fmla="*/ 153 h 330"/>
                  <a:gd name="T62" fmla="*/ 108 w 111"/>
                  <a:gd name="T63" fmla="*/ 329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330">
                    <a:moveTo>
                      <a:pt x="0" y="94"/>
                    </a:moveTo>
                    <a:lnTo>
                      <a:pt x="2" y="235"/>
                    </a:lnTo>
                    <a:lnTo>
                      <a:pt x="3" y="247"/>
                    </a:lnTo>
                    <a:lnTo>
                      <a:pt x="5" y="235"/>
                    </a:lnTo>
                    <a:lnTo>
                      <a:pt x="7" y="94"/>
                    </a:lnTo>
                    <a:lnTo>
                      <a:pt x="9" y="106"/>
                    </a:lnTo>
                    <a:lnTo>
                      <a:pt x="10" y="129"/>
                    </a:lnTo>
                    <a:lnTo>
                      <a:pt x="12" y="94"/>
                    </a:lnTo>
                    <a:lnTo>
                      <a:pt x="14" y="212"/>
                    </a:lnTo>
                    <a:lnTo>
                      <a:pt x="16" y="129"/>
                    </a:lnTo>
                    <a:lnTo>
                      <a:pt x="17" y="82"/>
                    </a:lnTo>
                    <a:lnTo>
                      <a:pt x="19" y="153"/>
                    </a:lnTo>
                    <a:lnTo>
                      <a:pt x="21" y="24"/>
                    </a:lnTo>
                    <a:lnTo>
                      <a:pt x="23" y="247"/>
                    </a:lnTo>
                    <a:lnTo>
                      <a:pt x="24" y="58"/>
                    </a:lnTo>
                    <a:lnTo>
                      <a:pt x="26" y="129"/>
                    </a:lnTo>
                    <a:lnTo>
                      <a:pt x="28" y="153"/>
                    </a:lnTo>
                    <a:lnTo>
                      <a:pt x="29" y="141"/>
                    </a:lnTo>
                    <a:lnTo>
                      <a:pt x="31" y="165"/>
                    </a:lnTo>
                    <a:lnTo>
                      <a:pt x="33" y="70"/>
                    </a:lnTo>
                    <a:lnTo>
                      <a:pt x="34" y="188"/>
                    </a:lnTo>
                    <a:lnTo>
                      <a:pt x="36" y="58"/>
                    </a:lnTo>
                    <a:lnTo>
                      <a:pt x="38" y="141"/>
                    </a:lnTo>
                    <a:lnTo>
                      <a:pt x="40" y="212"/>
                    </a:lnTo>
                    <a:lnTo>
                      <a:pt x="42" y="117"/>
                    </a:lnTo>
                    <a:lnTo>
                      <a:pt x="43" y="153"/>
                    </a:lnTo>
                    <a:lnTo>
                      <a:pt x="45" y="117"/>
                    </a:lnTo>
                    <a:lnTo>
                      <a:pt x="47" y="188"/>
                    </a:lnTo>
                    <a:lnTo>
                      <a:pt x="48" y="70"/>
                    </a:lnTo>
                    <a:lnTo>
                      <a:pt x="50" y="70"/>
                    </a:lnTo>
                    <a:lnTo>
                      <a:pt x="52" y="223"/>
                    </a:lnTo>
                    <a:lnTo>
                      <a:pt x="53" y="165"/>
                    </a:lnTo>
                    <a:lnTo>
                      <a:pt x="55" y="58"/>
                    </a:lnTo>
                    <a:lnTo>
                      <a:pt x="57" y="117"/>
                    </a:lnTo>
                    <a:lnTo>
                      <a:pt x="59" y="82"/>
                    </a:lnTo>
                    <a:lnTo>
                      <a:pt x="60" y="82"/>
                    </a:lnTo>
                    <a:lnTo>
                      <a:pt x="62" y="247"/>
                    </a:lnTo>
                    <a:lnTo>
                      <a:pt x="64" y="58"/>
                    </a:lnTo>
                    <a:lnTo>
                      <a:pt x="65" y="106"/>
                    </a:lnTo>
                    <a:lnTo>
                      <a:pt x="67" y="0"/>
                    </a:lnTo>
                    <a:lnTo>
                      <a:pt x="69" y="200"/>
                    </a:lnTo>
                    <a:lnTo>
                      <a:pt x="71" y="165"/>
                    </a:lnTo>
                    <a:lnTo>
                      <a:pt x="72" y="117"/>
                    </a:lnTo>
                    <a:lnTo>
                      <a:pt x="74" y="165"/>
                    </a:lnTo>
                    <a:lnTo>
                      <a:pt x="76" y="176"/>
                    </a:lnTo>
                    <a:lnTo>
                      <a:pt x="78" y="259"/>
                    </a:lnTo>
                    <a:lnTo>
                      <a:pt x="79" y="176"/>
                    </a:lnTo>
                    <a:lnTo>
                      <a:pt x="81" y="94"/>
                    </a:lnTo>
                    <a:lnTo>
                      <a:pt x="83" y="223"/>
                    </a:lnTo>
                    <a:lnTo>
                      <a:pt x="84" y="70"/>
                    </a:lnTo>
                    <a:lnTo>
                      <a:pt x="86" y="176"/>
                    </a:lnTo>
                    <a:lnTo>
                      <a:pt x="88" y="0"/>
                    </a:lnTo>
                    <a:lnTo>
                      <a:pt x="89" y="82"/>
                    </a:lnTo>
                    <a:lnTo>
                      <a:pt x="91" y="188"/>
                    </a:lnTo>
                    <a:lnTo>
                      <a:pt x="93" y="212"/>
                    </a:lnTo>
                    <a:lnTo>
                      <a:pt x="94" y="270"/>
                    </a:lnTo>
                    <a:lnTo>
                      <a:pt x="96" y="212"/>
                    </a:lnTo>
                    <a:lnTo>
                      <a:pt x="98" y="305"/>
                    </a:lnTo>
                    <a:lnTo>
                      <a:pt x="100" y="223"/>
                    </a:lnTo>
                    <a:lnTo>
                      <a:pt x="102" y="176"/>
                    </a:lnTo>
                    <a:lnTo>
                      <a:pt x="103" y="282"/>
                    </a:lnTo>
                    <a:lnTo>
                      <a:pt x="105" y="153"/>
                    </a:lnTo>
                    <a:lnTo>
                      <a:pt x="107" y="235"/>
                    </a:lnTo>
                    <a:lnTo>
                      <a:pt x="108" y="329"/>
                    </a:lnTo>
                    <a:lnTo>
                      <a:pt x="110" y="305"/>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7" name="Freeform 286"/>
              <p:cNvSpPr>
                <a:spLocks/>
              </p:cNvSpPr>
              <p:nvPr/>
            </p:nvSpPr>
            <p:spPr bwMode="auto">
              <a:xfrm>
                <a:off x="5133" y="3273"/>
                <a:ext cx="110" cy="365"/>
              </a:xfrm>
              <a:custGeom>
                <a:avLst/>
                <a:gdLst>
                  <a:gd name="T0" fmla="*/ 2 w 110"/>
                  <a:gd name="T1" fmla="*/ 117 h 365"/>
                  <a:gd name="T2" fmla="*/ 5 w 110"/>
                  <a:gd name="T3" fmla="*/ 82 h 365"/>
                  <a:gd name="T4" fmla="*/ 9 w 110"/>
                  <a:gd name="T5" fmla="*/ 0 h 365"/>
                  <a:gd name="T6" fmla="*/ 12 w 110"/>
                  <a:gd name="T7" fmla="*/ 82 h 365"/>
                  <a:gd name="T8" fmla="*/ 15 w 110"/>
                  <a:gd name="T9" fmla="*/ 223 h 365"/>
                  <a:gd name="T10" fmla="*/ 19 w 110"/>
                  <a:gd name="T11" fmla="*/ 153 h 365"/>
                  <a:gd name="T12" fmla="*/ 22 w 110"/>
                  <a:gd name="T13" fmla="*/ 164 h 365"/>
                  <a:gd name="T14" fmla="*/ 26 w 110"/>
                  <a:gd name="T15" fmla="*/ 176 h 365"/>
                  <a:gd name="T16" fmla="*/ 29 w 110"/>
                  <a:gd name="T17" fmla="*/ 187 h 365"/>
                  <a:gd name="T18" fmla="*/ 32 w 110"/>
                  <a:gd name="T19" fmla="*/ 199 h 365"/>
                  <a:gd name="T20" fmla="*/ 36 w 110"/>
                  <a:gd name="T21" fmla="*/ 141 h 365"/>
                  <a:gd name="T22" fmla="*/ 39 w 110"/>
                  <a:gd name="T23" fmla="*/ 258 h 365"/>
                  <a:gd name="T24" fmla="*/ 42 w 110"/>
                  <a:gd name="T25" fmla="*/ 235 h 365"/>
                  <a:gd name="T26" fmla="*/ 46 w 110"/>
                  <a:gd name="T27" fmla="*/ 270 h 365"/>
                  <a:gd name="T28" fmla="*/ 50 w 110"/>
                  <a:gd name="T29" fmla="*/ 211 h 365"/>
                  <a:gd name="T30" fmla="*/ 53 w 110"/>
                  <a:gd name="T31" fmla="*/ 293 h 365"/>
                  <a:gd name="T32" fmla="*/ 56 w 110"/>
                  <a:gd name="T33" fmla="*/ 282 h 365"/>
                  <a:gd name="T34" fmla="*/ 60 w 110"/>
                  <a:gd name="T35" fmla="*/ 223 h 365"/>
                  <a:gd name="T36" fmla="*/ 63 w 110"/>
                  <a:gd name="T37" fmla="*/ 223 h 365"/>
                  <a:gd name="T38" fmla="*/ 67 w 110"/>
                  <a:gd name="T39" fmla="*/ 340 h 365"/>
                  <a:gd name="T40" fmla="*/ 70 w 110"/>
                  <a:gd name="T41" fmla="*/ 317 h 365"/>
                  <a:gd name="T42" fmla="*/ 73 w 110"/>
                  <a:gd name="T43" fmla="*/ 305 h 365"/>
                  <a:gd name="T44" fmla="*/ 77 w 110"/>
                  <a:gd name="T45" fmla="*/ 329 h 365"/>
                  <a:gd name="T46" fmla="*/ 80 w 110"/>
                  <a:gd name="T47" fmla="*/ 317 h 365"/>
                  <a:gd name="T48" fmla="*/ 84 w 110"/>
                  <a:gd name="T49" fmla="*/ 282 h 365"/>
                  <a:gd name="T50" fmla="*/ 87 w 110"/>
                  <a:gd name="T51" fmla="*/ 317 h 365"/>
                  <a:gd name="T52" fmla="*/ 90 w 110"/>
                  <a:gd name="T53" fmla="*/ 317 h 365"/>
                  <a:gd name="T54" fmla="*/ 94 w 110"/>
                  <a:gd name="T55" fmla="*/ 317 h 365"/>
                  <a:gd name="T56" fmla="*/ 97 w 110"/>
                  <a:gd name="T57" fmla="*/ 340 h 365"/>
                  <a:gd name="T58" fmla="*/ 101 w 110"/>
                  <a:gd name="T59" fmla="*/ 364 h 365"/>
                  <a:gd name="T60" fmla="*/ 104 w 110"/>
                  <a:gd name="T61" fmla="*/ 340 h 365"/>
                  <a:gd name="T62" fmla="*/ 107 w 110"/>
                  <a:gd name="T63" fmla="*/ 329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 h="365">
                    <a:moveTo>
                      <a:pt x="0" y="129"/>
                    </a:moveTo>
                    <a:lnTo>
                      <a:pt x="2" y="117"/>
                    </a:lnTo>
                    <a:lnTo>
                      <a:pt x="4" y="82"/>
                    </a:lnTo>
                    <a:lnTo>
                      <a:pt x="5" y="82"/>
                    </a:lnTo>
                    <a:lnTo>
                      <a:pt x="7" y="141"/>
                    </a:lnTo>
                    <a:lnTo>
                      <a:pt x="9" y="0"/>
                    </a:lnTo>
                    <a:lnTo>
                      <a:pt x="10" y="35"/>
                    </a:lnTo>
                    <a:lnTo>
                      <a:pt x="12" y="82"/>
                    </a:lnTo>
                    <a:lnTo>
                      <a:pt x="14" y="117"/>
                    </a:lnTo>
                    <a:lnTo>
                      <a:pt x="15" y="223"/>
                    </a:lnTo>
                    <a:lnTo>
                      <a:pt x="17" y="129"/>
                    </a:lnTo>
                    <a:lnTo>
                      <a:pt x="19" y="153"/>
                    </a:lnTo>
                    <a:lnTo>
                      <a:pt x="20" y="129"/>
                    </a:lnTo>
                    <a:lnTo>
                      <a:pt x="22" y="164"/>
                    </a:lnTo>
                    <a:lnTo>
                      <a:pt x="24" y="82"/>
                    </a:lnTo>
                    <a:lnTo>
                      <a:pt x="26" y="176"/>
                    </a:lnTo>
                    <a:lnTo>
                      <a:pt x="27" y="176"/>
                    </a:lnTo>
                    <a:lnTo>
                      <a:pt x="29" y="187"/>
                    </a:lnTo>
                    <a:lnTo>
                      <a:pt x="31" y="211"/>
                    </a:lnTo>
                    <a:lnTo>
                      <a:pt x="32" y="199"/>
                    </a:lnTo>
                    <a:lnTo>
                      <a:pt x="34" y="117"/>
                    </a:lnTo>
                    <a:lnTo>
                      <a:pt x="36" y="141"/>
                    </a:lnTo>
                    <a:lnTo>
                      <a:pt x="37" y="246"/>
                    </a:lnTo>
                    <a:lnTo>
                      <a:pt x="39" y="258"/>
                    </a:lnTo>
                    <a:lnTo>
                      <a:pt x="41" y="235"/>
                    </a:lnTo>
                    <a:lnTo>
                      <a:pt x="42" y="235"/>
                    </a:lnTo>
                    <a:lnTo>
                      <a:pt x="45" y="117"/>
                    </a:lnTo>
                    <a:lnTo>
                      <a:pt x="46" y="270"/>
                    </a:lnTo>
                    <a:lnTo>
                      <a:pt x="48" y="211"/>
                    </a:lnTo>
                    <a:lnTo>
                      <a:pt x="50" y="211"/>
                    </a:lnTo>
                    <a:lnTo>
                      <a:pt x="51" y="317"/>
                    </a:lnTo>
                    <a:lnTo>
                      <a:pt x="53" y="293"/>
                    </a:lnTo>
                    <a:lnTo>
                      <a:pt x="55" y="223"/>
                    </a:lnTo>
                    <a:lnTo>
                      <a:pt x="56" y="282"/>
                    </a:lnTo>
                    <a:lnTo>
                      <a:pt x="58" y="246"/>
                    </a:lnTo>
                    <a:lnTo>
                      <a:pt x="60" y="223"/>
                    </a:lnTo>
                    <a:lnTo>
                      <a:pt x="62" y="223"/>
                    </a:lnTo>
                    <a:lnTo>
                      <a:pt x="63" y="223"/>
                    </a:lnTo>
                    <a:lnTo>
                      <a:pt x="65" y="270"/>
                    </a:lnTo>
                    <a:lnTo>
                      <a:pt x="67" y="340"/>
                    </a:lnTo>
                    <a:lnTo>
                      <a:pt x="68" y="270"/>
                    </a:lnTo>
                    <a:lnTo>
                      <a:pt x="70" y="317"/>
                    </a:lnTo>
                    <a:lnTo>
                      <a:pt x="72" y="305"/>
                    </a:lnTo>
                    <a:lnTo>
                      <a:pt x="73" y="305"/>
                    </a:lnTo>
                    <a:lnTo>
                      <a:pt x="75" y="329"/>
                    </a:lnTo>
                    <a:lnTo>
                      <a:pt x="77" y="329"/>
                    </a:lnTo>
                    <a:lnTo>
                      <a:pt x="78" y="305"/>
                    </a:lnTo>
                    <a:lnTo>
                      <a:pt x="80" y="317"/>
                    </a:lnTo>
                    <a:lnTo>
                      <a:pt x="82" y="329"/>
                    </a:lnTo>
                    <a:lnTo>
                      <a:pt x="84" y="282"/>
                    </a:lnTo>
                    <a:lnTo>
                      <a:pt x="85" y="305"/>
                    </a:lnTo>
                    <a:lnTo>
                      <a:pt x="87" y="317"/>
                    </a:lnTo>
                    <a:lnTo>
                      <a:pt x="89" y="329"/>
                    </a:lnTo>
                    <a:lnTo>
                      <a:pt x="90" y="317"/>
                    </a:lnTo>
                    <a:lnTo>
                      <a:pt x="92" y="317"/>
                    </a:lnTo>
                    <a:lnTo>
                      <a:pt x="94" y="317"/>
                    </a:lnTo>
                    <a:lnTo>
                      <a:pt x="96" y="293"/>
                    </a:lnTo>
                    <a:lnTo>
                      <a:pt x="97" y="340"/>
                    </a:lnTo>
                    <a:lnTo>
                      <a:pt x="99" y="305"/>
                    </a:lnTo>
                    <a:lnTo>
                      <a:pt x="101" y="364"/>
                    </a:lnTo>
                    <a:lnTo>
                      <a:pt x="102" y="364"/>
                    </a:lnTo>
                    <a:lnTo>
                      <a:pt x="104" y="340"/>
                    </a:lnTo>
                    <a:lnTo>
                      <a:pt x="106" y="329"/>
                    </a:lnTo>
                    <a:lnTo>
                      <a:pt x="107" y="329"/>
                    </a:lnTo>
                    <a:lnTo>
                      <a:pt x="109" y="340"/>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8" name="Freeform 287"/>
              <p:cNvSpPr>
                <a:spLocks/>
              </p:cNvSpPr>
              <p:nvPr/>
            </p:nvSpPr>
            <p:spPr bwMode="auto">
              <a:xfrm>
                <a:off x="5242" y="3579"/>
                <a:ext cx="111" cy="59"/>
              </a:xfrm>
              <a:custGeom>
                <a:avLst/>
                <a:gdLst>
                  <a:gd name="T0" fmla="*/ 2 w 111"/>
                  <a:gd name="T1" fmla="*/ 58 h 59"/>
                  <a:gd name="T2" fmla="*/ 5 w 111"/>
                  <a:gd name="T3" fmla="*/ 23 h 59"/>
                  <a:gd name="T4" fmla="*/ 9 w 111"/>
                  <a:gd name="T5" fmla="*/ 35 h 59"/>
                  <a:gd name="T6" fmla="*/ 12 w 111"/>
                  <a:gd name="T7" fmla="*/ 0 h 59"/>
                  <a:gd name="T8" fmla="*/ 16 w 111"/>
                  <a:gd name="T9" fmla="*/ 35 h 59"/>
                  <a:gd name="T10" fmla="*/ 19 w 111"/>
                  <a:gd name="T11" fmla="*/ 58 h 59"/>
                  <a:gd name="T12" fmla="*/ 22 w 111"/>
                  <a:gd name="T13" fmla="*/ 35 h 59"/>
                  <a:gd name="T14" fmla="*/ 26 w 111"/>
                  <a:gd name="T15" fmla="*/ 58 h 59"/>
                  <a:gd name="T16" fmla="*/ 29 w 111"/>
                  <a:gd name="T17" fmla="*/ 35 h 59"/>
                  <a:gd name="T18" fmla="*/ 33 w 111"/>
                  <a:gd name="T19" fmla="*/ 46 h 59"/>
                  <a:gd name="T20" fmla="*/ 36 w 111"/>
                  <a:gd name="T21" fmla="*/ 35 h 59"/>
                  <a:gd name="T22" fmla="*/ 39 w 111"/>
                  <a:gd name="T23" fmla="*/ 46 h 59"/>
                  <a:gd name="T24" fmla="*/ 43 w 111"/>
                  <a:gd name="T25" fmla="*/ 58 h 59"/>
                  <a:gd name="T26" fmla="*/ 47 w 111"/>
                  <a:gd name="T27" fmla="*/ 35 h 59"/>
                  <a:gd name="T28" fmla="*/ 50 w 111"/>
                  <a:gd name="T29" fmla="*/ 35 h 59"/>
                  <a:gd name="T30" fmla="*/ 53 w 111"/>
                  <a:gd name="T31" fmla="*/ 35 h 59"/>
                  <a:gd name="T32" fmla="*/ 57 w 111"/>
                  <a:gd name="T33" fmla="*/ 58 h 59"/>
                  <a:gd name="T34" fmla="*/ 60 w 111"/>
                  <a:gd name="T35" fmla="*/ 58 h 59"/>
                  <a:gd name="T36" fmla="*/ 64 w 111"/>
                  <a:gd name="T37" fmla="*/ 46 h 59"/>
                  <a:gd name="T38" fmla="*/ 67 w 111"/>
                  <a:gd name="T39" fmla="*/ 58 h 59"/>
                  <a:gd name="T40" fmla="*/ 71 w 111"/>
                  <a:gd name="T41" fmla="*/ 58 h 59"/>
                  <a:gd name="T42" fmla="*/ 74 w 111"/>
                  <a:gd name="T43" fmla="*/ 58 h 59"/>
                  <a:gd name="T44" fmla="*/ 77 w 111"/>
                  <a:gd name="T45" fmla="*/ 58 h 59"/>
                  <a:gd name="T46" fmla="*/ 81 w 111"/>
                  <a:gd name="T47" fmla="*/ 58 h 59"/>
                  <a:gd name="T48" fmla="*/ 84 w 111"/>
                  <a:gd name="T49" fmla="*/ 58 h 59"/>
                  <a:gd name="T50" fmla="*/ 88 w 111"/>
                  <a:gd name="T51" fmla="*/ 58 h 59"/>
                  <a:gd name="T52" fmla="*/ 91 w 111"/>
                  <a:gd name="T53" fmla="*/ 58 h 59"/>
                  <a:gd name="T54" fmla="*/ 94 w 111"/>
                  <a:gd name="T55" fmla="*/ 58 h 59"/>
                  <a:gd name="T56" fmla="*/ 98 w 111"/>
                  <a:gd name="T57" fmla="*/ 35 h 59"/>
                  <a:gd name="T58" fmla="*/ 102 w 111"/>
                  <a:gd name="T59" fmla="*/ 58 h 59"/>
                  <a:gd name="T60" fmla="*/ 105 w 111"/>
                  <a:gd name="T61" fmla="*/ 58 h 59"/>
                  <a:gd name="T62" fmla="*/ 108 w 111"/>
                  <a:gd name="T63" fmla="*/ 58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59">
                    <a:moveTo>
                      <a:pt x="0" y="35"/>
                    </a:moveTo>
                    <a:lnTo>
                      <a:pt x="2" y="58"/>
                    </a:lnTo>
                    <a:lnTo>
                      <a:pt x="3" y="46"/>
                    </a:lnTo>
                    <a:lnTo>
                      <a:pt x="5" y="23"/>
                    </a:lnTo>
                    <a:lnTo>
                      <a:pt x="7" y="23"/>
                    </a:lnTo>
                    <a:lnTo>
                      <a:pt x="9" y="35"/>
                    </a:lnTo>
                    <a:lnTo>
                      <a:pt x="10" y="23"/>
                    </a:lnTo>
                    <a:lnTo>
                      <a:pt x="12" y="0"/>
                    </a:lnTo>
                    <a:lnTo>
                      <a:pt x="14" y="58"/>
                    </a:lnTo>
                    <a:lnTo>
                      <a:pt x="16" y="35"/>
                    </a:lnTo>
                    <a:lnTo>
                      <a:pt x="17" y="58"/>
                    </a:lnTo>
                    <a:lnTo>
                      <a:pt x="19" y="58"/>
                    </a:lnTo>
                    <a:lnTo>
                      <a:pt x="21" y="23"/>
                    </a:lnTo>
                    <a:lnTo>
                      <a:pt x="22" y="35"/>
                    </a:lnTo>
                    <a:lnTo>
                      <a:pt x="24" y="46"/>
                    </a:lnTo>
                    <a:lnTo>
                      <a:pt x="26" y="58"/>
                    </a:lnTo>
                    <a:lnTo>
                      <a:pt x="27" y="35"/>
                    </a:lnTo>
                    <a:lnTo>
                      <a:pt x="29" y="35"/>
                    </a:lnTo>
                    <a:lnTo>
                      <a:pt x="31" y="58"/>
                    </a:lnTo>
                    <a:lnTo>
                      <a:pt x="33" y="46"/>
                    </a:lnTo>
                    <a:lnTo>
                      <a:pt x="34" y="58"/>
                    </a:lnTo>
                    <a:lnTo>
                      <a:pt x="36" y="35"/>
                    </a:lnTo>
                    <a:lnTo>
                      <a:pt x="38" y="46"/>
                    </a:lnTo>
                    <a:lnTo>
                      <a:pt x="39" y="46"/>
                    </a:lnTo>
                    <a:lnTo>
                      <a:pt x="41" y="46"/>
                    </a:lnTo>
                    <a:lnTo>
                      <a:pt x="43" y="58"/>
                    </a:lnTo>
                    <a:lnTo>
                      <a:pt x="45" y="58"/>
                    </a:lnTo>
                    <a:lnTo>
                      <a:pt x="47" y="35"/>
                    </a:lnTo>
                    <a:lnTo>
                      <a:pt x="48" y="58"/>
                    </a:lnTo>
                    <a:lnTo>
                      <a:pt x="50" y="35"/>
                    </a:lnTo>
                    <a:lnTo>
                      <a:pt x="52" y="58"/>
                    </a:lnTo>
                    <a:lnTo>
                      <a:pt x="53" y="35"/>
                    </a:lnTo>
                    <a:lnTo>
                      <a:pt x="55" y="58"/>
                    </a:lnTo>
                    <a:lnTo>
                      <a:pt x="57" y="58"/>
                    </a:lnTo>
                    <a:lnTo>
                      <a:pt x="58" y="58"/>
                    </a:lnTo>
                    <a:lnTo>
                      <a:pt x="60" y="58"/>
                    </a:lnTo>
                    <a:lnTo>
                      <a:pt x="62" y="46"/>
                    </a:lnTo>
                    <a:lnTo>
                      <a:pt x="64" y="46"/>
                    </a:lnTo>
                    <a:lnTo>
                      <a:pt x="65" y="58"/>
                    </a:lnTo>
                    <a:lnTo>
                      <a:pt x="67" y="58"/>
                    </a:lnTo>
                    <a:lnTo>
                      <a:pt x="69" y="58"/>
                    </a:lnTo>
                    <a:lnTo>
                      <a:pt x="71" y="58"/>
                    </a:lnTo>
                    <a:lnTo>
                      <a:pt x="72" y="58"/>
                    </a:lnTo>
                    <a:lnTo>
                      <a:pt x="74" y="58"/>
                    </a:lnTo>
                    <a:lnTo>
                      <a:pt x="76" y="58"/>
                    </a:lnTo>
                    <a:lnTo>
                      <a:pt x="77" y="58"/>
                    </a:lnTo>
                    <a:lnTo>
                      <a:pt x="79" y="58"/>
                    </a:lnTo>
                    <a:lnTo>
                      <a:pt x="81" y="58"/>
                    </a:lnTo>
                    <a:lnTo>
                      <a:pt x="82" y="58"/>
                    </a:lnTo>
                    <a:lnTo>
                      <a:pt x="84" y="58"/>
                    </a:lnTo>
                    <a:lnTo>
                      <a:pt x="86" y="58"/>
                    </a:lnTo>
                    <a:lnTo>
                      <a:pt x="88" y="58"/>
                    </a:lnTo>
                    <a:lnTo>
                      <a:pt x="89" y="58"/>
                    </a:lnTo>
                    <a:lnTo>
                      <a:pt x="91" y="58"/>
                    </a:lnTo>
                    <a:lnTo>
                      <a:pt x="93" y="58"/>
                    </a:lnTo>
                    <a:lnTo>
                      <a:pt x="94" y="58"/>
                    </a:lnTo>
                    <a:lnTo>
                      <a:pt x="96" y="58"/>
                    </a:lnTo>
                    <a:lnTo>
                      <a:pt x="98" y="35"/>
                    </a:lnTo>
                    <a:lnTo>
                      <a:pt x="100" y="58"/>
                    </a:lnTo>
                    <a:lnTo>
                      <a:pt x="102" y="58"/>
                    </a:lnTo>
                    <a:lnTo>
                      <a:pt x="103" y="58"/>
                    </a:lnTo>
                    <a:lnTo>
                      <a:pt x="105" y="58"/>
                    </a:lnTo>
                    <a:lnTo>
                      <a:pt x="107" y="46"/>
                    </a:lnTo>
                    <a:lnTo>
                      <a:pt x="108" y="58"/>
                    </a:lnTo>
                    <a:lnTo>
                      <a:pt x="110" y="58"/>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39" name="Freeform 288"/>
              <p:cNvSpPr>
                <a:spLocks/>
              </p:cNvSpPr>
              <p:nvPr/>
            </p:nvSpPr>
            <p:spPr bwMode="auto">
              <a:xfrm>
                <a:off x="5352" y="3625"/>
                <a:ext cx="112" cy="13"/>
              </a:xfrm>
              <a:custGeom>
                <a:avLst/>
                <a:gdLst>
                  <a:gd name="T0" fmla="*/ 2 w 112"/>
                  <a:gd name="T1" fmla="*/ 12 h 13"/>
                  <a:gd name="T2" fmla="*/ 5 w 112"/>
                  <a:gd name="T3" fmla="*/ 12 h 13"/>
                  <a:gd name="T4" fmla="*/ 8 w 112"/>
                  <a:gd name="T5" fmla="*/ 12 h 13"/>
                  <a:gd name="T6" fmla="*/ 12 w 112"/>
                  <a:gd name="T7" fmla="*/ 12 h 13"/>
                  <a:gd name="T8" fmla="*/ 16 w 112"/>
                  <a:gd name="T9" fmla="*/ 12 h 13"/>
                  <a:gd name="T10" fmla="*/ 19 w 112"/>
                  <a:gd name="T11" fmla="*/ 12 h 13"/>
                  <a:gd name="T12" fmla="*/ 22 w 112"/>
                  <a:gd name="T13" fmla="*/ 12 h 13"/>
                  <a:gd name="T14" fmla="*/ 26 w 112"/>
                  <a:gd name="T15" fmla="*/ 12 h 13"/>
                  <a:gd name="T16" fmla="*/ 30 w 112"/>
                  <a:gd name="T17" fmla="*/ 12 h 13"/>
                  <a:gd name="T18" fmla="*/ 33 w 112"/>
                  <a:gd name="T19" fmla="*/ 12 h 13"/>
                  <a:gd name="T20" fmla="*/ 36 w 112"/>
                  <a:gd name="T21" fmla="*/ 12 h 13"/>
                  <a:gd name="T22" fmla="*/ 40 w 112"/>
                  <a:gd name="T23" fmla="*/ 12 h 13"/>
                  <a:gd name="T24" fmla="*/ 43 w 112"/>
                  <a:gd name="T25" fmla="*/ 12 h 13"/>
                  <a:gd name="T26" fmla="*/ 47 w 112"/>
                  <a:gd name="T27" fmla="*/ 12 h 13"/>
                  <a:gd name="T28" fmla="*/ 50 w 112"/>
                  <a:gd name="T29" fmla="*/ 12 h 13"/>
                  <a:gd name="T30" fmla="*/ 54 w 112"/>
                  <a:gd name="T31" fmla="*/ 12 h 13"/>
                  <a:gd name="T32" fmla="*/ 57 w 112"/>
                  <a:gd name="T33" fmla="*/ 12 h 13"/>
                  <a:gd name="T34" fmla="*/ 61 w 112"/>
                  <a:gd name="T35" fmla="*/ 12 h 13"/>
                  <a:gd name="T36" fmla="*/ 64 w 112"/>
                  <a:gd name="T37" fmla="*/ 12 h 13"/>
                  <a:gd name="T38" fmla="*/ 67 w 112"/>
                  <a:gd name="T39" fmla="*/ 12 h 13"/>
                  <a:gd name="T40" fmla="*/ 71 w 112"/>
                  <a:gd name="T41" fmla="*/ 12 h 13"/>
                  <a:gd name="T42" fmla="*/ 75 w 112"/>
                  <a:gd name="T43" fmla="*/ 12 h 13"/>
                  <a:gd name="T44" fmla="*/ 78 w 112"/>
                  <a:gd name="T45" fmla="*/ 12 h 13"/>
                  <a:gd name="T46" fmla="*/ 81 w 112"/>
                  <a:gd name="T47" fmla="*/ 12 h 13"/>
                  <a:gd name="T48" fmla="*/ 85 w 112"/>
                  <a:gd name="T49" fmla="*/ 12 h 13"/>
                  <a:gd name="T50" fmla="*/ 89 w 112"/>
                  <a:gd name="T51" fmla="*/ 12 h 13"/>
                  <a:gd name="T52" fmla="*/ 92 w 112"/>
                  <a:gd name="T53" fmla="*/ 12 h 13"/>
                  <a:gd name="T54" fmla="*/ 95 w 112"/>
                  <a:gd name="T55" fmla="*/ 12 h 13"/>
                  <a:gd name="T56" fmla="*/ 99 w 112"/>
                  <a:gd name="T57" fmla="*/ 12 h 13"/>
                  <a:gd name="T58" fmla="*/ 102 w 112"/>
                  <a:gd name="T59" fmla="*/ 12 h 13"/>
                  <a:gd name="T60" fmla="*/ 105 w 112"/>
                  <a:gd name="T61" fmla="*/ 12 h 13"/>
                  <a:gd name="T62" fmla="*/ 109 w 112"/>
                  <a:gd name="T63" fmla="*/ 12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13">
                    <a:moveTo>
                      <a:pt x="0" y="12"/>
                    </a:moveTo>
                    <a:lnTo>
                      <a:pt x="2" y="12"/>
                    </a:lnTo>
                    <a:lnTo>
                      <a:pt x="3" y="12"/>
                    </a:lnTo>
                    <a:lnTo>
                      <a:pt x="5" y="12"/>
                    </a:lnTo>
                    <a:lnTo>
                      <a:pt x="7" y="12"/>
                    </a:lnTo>
                    <a:lnTo>
                      <a:pt x="8" y="12"/>
                    </a:lnTo>
                    <a:lnTo>
                      <a:pt x="10" y="12"/>
                    </a:lnTo>
                    <a:lnTo>
                      <a:pt x="12" y="12"/>
                    </a:lnTo>
                    <a:lnTo>
                      <a:pt x="14" y="0"/>
                    </a:lnTo>
                    <a:lnTo>
                      <a:pt x="16" y="12"/>
                    </a:lnTo>
                    <a:lnTo>
                      <a:pt x="17" y="12"/>
                    </a:lnTo>
                    <a:lnTo>
                      <a:pt x="19" y="12"/>
                    </a:lnTo>
                    <a:lnTo>
                      <a:pt x="21" y="12"/>
                    </a:lnTo>
                    <a:lnTo>
                      <a:pt x="22" y="12"/>
                    </a:lnTo>
                    <a:lnTo>
                      <a:pt x="24" y="0"/>
                    </a:lnTo>
                    <a:lnTo>
                      <a:pt x="26" y="12"/>
                    </a:lnTo>
                    <a:lnTo>
                      <a:pt x="28" y="12"/>
                    </a:lnTo>
                    <a:lnTo>
                      <a:pt x="30" y="12"/>
                    </a:lnTo>
                    <a:lnTo>
                      <a:pt x="31" y="12"/>
                    </a:lnTo>
                    <a:lnTo>
                      <a:pt x="33" y="12"/>
                    </a:lnTo>
                    <a:lnTo>
                      <a:pt x="35" y="12"/>
                    </a:lnTo>
                    <a:lnTo>
                      <a:pt x="36" y="12"/>
                    </a:lnTo>
                    <a:lnTo>
                      <a:pt x="38" y="12"/>
                    </a:lnTo>
                    <a:lnTo>
                      <a:pt x="40" y="12"/>
                    </a:lnTo>
                    <a:lnTo>
                      <a:pt x="42" y="12"/>
                    </a:lnTo>
                    <a:lnTo>
                      <a:pt x="43" y="12"/>
                    </a:lnTo>
                    <a:lnTo>
                      <a:pt x="45" y="12"/>
                    </a:lnTo>
                    <a:lnTo>
                      <a:pt x="47" y="12"/>
                    </a:lnTo>
                    <a:lnTo>
                      <a:pt x="49" y="12"/>
                    </a:lnTo>
                    <a:lnTo>
                      <a:pt x="50" y="12"/>
                    </a:lnTo>
                    <a:lnTo>
                      <a:pt x="52" y="12"/>
                    </a:lnTo>
                    <a:lnTo>
                      <a:pt x="54" y="12"/>
                    </a:lnTo>
                    <a:lnTo>
                      <a:pt x="56" y="12"/>
                    </a:lnTo>
                    <a:lnTo>
                      <a:pt x="57" y="12"/>
                    </a:lnTo>
                    <a:lnTo>
                      <a:pt x="59" y="12"/>
                    </a:lnTo>
                    <a:lnTo>
                      <a:pt x="61" y="12"/>
                    </a:lnTo>
                    <a:lnTo>
                      <a:pt x="62" y="12"/>
                    </a:lnTo>
                    <a:lnTo>
                      <a:pt x="64" y="12"/>
                    </a:lnTo>
                    <a:lnTo>
                      <a:pt x="66" y="12"/>
                    </a:lnTo>
                    <a:lnTo>
                      <a:pt x="67" y="12"/>
                    </a:lnTo>
                    <a:lnTo>
                      <a:pt x="69" y="12"/>
                    </a:lnTo>
                    <a:lnTo>
                      <a:pt x="71" y="12"/>
                    </a:lnTo>
                    <a:lnTo>
                      <a:pt x="73" y="12"/>
                    </a:lnTo>
                    <a:lnTo>
                      <a:pt x="75" y="12"/>
                    </a:lnTo>
                    <a:lnTo>
                      <a:pt x="76" y="12"/>
                    </a:lnTo>
                    <a:lnTo>
                      <a:pt x="78" y="12"/>
                    </a:lnTo>
                    <a:lnTo>
                      <a:pt x="80" y="12"/>
                    </a:lnTo>
                    <a:lnTo>
                      <a:pt x="81" y="12"/>
                    </a:lnTo>
                    <a:lnTo>
                      <a:pt x="83" y="12"/>
                    </a:lnTo>
                    <a:lnTo>
                      <a:pt x="85" y="12"/>
                    </a:lnTo>
                    <a:lnTo>
                      <a:pt x="87" y="12"/>
                    </a:lnTo>
                    <a:lnTo>
                      <a:pt x="89" y="12"/>
                    </a:lnTo>
                    <a:lnTo>
                      <a:pt x="90" y="12"/>
                    </a:lnTo>
                    <a:lnTo>
                      <a:pt x="92" y="12"/>
                    </a:lnTo>
                    <a:lnTo>
                      <a:pt x="94" y="12"/>
                    </a:lnTo>
                    <a:lnTo>
                      <a:pt x="95" y="12"/>
                    </a:lnTo>
                    <a:lnTo>
                      <a:pt x="97" y="12"/>
                    </a:lnTo>
                    <a:lnTo>
                      <a:pt x="99" y="12"/>
                    </a:lnTo>
                    <a:lnTo>
                      <a:pt x="100" y="12"/>
                    </a:lnTo>
                    <a:lnTo>
                      <a:pt x="102" y="12"/>
                    </a:lnTo>
                    <a:lnTo>
                      <a:pt x="104" y="12"/>
                    </a:lnTo>
                    <a:lnTo>
                      <a:pt x="105" y="12"/>
                    </a:lnTo>
                    <a:lnTo>
                      <a:pt x="108" y="12"/>
                    </a:lnTo>
                    <a:lnTo>
                      <a:pt x="109" y="12"/>
                    </a:lnTo>
                    <a:lnTo>
                      <a:pt x="111" y="12"/>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440" name="Freeform 289"/>
              <p:cNvSpPr>
                <a:spLocks/>
              </p:cNvSpPr>
              <p:nvPr/>
            </p:nvSpPr>
            <p:spPr bwMode="auto">
              <a:xfrm>
                <a:off x="5463" y="3637"/>
                <a:ext cx="111" cy="1"/>
              </a:xfrm>
              <a:custGeom>
                <a:avLst/>
                <a:gdLst>
                  <a:gd name="T0" fmla="*/ 2 w 111"/>
                  <a:gd name="T1" fmla="*/ 0 h 1"/>
                  <a:gd name="T2" fmla="*/ 5 w 111"/>
                  <a:gd name="T3" fmla="*/ 0 h 1"/>
                  <a:gd name="T4" fmla="*/ 8 w 111"/>
                  <a:gd name="T5" fmla="*/ 0 h 1"/>
                  <a:gd name="T6" fmla="*/ 12 w 111"/>
                  <a:gd name="T7" fmla="*/ 0 h 1"/>
                  <a:gd name="T8" fmla="*/ 16 w 111"/>
                  <a:gd name="T9" fmla="*/ 0 h 1"/>
                  <a:gd name="T10" fmla="*/ 19 w 111"/>
                  <a:gd name="T11" fmla="*/ 0 h 1"/>
                  <a:gd name="T12" fmla="*/ 22 w 111"/>
                  <a:gd name="T13" fmla="*/ 0 h 1"/>
                  <a:gd name="T14" fmla="*/ 26 w 111"/>
                  <a:gd name="T15" fmla="*/ 0 h 1"/>
                  <a:gd name="T16" fmla="*/ 29 w 111"/>
                  <a:gd name="T17" fmla="*/ 0 h 1"/>
                  <a:gd name="T18" fmla="*/ 33 w 111"/>
                  <a:gd name="T19" fmla="*/ 0 h 1"/>
                  <a:gd name="T20" fmla="*/ 36 w 111"/>
                  <a:gd name="T21" fmla="*/ 0 h 1"/>
                  <a:gd name="T22" fmla="*/ 39 w 111"/>
                  <a:gd name="T23" fmla="*/ 0 h 1"/>
                  <a:gd name="T24" fmla="*/ 43 w 111"/>
                  <a:gd name="T25" fmla="*/ 0 h 1"/>
                  <a:gd name="T26" fmla="*/ 46 w 111"/>
                  <a:gd name="T27" fmla="*/ 0 h 1"/>
                  <a:gd name="T28" fmla="*/ 50 w 111"/>
                  <a:gd name="T29" fmla="*/ 0 h 1"/>
                  <a:gd name="T30" fmla="*/ 53 w 111"/>
                  <a:gd name="T31" fmla="*/ 0 h 1"/>
                  <a:gd name="T32" fmla="*/ 57 w 111"/>
                  <a:gd name="T33" fmla="*/ 0 h 1"/>
                  <a:gd name="T34" fmla="*/ 60 w 111"/>
                  <a:gd name="T35" fmla="*/ 0 h 1"/>
                  <a:gd name="T36" fmla="*/ 63 w 111"/>
                  <a:gd name="T37" fmla="*/ 0 h 1"/>
                  <a:gd name="T38" fmla="*/ 67 w 111"/>
                  <a:gd name="T39" fmla="*/ 0 h 1"/>
                  <a:gd name="T40" fmla="*/ 71 w 111"/>
                  <a:gd name="T41" fmla="*/ 0 h 1"/>
                  <a:gd name="T42" fmla="*/ 74 w 111"/>
                  <a:gd name="T43" fmla="*/ 0 h 1"/>
                  <a:gd name="T44" fmla="*/ 77 w 111"/>
                  <a:gd name="T45" fmla="*/ 0 h 1"/>
                  <a:gd name="T46" fmla="*/ 81 w 111"/>
                  <a:gd name="T47" fmla="*/ 0 h 1"/>
                  <a:gd name="T48" fmla="*/ 84 w 111"/>
                  <a:gd name="T49" fmla="*/ 0 h 1"/>
                  <a:gd name="T50" fmla="*/ 88 w 111"/>
                  <a:gd name="T51" fmla="*/ 0 h 1"/>
                  <a:gd name="T52" fmla="*/ 91 w 111"/>
                  <a:gd name="T53" fmla="*/ 0 h 1"/>
                  <a:gd name="T54" fmla="*/ 94 w 111"/>
                  <a:gd name="T55" fmla="*/ 0 h 1"/>
                  <a:gd name="T56" fmla="*/ 98 w 111"/>
                  <a:gd name="T57" fmla="*/ 0 h 1"/>
                  <a:gd name="T58" fmla="*/ 101 w 111"/>
                  <a:gd name="T59" fmla="*/ 0 h 1"/>
                  <a:gd name="T60" fmla="*/ 105 w 111"/>
                  <a:gd name="T61" fmla="*/ 0 h 1"/>
                  <a:gd name="T62" fmla="*/ 108 w 11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1">
                    <a:moveTo>
                      <a:pt x="0" y="0"/>
                    </a:moveTo>
                    <a:lnTo>
                      <a:pt x="2" y="0"/>
                    </a:lnTo>
                    <a:lnTo>
                      <a:pt x="3" y="0"/>
                    </a:lnTo>
                    <a:lnTo>
                      <a:pt x="5" y="0"/>
                    </a:lnTo>
                    <a:lnTo>
                      <a:pt x="7" y="0"/>
                    </a:lnTo>
                    <a:lnTo>
                      <a:pt x="8" y="0"/>
                    </a:lnTo>
                    <a:lnTo>
                      <a:pt x="10" y="0"/>
                    </a:lnTo>
                    <a:lnTo>
                      <a:pt x="12" y="0"/>
                    </a:lnTo>
                    <a:lnTo>
                      <a:pt x="13" y="0"/>
                    </a:lnTo>
                    <a:lnTo>
                      <a:pt x="16" y="0"/>
                    </a:lnTo>
                    <a:lnTo>
                      <a:pt x="17" y="0"/>
                    </a:lnTo>
                    <a:lnTo>
                      <a:pt x="19" y="0"/>
                    </a:lnTo>
                    <a:lnTo>
                      <a:pt x="21" y="0"/>
                    </a:lnTo>
                    <a:lnTo>
                      <a:pt x="22" y="0"/>
                    </a:lnTo>
                    <a:lnTo>
                      <a:pt x="24" y="0"/>
                    </a:lnTo>
                    <a:lnTo>
                      <a:pt x="26" y="0"/>
                    </a:lnTo>
                    <a:lnTo>
                      <a:pt x="27" y="0"/>
                    </a:lnTo>
                    <a:lnTo>
                      <a:pt x="29" y="0"/>
                    </a:lnTo>
                    <a:lnTo>
                      <a:pt x="31" y="0"/>
                    </a:lnTo>
                    <a:lnTo>
                      <a:pt x="33" y="0"/>
                    </a:lnTo>
                    <a:lnTo>
                      <a:pt x="34" y="0"/>
                    </a:lnTo>
                    <a:lnTo>
                      <a:pt x="36" y="0"/>
                    </a:lnTo>
                    <a:lnTo>
                      <a:pt x="38" y="0"/>
                    </a:lnTo>
                    <a:lnTo>
                      <a:pt x="39" y="0"/>
                    </a:lnTo>
                    <a:lnTo>
                      <a:pt x="41" y="0"/>
                    </a:lnTo>
                    <a:lnTo>
                      <a:pt x="43" y="0"/>
                    </a:lnTo>
                    <a:lnTo>
                      <a:pt x="45" y="0"/>
                    </a:lnTo>
                    <a:lnTo>
                      <a:pt x="46" y="0"/>
                    </a:lnTo>
                    <a:lnTo>
                      <a:pt x="48" y="0"/>
                    </a:lnTo>
                    <a:lnTo>
                      <a:pt x="50" y="0"/>
                    </a:lnTo>
                    <a:lnTo>
                      <a:pt x="51" y="0"/>
                    </a:lnTo>
                    <a:lnTo>
                      <a:pt x="53" y="0"/>
                    </a:lnTo>
                    <a:lnTo>
                      <a:pt x="55" y="0"/>
                    </a:lnTo>
                    <a:lnTo>
                      <a:pt x="57" y="0"/>
                    </a:lnTo>
                    <a:lnTo>
                      <a:pt x="58" y="0"/>
                    </a:lnTo>
                    <a:lnTo>
                      <a:pt x="60" y="0"/>
                    </a:lnTo>
                    <a:lnTo>
                      <a:pt x="62" y="0"/>
                    </a:lnTo>
                    <a:lnTo>
                      <a:pt x="63" y="0"/>
                    </a:lnTo>
                    <a:lnTo>
                      <a:pt x="65" y="0"/>
                    </a:lnTo>
                    <a:lnTo>
                      <a:pt x="67" y="0"/>
                    </a:lnTo>
                    <a:lnTo>
                      <a:pt x="69" y="0"/>
                    </a:lnTo>
                    <a:lnTo>
                      <a:pt x="71" y="0"/>
                    </a:lnTo>
                    <a:lnTo>
                      <a:pt x="72" y="0"/>
                    </a:lnTo>
                    <a:lnTo>
                      <a:pt x="74" y="0"/>
                    </a:lnTo>
                    <a:lnTo>
                      <a:pt x="76" y="0"/>
                    </a:lnTo>
                    <a:lnTo>
                      <a:pt x="77" y="0"/>
                    </a:lnTo>
                    <a:lnTo>
                      <a:pt x="79" y="0"/>
                    </a:lnTo>
                    <a:lnTo>
                      <a:pt x="81" y="0"/>
                    </a:lnTo>
                    <a:lnTo>
                      <a:pt x="82" y="0"/>
                    </a:lnTo>
                    <a:lnTo>
                      <a:pt x="84" y="0"/>
                    </a:lnTo>
                    <a:lnTo>
                      <a:pt x="86" y="0"/>
                    </a:lnTo>
                    <a:lnTo>
                      <a:pt x="88" y="0"/>
                    </a:lnTo>
                    <a:lnTo>
                      <a:pt x="89" y="0"/>
                    </a:lnTo>
                    <a:lnTo>
                      <a:pt x="91" y="0"/>
                    </a:lnTo>
                    <a:lnTo>
                      <a:pt x="93" y="0"/>
                    </a:lnTo>
                    <a:lnTo>
                      <a:pt x="94" y="0"/>
                    </a:lnTo>
                    <a:lnTo>
                      <a:pt x="96" y="0"/>
                    </a:lnTo>
                    <a:lnTo>
                      <a:pt x="98" y="0"/>
                    </a:lnTo>
                    <a:lnTo>
                      <a:pt x="100" y="0"/>
                    </a:lnTo>
                    <a:lnTo>
                      <a:pt x="101" y="0"/>
                    </a:lnTo>
                    <a:lnTo>
                      <a:pt x="103" y="0"/>
                    </a:lnTo>
                    <a:lnTo>
                      <a:pt x="105" y="0"/>
                    </a:lnTo>
                    <a:lnTo>
                      <a:pt x="106" y="0"/>
                    </a:lnTo>
                    <a:lnTo>
                      <a:pt x="108" y="0"/>
                    </a:lnTo>
                    <a:lnTo>
                      <a:pt x="110" y="0"/>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57421" name="Rectangle 290"/>
            <p:cNvSpPr>
              <a:spLocks noChangeArrowheads="1"/>
            </p:cNvSpPr>
            <p:nvPr/>
          </p:nvSpPr>
          <p:spPr bwMode="auto">
            <a:xfrm>
              <a:off x="4088" y="3577"/>
              <a:ext cx="111" cy="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0</a:t>
              </a:r>
            </a:p>
          </p:txBody>
        </p:sp>
        <p:sp>
          <p:nvSpPr>
            <p:cNvPr id="57422" name="Rectangle 291"/>
            <p:cNvSpPr>
              <a:spLocks noChangeArrowheads="1"/>
            </p:cNvSpPr>
            <p:nvPr/>
          </p:nvSpPr>
          <p:spPr bwMode="auto">
            <a:xfrm>
              <a:off x="4072" y="3375"/>
              <a:ext cx="151" cy="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20</a:t>
              </a:r>
            </a:p>
          </p:txBody>
        </p:sp>
        <p:sp>
          <p:nvSpPr>
            <p:cNvPr id="57423" name="Rectangle 292"/>
            <p:cNvSpPr>
              <a:spLocks noChangeArrowheads="1"/>
            </p:cNvSpPr>
            <p:nvPr/>
          </p:nvSpPr>
          <p:spPr bwMode="auto">
            <a:xfrm>
              <a:off x="4072" y="3153"/>
              <a:ext cx="151" cy="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40</a:t>
              </a:r>
            </a:p>
          </p:txBody>
        </p:sp>
        <p:sp>
          <p:nvSpPr>
            <p:cNvPr id="57424" name="Rectangle 293"/>
            <p:cNvSpPr>
              <a:spLocks noChangeArrowheads="1"/>
            </p:cNvSpPr>
            <p:nvPr/>
          </p:nvSpPr>
          <p:spPr bwMode="auto">
            <a:xfrm>
              <a:off x="4072" y="2931"/>
              <a:ext cx="151" cy="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60</a:t>
              </a:r>
            </a:p>
          </p:txBody>
        </p:sp>
        <p:sp>
          <p:nvSpPr>
            <p:cNvPr id="57425" name="Rectangle 294"/>
            <p:cNvSpPr>
              <a:spLocks noChangeArrowheads="1"/>
            </p:cNvSpPr>
            <p:nvPr/>
          </p:nvSpPr>
          <p:spPr bwMode="auto">
            <a:xfrm rot="16200000">
              <a:off x="3765" y="3115"/>
              <a:ext cx="573"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1100" b="1">
                  <a:solidFill>
                    <a:schemeClr val="tx2"/>
                  </a:solidFill>
                </a:rPr>
                <a:t>counts</a:t>
              </a:r>
            </a:p>
          </p:txBody>
        </p:sp>
        <p:sp>
          <p:nvSpPr>
            <p:cNvPr id="57426" name="Rectangle 295"/>
            <p:cNvSpPr>
              <a:spLocks noChangeArrowheads="1"/>
            </p:cNvSpPr>
            <p:nvPr/>
          </p:nvSpPr>
          <p:spPr bwMode="auto">
            <a:xfrm>
              <a:off x="4949" y="2823"/>
              <a:ext cx="96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088" tIns="31750" rIns="65088" bIns="31750">
              <a:spAutoFit/>
            </a:bodyPr>
            <a:lstStyle>
              <a:lvl1pPr defTabSz="4476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447675">
                <a:spcBef>
                  <a:spcPct val="20000"/>
                </a:spcBef>
                <a:buChar char="–"/>
                <a:defRPr sz="2800">
                  <a:solidFill>
                    <a:schemeClr val="tx1"/>
                  </a:solidFill>
                  <a:latin typeface="Arial" panose="020B0604020202020204" pitchFamily="34" charset="0"/>
                </a:defRPr>
              </a:lvl2pPr>
              <a:lvl3pPr marL="1143000" indent="-228600" defTabSz="4476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447675">
                <a:spcBef>
                  <a:spcPct val="20000"/>
                </a:spcBef>
                <a:buChar char="–"/>
                <a:defRPr sz="2000">
                  <a:solidFill>
                    <a:schemeClr val="tx1"/>
                  </a:solidFill>
                  <a:latin typeface="Arial" panose="020B0604020202020204" pitchFamily="34" charset="0"/>
                </a:defRPr>
              </a:lvl4pPr>
              <a:lvl5pPr marL="2057400" indent="-228600" defTabSz="4476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a:latin typeface="Times New Roman" panose="02020603050405020304" pitchFamily="18" charset="0"/>
                </a:rPr>
                <a:t>PMA-stimulated PMN</a:t>
              </a:r>
            </a:p>
          </p:txBody>
        </p:sp>
        <p:sp>
          <p:nvSpPr>
            <p:cNvPr id="57427" name="Line 296"/>
            <p:cNvSpPr>
              <a:spLocks noChangeShapeType="1"/>
            </p:cNvSpPr>
            <p:nvPr/>
          </p:nvSpPr>
          <p:spPr bwMode="auto">
            <a:xfrm flipH="1">
              <a:off x="5149" y="2987"/>
              <a:ext cx="176" cy="2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28" name="Rectangle 297"/>
            <p:cNvSpPr>
              <a:spLocks noChangeArrowheads="1"/>
            </p:cNvSpPr>
            <p:nvPr/>
          </p:nvSpPr>
          <p:spPr bwMode="auto">
            <a:xfrm>
              <a:off x="4157" y="2846"/>
              <a:ext cx="385"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088" tIns="31750" rIns="65088" bIns="31750">
              <a:spAutoFit/>
            </a:bodyPr>
            <a:lstStyle>
              <a:lvl1pPr defTabSz="4476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447675">
                <a:spcBef>
                  <a:spcPct val="20000"/>
                </a:spcBef>
                <a:buChar char="–"/>
                <a:defRPr sz="2800">
                  <a:solidFill>
                    <a:schemeClr val="tx1"/>
                  </a:solidFill>
                  <a:latin typeface="Arial" panose="020B0604020202020204" pitchFamily="34" charset="0"/>
                </a:defRPr>
              </a:lvl2pPr>
              <a:lvl3pPr marL="1143000" indent="-228600" defTabSz="4476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447675">
                <a:spcBef>
                  <a:spcPct val="20000"/>
                </a:spcBef>
                <a:buChar char="–"/>
                <a:defRPr sz="2000">
                  <a:solidFill>
                    <a:schemeClr val="tx1"/>
                  </a:solidFill>
                  <a:latin typeface="Arial" panose="020B0604020202020204" pitchFamily="34" charset="0"/>
                </a:defRPr>
              </a:lvl4pPr>
              <a:lvl5pPr marL="2057400" indent="-228600" defTabSz="4476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4476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100">
                  <a:latin typeface="Times New Roman" panose="02020603050405020304" pitchFamily="18" charset="0"/>
                </a:rPr>
                <a:t>Control</a:t>
              </a:r>
            </a:p>
          </p:txBody>
        </p:sp>
        <p:sp>
          <p:nvSpPr>
            <p:cNvPr id="57429" name="Line 298"/>
            <p:cNvSpPr>
              <a:spLocks noChangeShapeType="1"/>
            </p:cNvSpPr>
            <p:nvPr/>
          </p:nvSpPr>
          <p:spPr bwMode="auto">
            <a:xfrm>
              <a:off x="4387" y="2970"/>
              <a:ext cx="112" cy="27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430" name="Rectangle 299"/>
            <p:cNvSpPr>
              <a:spLocks noChangeArrowheads="1"/>
            </p:cNvSpPr>
            <p:nvPr/>
          </p:nvSpPr>
          <p:spPr bwMode="auto">
            <a:xfrm>
              <a:off x="4081" y="2739"/>
              <a:ext cx="137" cy="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88" tIns="19050" rIns="39688" bIns="19050">
              <a:spAutoFit/>
            </a:bodyPr>
            <a:lstStyle>
              <a:lvl1pPr defTabSz="1619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161925">
                <a:spcBef>
                  <a:spcPct val="20000"/>
                </a:spcBef>
                <a:buChar char="–"/>
                <a:defRPr sz="2800">
                  <a:solidFill>
                    <a:schemeClr val="tx1"/>
                  </a:solidFill>
                  <a:latin typeface="Arial" panose="020B0604020202020204" pitchFamily="34" charset="0"/>
                </a:defRPr>
              </a:lvl2pPr>
              <a:lvl3pPr marL="1143000" indent="-228600" defTabSz="16192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161925">
                <a:spcBef>
                  <a:spcPct val="20000"/>
                </a:spcBef>
                <a:buChar char="–"/>
                <a:defRPr sz="2000">
                  <a:solidFill>
                    <a:schemeClr val="tx1"/>
                  </a:solidFill>
                  <a:latin typeface="Arial" panose="020B0604020202020204" pitchFamily="34" charset="0"/>
                </a:defRPr>
              </a:lvl4pPr>
              <a:lvl5pPr marL="2057400" indent="-228600" defTabSz="16192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16192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0"/>
                </a:spcBef>
                <a:buClrTx/>
                <a:buSzTx/>
                <a:buFontTx/>
                <a:buNone/>
              </a:pPr>
              <a:r>
                <a:rPr lang="en-US" altLang="en-US" sz="700" b="1">
                  <a:solidFill>
                    <a:schemeClr val="tx2"/>
                  </a:solidFill>
                </a:rPr>
                <a:t>80</a:t>
              </a:r>
            </a:p>
          </p:txBody>
        </p:sp>
      </p:grpSp>
      <p:sp>
        <p:nvSpPr>
          <p:cNvPr id="57367" name="Freeform 300"/>
          <p:cNvSpPr>
            <a:spLocks/>
          </p:cNvSpPr>
          <p:nvPr/>
        </p:nvSpPr>
        <p:spPr bwMode="auto">
          <a:xfrm>
            <a:off x="7054850" y="4119563"/>
            <a:ext cx="1519238" cy="762000"/>
          </a:xfrm>
          <a:custGeom>
            <a:avLst/>
            <a:gdLst>
              <a:gd name="T0" fmla="*/ 21216894 w 1043"/>
              <a:gd name="T1" fmla="*/ 308735623 h 461"/>
              <a:gd name="T2" fmla="*/ 0 w 1043"/>
              <a:gd name="T3" fmla="*/ 286877297 h 461"/>
              <a:gd name="T4" fmla="*/ 31825341 w 1043"/>
              <a:gd name="T5" fmla="*/ 286877297 h 461"/>
              <a:gd name="T6" fmla="*/ 74259130 w 1043"/>
              <a:gd name="T7" fmla="*/ 286877297 h 461"/>
              <a:gd name="T8" fmla="*/ 116692918 w 1043"/>
              <a:gd name="T9" fmla="*/ 262288334 h 461"/>
              <a:gd name="T10" fmla="*/ 148518260 w 1043"/>
              <a:gd name="T11" fmla="*/ 243163952 h 461"/>
              <a:gd name="T12" fmla="*/ 180343601 w 1043"/>
              <a:gd name="T13" fmla="*/ 199448954 h 461"/>
              <a:gd name="T14" fmla="*/ 222777390 w 1043"/>
              <a:gd name="T15" fmla="*/ 177590629 h 461"/>
              <a:gd name="T16" fmla="*/ 256725003 w 1043"/>
              <a:gd name="T17" fmla="*/ 153001666 h 461"/>
              <a:gd name="T18" fmla="*/ 297037976 w 1043"/>
              <a:gd name="T19" fmla="*/ 131144993 h 461"/>
              <a:gd name="T20" fmla="*/ 330984133 w 1043"/>
              <a:gd name="T21" fmla="*/ 109286668 h 461"/>
              <a:gd name="T22" fmla="*/ 381905553 w 1043"/>
              <a:gd name="T23" fmla="*/ 68303961 h 461"/>
              <a:gd name="T24" fmla="*/ 434947789 w 1043"/>
              <a:gd name="T25" fmla="*/ 43714998 h 461"/>
              <a:gd name="T26" fmla="*/ 479503849 w 1043"/>
              <a:gd name="T27" fmla="*/ 21856672 h 461"/>
              <a:gd name="T28" fmla="*/ 532546085 w 1043"/>
              <a:gd name="T29" fmla="*/ 0 h 461"/>
              <a:gd name="T30" fmla="*/ 583466049 w 1043"/>
              <a:gd name="T31" fmla="*/ 0 h 461"/>
              <a:gd name="T32" fmla="*/ 636508284 w 1043"/>
              <a:gd name="T33" fmla="*/ 0 h 461"/>
              <a:gd name="T34" fmla="*/ 755323475 w 1043"/>
              <a:gd name="T35" fmla="*/ 0 h 461"/>
              <a:gd name="T36" fmla="*/ 797757263 w 1043"/>
              <a:gd name="T37" fmla="*/ 0 h 461"/>
              <a:gd name="T38" fmla="*/ 840191052 w 1043"/>
              <a:gd name="T39" fmla="*/ 0 h 461"/>
              <a:gd name="T40" fmla="*/ 882624840 w 1043"/>
              <a:gd name="T41" fmla="*/ 0 h 461"/>
              <a:gd name="T42" fmla="*/ 935667076 w 1043"/>
              <a:gd name="T43" fmla="*/ 0 h 461"/>
              <a:gd name="T44" fmla="*/ 967492417 w 1043"/>
              <a:gd name="T45" fmla="*/ 0 h 461"/>
              <a:gd name="T46" fmla="*/ 1009927662 w 1043"/>
              <a:gd name="T47" fmla="*/ 0 h 461"/>
              <a:gd name="T48" fmla="*/ 1041753004 w 1043"/>
              <a:gd name="T49" fmla="*/ 0 h 461"/>
              <a:gd name="T50" fmla="*/ 1084186792 w 1043"/>
              <a:gd name="T51" fmla="*/ 21856672 h 461"/>
              <a:gd name="T52" fmla="*/ 1116012134 w 1043"/>
              <a:gd name="T53" fmla="*/ 43714998 h 461"/>
              <a:gd name="T54" fmla="*/ 1147837475 w 1043"/>
              <a:gd name="T55" fmla="*/ 43714998 h 461"/>
              <a:gd name="T56" fmla="*/ 1190271264 w 1043"/>
              <a:gd name="T57" fmla="*/ 68303961 h 461"/>
              <a:gd name="T58" fmla="*/ 1232705052 w 1043"/>
              <a:gd name="T59" fmla="*/ 90162286 h 461"/>
              <a:gd name="T60" fmla="*/ 1264530393 w 1043"/>
              <a:gd name="T61" fmla="*/ 90162286 h 461"/>
              <a:gd name="T62" fmla="*/ 1306964182 w 1043"/>
              <a:gd name="T63" fmla="*/ 131144993 h 461"/>
              <a:gd name="T64" fmla="*/ 1349397970 w 1043"/>
              <a:gd name="T65" fmla="*/ 177590629 h 461"/>
              <a:gd name="T66" fmla="*/ 1391831759 w 1043"/>
              <a:gd name="T67" fmla="*/ 221305627 h 461"/>
              <a:gd name="T68" fmla="*/ 1436387820 w 1043"/>
              <a:gd name="T69" fmla="*/ 243163952 h 461"/>
              <a:gd name="T70" fmla="*/ 1476699336 w 1043"/>
              <a:gd name="T71" fmla="*/ 286877297 h 461"/>
              <a:gd name="T72" fmla="*/ 1510646949 w 1043"/>
              <a:gd name="T73" fmla="*/ 308735623 h 461"/>
              <a:gd name="T74" fmla="*/ 1550959922 w 1043"/>
              <a:gd name="T75" fmla="*/ 377039584 h 461"/>
              <a:gd name="T76" fmla="*/ 1584906079 w 1043"/>
              <a:gd name="T77" fmla="*/ 398897909 h 461"/>
              <a:gd name="T78" fmla="*/ 1627339868 w 1043"/>
              <a:gd name="T79" fmla="*/ 418022291 h 461"/>
              <a:gd name="T80" fmla="*/ 1659165209 w 1043"/>
              <a:gd name="T81" fmla="*/ 439878963 h 461"/>
              <a:gd name="T82" fmla="*/ 1701598998 w 1043"/>
              <a:gd name="T83" fmla="*/ 486326252 h 461"/>
              <a:gd name="T84" fmla="*/ 1733424339 w 1043"/>
              <a:gd name="T85" fmla="*/ 530041249 h 461"/>
              <a:gd name="T86" fmla="*/ 1775859584 w 1043"/>
              <a:gd name="T87" fmla="*/ 551899575 h 461"/>
              <a:gd name="T88" fmla="*/ 1818293373 w 1043"/>
              <a:gd name="T89" fmla="*/ 595612920 h 461"/>
              <a:gd name="T90" fmla="*/ 1860727161 w 1043"/>
              <a:gd name="T91" fmla="*/ 639327918 h 461"/>
              <a:gd name="T92" fmla="*/ 1892552503 w 1043"/>
              <a:gd name="T93" fmla="*/ 685775206 h 461"/>
              <a:gd name="T94" fmla="*/ 1934986291 w 1043"/>
              <a:gd name="T95" fmla="*/ 707631879 h 461"/>
              <a:gd name="T96" fmla="*/ 1977420080 w 1043"/>
              <a:gd name="T97" fmla="*/ 770472911 h 461"/>
              <a:gd name="T98" fmla="*/ 2019853868 w 1043"/>
              <a:gd name="T99" fmla="*/ 838776872 h 461"/>
              <a:gd name="T100" fmla="*/ 2062287657 w 1043"/>
              <a:gd name="T101" fmla="*/ 904348542 h 461"/>
              <a:gd name="T102" fmla="*/ 2094112998 w 1043"/>
              <a:gd name="T103" fmla="*/ 926206868 h 461"/>
              <a:gd name="T104" fmla="*/ 2125938339 w 1043"/>
              <a:gd name="T105" fmla="*/ 994510829 h 461"/>
              <a:gd name="T106" fmla="*/ 2147483646 w 1043"/>
              <a:gd name="T107" fmla="*/ 1035493536 h 461"/>
              <a:gd name="T108" fmla="*/ 2147483646 w 1043"/>
              <a:gd name="T109" fmla="*/ 1103797497 h 461"/>
              <a:gd name="T110" fmla="*/ 2147483646 w 1043"/>
              <a:gd name="T111" fmla="*/ 1169369167 h 461"/>
              <a:gd name="T112" fmla="*/ 2147483646 w 1043"/>
              <a:gd name="T113" fmla="*/ 1256799163 h 4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43" h="461">
                <a:moveTo>
                  <a:pt x="10" y="113"/>
                </a:moveTo>
                <a:lnTo>
                  <a:pt x="0" y="105"/>
                </a:lnTo>
                <a:lnTo>
                  <a:pt x="15" y="105"/>
                </a:lnTo>
                <a:lnTo>
                  <a:pt x="35" y="105"/>
                </a:lnTo>
                <a:lnTo>
                  <a:pt x="55" y="96"/>
                </a:lnTo>
                <a:lnTo>
                  <a:pt x="70" y="89"/>
                </a:lnTo>
                <a:lnTo>
                  <a:pt x="85" y="73"/>
                </a:lnTo>
                <a:lnTo>
                  <a:pt x="105" y="65"/>
                </a:lnTo>
                <a:lnTo>
                  <a:pt x="121" y="56"/>
                </a:lnTo>
                <a:lnTo>
                  <a:pt x="140" y="48"/>
                </a:lnTo>
                <a:lnTo>
                  <a:pt x="156" y="40"/>
                </a:lnTo>
                <a:lnTo>
                  <a:pt x="180" y="25"/>
                </a:lnTo>
                <a:lnTo>
                  <a:pt x="205" y="16"/>
                </a:lnTo>
                <a:lnTo>
                  <a:pt x="226" y="8"/>
                </a:lnTo>
                <a:lnTo>
                  <a:pt x="251" y="0"/>
                </a:lnTo>
                <a:lnTo>
                  <a:pt x="275" y="0"/>
                </a:lnTo>
                <a:lnTo>
                  <a:pt x="300" y="0"/>
                </a:lnTo>
                <a:lnTo>
                  <a:pt x="356" y="0"/>
                </a:lnTo>
                <a:lnTo>
                  <a:pt x="376" y="0"/>
                </a:lnTo>
                <a:lnTo>
                  <a:pt x="396" y="0"/>
                </a:lnTo>
                <a:lnTo>
                  <a:pt x="416" y="0"/>
                </a:lnTo>
                <a:lnTo>
                  <a:pt x="441" y="0"/>
                </a:lnTo>
                <a:lnTo>
                  <a:pt x="456" y="0"/>
                </a:lnTo>
                <a:lnTo>
                  <a:pt x="476" y="0"/>
                </a:lnTo>
                <a:lnTo>
                  <a:pt x="491" y="0"/>
                </a:lnTo>
                <a:lnTo>
                  <a:pt x="511" y="8"/>
                </a:lnTo>
                <a:lnTo>
                  <a:pt x="526" y="16"/>
                </a:lnTo>
                <a:lnTo>
                  <a:pt x="541" y="16"/>
                </a:lnTo>
                <a:lnTo>
                  <a:pt x="561" y="25"/>
                </a:lnTo>
                <a:lnTo>
                  <a:pt x="581" y="33"/>
                </a:lnTo>
                <a:lnTo>
                  <a:pt x="596" y="33"/>
                </a:lnTo>
                <a:lnTo>
                  <a:pt x="616" y="48"/>
                </a:lnTo>
                <a:lnTo>
                  <a:pt x="636" y="65"/>
                </a:lnTo>
                <a:lnTo>
                  <a:pt x="656" y="81"/>
                </a:lnTo>
                <a:lnTo>
                  <a:pt x="677" y="89"/>
                </a:lnTo>
                <a:lnTo>
                  <a:pt x="696" y="105"/>
                </a:lnTo>
                <a:lnTo>
                  <a:pt x="712" y="113"/>
                </a:lnTo>
                <a:lnTo>
                  <a:pt x="731" y="138"/>
                </a:lnTo>
                <a:lnTo>
                  <a:pt x="747" y="146"/>
                </a:lnTo>
                <a:lnTo>
                  <a:pt x="767" y="153"/>
                </a:lnTo>
                <a:lnTo>
                  <a:pt x="782" y="161"/>
                </a:lnTo>
                <a:lnTo>
                  <a:pt x="802" y="178"/>
                </a:lnTo>
                <a:lnTo>
                  <a:pt x="817" y="194"/>
                </a:lnTo>
                <a:lnTo>
                  <a:pt x="837" y="202"/>
                </a:lnTo>
                <a:lnTo>
                  <a:pt x="857" y="218"/>
                </a:lnTo>
                <a:lnTo>
                  <a:pt x="877" y="234"/>
                </a:lnTo>
                <a:lnTo>
                  <a:pt x="892" y="251"/>
                </a:lnTo>
                <a:lnTo>
                  <a:pt x="912" y="259"/>
                </a:lnTo>
                <a:lnTo>
                  <a:pt x="932" y="282"/>
                </a:lnTo>
                <a:lnTo>
                  <a:pt x="952" y="307"/>
                </a:lnTo>
                <a:lnTo>
                  <a:pt x="972" y="331"/>
                </a:lnTo>
                <a:lnTo>
                  <a:pt x="987" y="339"/>
                </a:lnTo>
                <a:lnTo>
                  <a:pt x="1002" y="364"/>
                </a:lnTo>
                <a:lnTo>
                  <a:pt x="1017" y="379"/>
                </a:lnTo>
                <a:lnTo>
                  <a:pt x="1027" y="404"/>
                </a:lnTo>
                <a:lnTo>
                  <a:pt x="1037" y="428"/>
                </a:lnTo>
                <a:lnTo>
                  <a:pt x="1042" y="46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7368" name="Rectangle 1"/>
          <p:cNvSpPr>
            <a:spLocks noChangeArrowheads="1"/>
          </p:cNvSpPr>
          <p:nvPr/>
        </p:nvSpPr>
        <p:spPr bwMode="auto">
          <a:xfrm>
            <a:off x="1790700" y="6348414"/>
            <a:ext cx="4275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fa-IR" sz="1800" b="1"/>
              <a:t>Neutrophil Function, Oxidative Burst </a:t>
            </a:r>
            <a:endParaRPr lang="en-US" altLang="fa-IR" sz="1800"/>
          </a:p>
        </p:txBody>
      </p:sp>
    </p:spTree>
    <p:extLst>
      <p:ext uri="{BB962C8B-B14F-4D97-AF65-F5344CB8AC3E}">
        <p14:creationId xmlns:p14="http://schemas.microsoft.com/office/powerpoint/2010/main" val="111240387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139950" y="0"/>
            <a:ext cx="7772400" cy="877888"/>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1" anchor="ctr">
            <a:normAutofit/>
          </a:bodyPr>
          <a:lstStyle/>
          <a:p>
            <a:pPr algn="ctr" defTabSz="903288">
              <a:defRPr/>
            </a:pPr>
            <a:r>
              <a:rPr lang="en-US" altLang="en-US" dirty="0">
                <a:solidFill>
                  <a:srgbClr val="FF0066"/>
                </a:solidFill>
                <a:latin typeface="Times New Roman" panose="02020603050405020304" pitchFamily="18" charset="0"/>
              </a:rPr>
              <a:t>Phagocytosis</a:t>
            </a:r>
          </a:p>
        </p:txBody>
      </p:sp>
      <p:sp>
        <p:nvSpPr>
          <p:cNvPr id="145411" name="Rectangle 3"/>
          <p:cNvSpPr>
            <a:spLocks noGrp="1" noChangeArrowheads="1"/>
          </p:cNvSpPr>
          <p:nvPr>
            <p:ph type="body" idx="1"/>
          </p:nvPr>
        </p:nvSpPr>
        <p:spPr>
          <a:xfrm>
            <a:off x="1824038" y="844550"/>
            <a:ext cx="7772400" cy="112395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1">
            <a:normAutofit lnSpcReduction="10000"/>
          </a:bodyPr>
          <a:lstStyle/>
          <a:p>
            <a:pPr marL="338138" indent="-338138" algn="l" defTabSz="903288" rtl="0">
              <a:defRPr/>
            </a:pPr>
            <a:r>
              <a:rPr lang="en-US" altLang="en-US" sz="2400" dirty="0">
                <a:latin typeface="Times New Roman" panose="02020603050405020304" pitchFamily="18" charset="0"/>
              </a:rPr>
              <a:t>Uptake of Fluorescent labeled particles</a:t>
            </a:r>
          </a:p>
          <a:p>
            <a:pPr marL="338138" indent="-338138" algn="l" defTabSz="903288" rtl="0">
              <a:defRPr/>
            </a:pPr>
            <a:r>
              <a:rPr lang="en-US" altLang="en-US" sz="2400" dirty="0">
                <a:latin typeface="Times New Roman" panose="02020603050405020304" pitchFamily="18" charset="0"/>
              </a:rPr>
              <a:t>Determination of intracellular or extracellular state of particles</a:t>
            </a:r>
          </a:p>
        </p:txBody>
      </p:sp>
      <p:sp>
        <p:nvSpPr>
          <p:cNvPr id="58372" name="Rectangle 4"/>
          <p:cNvSpPr>
            <a:spLocks noChangeArrowheads="1"/>
          </p:cNvSpPr>
          <p:nvPr/>
        </p:nvSpPr>
        <p:spPr bwMode="auto">
          <a:xfrm>
            <a:off x="1946276" y="1970089"/>
            <a:ext cx="8361363"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38138" indent="-338138" defTabSz="903288">
              <a:defRPr>
                <a:solidFill>
                  <a:schemeClr val="tx1"/>
                </a:solidFill>
                <a:latin typeface="Arial" panose="020B0604020202020204" pitchFamily="34" charset="0"/>
              </a:defRPr>
            </a:lvl1pPr>
            <a:lvl2pPr marL="735013" indent="-282575" defTabSz="903288">
              <a:defRPr>
                <a:solidFill>
                  <a:schemeClr val="tx1"/>
                </a:solidFill>
                <a:latin typeface="Arial" panose="020B0604020202020204" pitchFamily="34" charset="0"/>
              </a:defRPr>
            </a:lvl2pPr>
            <a:lvl3pPr marL="1130300" indent="-227013" defTabSz="903288">
              <a:defRPr>
                <a:solidFill>
                  <a:schemeClr val="tx1"/>
                </a:solidFill>
                <a:latin typeface="Arial" panose="020B0604020202020204" pitchFamily="34" charset="0"/>
              </a:defRPr>
            </a:lvl3pPr>
            <a:lvl4pPr marL="1581150" indent="-225425" defTabSz="903288">
              <a:defRPr>
                <a:solidFill>
                  <a:schemeClr val="tx1"/>
                </a:solidFill>
                <a:latin typeface="Arial" panose="020B0604020202020204" pitchFamily="34" charset="0"/>
              </a:defRPr>
            </a:lvl4pPr>
            <a:lvl5pPr marL="2035175" indent="-225425" defTabSz="903288">
              <a:defRPr>
                <a:solidFill>
                  <a:schemeClr val="tx1"/>
                </a:solidFill>
                <a:latin typeface="Arial" panose="020B0604020202020204" pitchFamily="34" charset="0"/>
              </a:defRPr>
            </a:lvl5pPr>
            <a:lvl6pPr marL="2492375" indent="-225425" algn="l" defTabSz="903288" rtl="0" eaLnBrk="0" fontAlgn="base" hangingPunct="0">
              <a:spcBef>
                <a:spcPct val="0"/>
              </a:spcBef>
              <a:spcAft>
                <a:spcPct val="0"/>
              </a:spcAft>
              <a:defRPr>
                <a:solidFill>
                  <a:schemeClr val="tx1"/>
                </a:solidFill>
                <a:latin typeface="Arial" panose="020B0604020202020204" pitchFamily="34" charset="0"/>
              </a:defRPr>
            </a:lvl6pPr>
            <a:lvl7pPr marL="2949575" indent="-225425" algn="l" defTabSz="903288" rtl="0" eaLnBrk="0" fontAlgn="base" hangingPunct="0">
              <a:spcBef>
                <a:spcPct val="0"/>
              </a:spcBef>
              <a:spcAft>
                <a:spcPct val="0"/>
              </a:spcAft>
              <a:defRPr>
                <a:solidFill>
                  <a:schemeClr val="tx1"/>
                </a:solidFill>
                <a:latin typeface="Arial" panose="020B0604020202020204" pitchFamily="34" charset="0"/>
              </a:defRPr>
            </a:lvl7pPr>
            <a:lvl8pPr marL="3406775" indent="-225425" algn="l" defTabSz="903288" rtl="0" eaLnBrk="0" fontAlgn="base" hangingPunct="0">
              <a:spcBef>
                <a:spcPct val="0"/>
              </a:spcBef>
              <a:spcAft>
                <a:spcPct val="0"/>
              </a:spcAft>
              <a:defRPr>
                <a:solidFill>
                  <a:schemeClr val="tx1"/>
                </a:solidFill>
                <a:latin typeface="Arial" panose="020B0604020202020204" pitchFamily="34" charset="0"/>
              </a:defRPr>
            </a:lvl8pPr>
            <a:lvl9pPr marL="3863975" indent="-225425" algn="l" defTabSz="903288" rtl="0" eaLnBrk="0" fontAlgn="base" hangingPunct="0">
              <a:spcBef>
                <a:spcPct val="0"/>
              </a:spcBef>
              <a:spcAft>
                <a:spcPct val="0"/>
              </a:spcAft>
              <a:defRPr>
                <a:solidFill>
                  <a:schemeClr val="tx1"/>
                </a:solidFill>
                <a:latin typeface="Arial" panose="020B0604020202020204" pitchFamily="34" charset="0"/>
              </a:defRPr>
            </a:lvl9pPr>
          </a:lstStyle>
          <a:p>
            <a:pPr algn="l" rtl="0">
              <a:spcBef>
                <a:spcPct val="20000"/>
              </a:spcBef>
            </a:pPr>
            <a:r>
              <a:rPr lang="en-US" altLang="en-US" sz="2400" b="1" i="1" dirty="0">
                <a:latin typeface="Times New Roman" panose="02020603050405020304" pitchFamily="18" charset="0"/>
              </a:rPr>
              <a:t>How the assay works:</a:t>
            </a:r>
            <a:endParaRPr lang="en-US" altLang="en-US" dirty="0">
              <a:latin typeface="Times New Roman" panose="02020603050405020304" pitchFamily="18" charset="0"/>
            </a:endParaRPr>
          </a:p>
          <a:p>
            <a:pPr algn="l" rtl="0">
              <a:spcBef>
                <a:spcPct val="20000"/>
              </a:spcBef>
              <a:buFontTx/>
              <a:buChar char="•"/>
            </a:pPr>
            <a:r>
              <a:rPr lang="en-US" altLang="en-US" dirty="0" smtClean="0">
                <a:latin typeface="Times New Roman" panose="02020603050405020304" pitchFamily="18" charset="0"/>
              </a:rPr>
              <a:t>Particles or cells are labeled with a fluorescent probe</a:t>
            </a:r>
          </a:p>
          <a:p>
            <a:pPr algn="l" rtl="0">
              <a:spcBef>
                <a:spcPct val="20000"/>
              </a:spcBef>
              <a:buFontTx/>
              <a:buChar char="•"/>
            </a:pPr>
            <a:r>
              <a:rPr lang="en-US" altLang="en-US" dirty="0" smtClean="0">
                <a:latin typeface="Times New Roman" panose="02020603050405020304" pitchFamily="18" charset="0"/>
              </a:rPr>
              <a:t>The </a:t>
            </a:r>
            <a:r>
              <a:rPr lang="en-US" altLang="en-US" dirty="0">
                <a:latin typeface="Times New Roman" panose="02020603050405020304" pitchFamily="18" charset="0"/>
              </a:rPr>
              <a:t>cells and particles are mixed so phagocytosis takes place</a:t>
            </a:r>
          </a:p>
          <a:p>
            <a:pPr algn="l" rtl="0">
              <a:spcBef>
                <a:spcPct val="20000"/>
              </a:spcBef>
              <a:buFontTx/>
              <a:buChar char="•"/>
            </a:pPr>
            <a:r>
              <a:rPr lang="en-US" altLang="en-US" dirty="0">
                <a:latin typeface="Times New Roman" panose="02020603050405020304" pitchFamily="18" charset="0"/>
              </a:rPr>
              <a:t>The cells are mixed with a fluorescent absorber to remove fluorescence from membrane bound particles</a:t>
            </a:r>
          </a:p>
          <a:p>
            <a:pPr algn="l" rtl="0">
              <a:spcBef>
                <a:spcPct val="20000"/>
              </a:spcBef>
              <a:buFontTx/>
              <a:buChar char="•"/>
            </a:pPr>
            <a:r>
              <a:rPr lang="en-US" altLang="en-US" dirty="0">
                <a:latin typeface="Times New Roman" panose="02020603050405020304" pitchFamily="18" charset="0"/>
              </a:rPr>
              <a:t>The remaining fluorescence </a:t>
            </a:r>
          </a:p>
          <a:p>
            <a:pPr>
              <a:spcBef>
                <a:spcPct val="20000"/>
              </a:spcBef>
            </a:pPr>
            <a:r>
              <a:rPr lang="en-US" altLang="en-US" dirty="0">
                <a:latin typeface="Times New Roman" panose="02020603050405020304" pitchFamily="18" charset="0"/>
              </a:rPr>
              <a:t> </a:t>
            </a:r>
            <a:r>
              <a:rPr lang="en-US" altLang="en-US" dirty="0" smtClean="0">
                <a:latin typeface="Times New Roman" panose="02020603050405020304" pitchFamily="18" charset="0"/>
              </a:rPr>
              <a:t>          represents </a:t>
            </a:r>
            <a:r>
              <a:rPr lang="en-US" altLang="en-US" dirty="0">
                <a:latin typeface="Times New Roman" panose="02020603050405020304" pitchFamily="18" charset="0"/>
              </a:rPr>
              <a:t>internal particles</a:t>
            </a:r>
          </a:p>
        </p:txBody>
      </p:sp>
      <p:sp>
        <p:nvSpPr>
          <p:cNvPr id="58373" name="Freeform 5"/>
          <p:cNvSpPr>
            <a:spLocks/>
          </p:cNvSpPr>
          <p:nvPr/>
        </p:nvSpPr>
        <p:spPr bwMode="auto">
          <a:xfrm>
            <a:off x="5691858" y="4706571"/>
            <a:ext cx="2503488" cy="1957387"/>
          </a:xfrm>
          <a:custGeom>
            <a:avLst/>
            <a:gdLst>
              <a:gd name="T0" fmla="*/ 1658425279 w 1718"/>
              <a:gd name="T1" fmla="*/ 2147483646 h 1184"/>
              <a:gd name="T2" fmla="*/ 1877140949 w 1718"/>
              <a:gd name="T3" fmla="*/ 2147483646 h 1184"/>
              <a:gd name="T4" fmla="*/ 2066129521 w 1718"/>
              <a:gd name="T5" fmla="*/ 2147483646 h 1184"/>
              <a:gd name="T6" fmla="*/ 2147483646 w 1718"/>
              <a:gd name="T7" fmla="*/ 2147483646 h 1184"/>
              <a:gd name="T8" fmla="*/ 2147483646 w 1718"/>
              <a:gd name="T9" fmla="*/ 2147483646 h 1184"/>
              <a:gd name="T10" fmla="*/ 2147483646 w 1718"/>
              <a:gd name="T11" fmla="*/ 2147483646 h 1184"/>
              <a:gd name="T12" fmla="*/ 2147483646 w 1718"/>
              <a:gd name="T13" fmla="*/ 2147483646 h 1184"/>
              <a:gd name="T14" fmla="*/ 2147483646 w 1718"/>
              <a:gd name="T15" fmla="*/ 2147483646 h 1184"/>
              <a:gd name="T16" fmla="*/ 2147483646 w 1718"/>
              <a:gd name="T17" fmla="*/ 2147483646 h 1184"/>
              <a:gd name="T18" fmla="*/ 2147483646 w 1718"/>
              <a:gd name="T19" fmla="*/ 2147483646 h 1184"/>
              <a:gd name="T20" fmla="*/ 2147483646 w 1718"/>
              <a:gd name="T21" fmla="*/ 2147483646 h 1184"/>
              <a:gd name="T22" fmla="*/ 2147483646 w 1718"/>
              <a:gd name="T23" fmla="*/ 1997870524 h 1184"/>
              <a:gd name="T24" fmla="*/ 2147483646 w 1718"/>
              <a:gd name="T25" fmla="*/ 1719098278 h 1184"/>
              <a:gd name="T26" fmla="*/ 2147483646 w 1718"/>
              <a:gd name="T27" fmla="*/ 1535983401 h 1184"/>
              <a:gd name="T28" fmla="*/ 2147483646 w 1718"/>
              <a:gd name="T29" fmla="*/ 1596110230 h 1184"/>
              <a:gd name="T30" fmla="*/ 2147483646 w 1718"/>
              <a:gd name="T31" fmla="*/ 1634373509 h 1184"/>
              <a:gd name="T32" fmla="*/ 2147483646 w 1718"/>
              <a:gd name="T33" fmla="*/ 1453991369 h 1184"/>
              <a:gd name="T34" fmla="*/ 2147483646 w 1718"/>
              <a:gd name="T35" fmla="*/ 1281807441 h 1184"/>
              <a:gd name="T36" fmla="*/ 2147483646 w 1718"/>
              <a:gd name="T37" fmla="*/ 1167019258 h 1184"/>
              <a:gd name="T38" fmla="*/ 2147483646 w 1718"/>
              <a:gd name="T39" fmla="*/ 1199815409 h 1184"/>
              <a:gd name="T40" fmla="*/ 2147483646 w 1718"/>
              <a:gd name="T41" fmla="*/ 1246278553 h 1184"/>
              <a:gd name="T42" fmla="*/ 2147483646 w 1718"/>
              <a:gd name="T43" fmla="*/ 1188882808 h 1184"/>
              <a:gd name="T44" fmla="*/ 2147483646 w 1718"/>
              <a:gd name="T45" fmla="*/ 1016700533 h 1184"/>
              <a:gd name="T46" fmla="*/ 2147483646 w 1718"/>
              <a:gd name="T47" fmla="*/ 841783868 h 1184"/>
              <a:gd name="T48" fmla="*/ 2147483646 w 1718"/>
              <a:gd name="T49" fmla="*/ 680532541 h 1184"/>
              <a:gd name="T50" fmla="*/ 2147483646 w 1718"/>
              <a:gd name="T51" fmla="*/ 472819725 h 1184"/>
              <a:gd name="T52" fmla="*/ 2147483646 w 1718"/>
              <a:gd name="T53" fmla="*/ 207712817 h 1184"/>
              <a:gd name="T54" fmla="*/ 2147483646 w 1718"/>
              <a:gd name="T55" fmla="*/ 32796151 h 1184"/>
              <a:gd name="T56" fmla="*/ 2147483646 w 1718"/>
              <a:gd name="T57" fmla="*/ 0 h 1184"/>
              <a:gd name="T58" fmla="*/ 2147483646 w 1718"/>
              <a:gd name="T59" fmla="*/ 0 h 1184"/>
              <a:gd name="T60" fmla="*/ 2147483646 w 1718"/>
              <a:gd name="T61" fmla="*/ 32796151 h 1184"/>
              <a:gd name="T62" fmla="*/ 2147483646 w 1718"/>
              <a:gd name="T63" fmla="*/ 139386123 h 1184"/>
              <a:gd name="T64" fmla="*/ 2147483646 w 1718"/>
              <a:gd name="T65" fmla="*/ 229578020 h 1184"/>
              <a:gd name="T66" fmla="*/ 2147483646 w 1718"/>
              <a:gd name="T67" fmla="*/ 311570051 h 1184"/>
              <a:gd name="T68" fmla="*/ 1974820698 w 1718"/>
              <a:gd name="T69" fmla="*/ 300637450 h 1184"/>
              <a:gd name="T70" fmla="*/ 1828301075 w 1718"/>
              <a:gd name="T71" fmla="*/ 243243358 h 1184"/>
              <a:gd name="T72" fmla="*/ 1643560273 w 1718"/>
              <a:gd name="T73" fmla="*/ 150318725 h 1184"/>
              <a:gd name="T74" fmla="*/ 1516151969 w 1718"/>
              <a:gd name="T75" fmla="*/ 57394092 h 1184"/>
              <a:gd name="T76" fmla="*/ 1331411167 w 1718"/>
              <a:gd name="T77" fmla="*/ 32796151 h 1184"/>
              <a:gd name="T78" fmla="*/ 1063855623 w 1718"/>
              <a:gd name="T79" fmla="*/ 10932602 h 1184"/>
              <a:gd name="T80" fmla="*/ 806915859 w 1718"/>
              <a:gd name="T81" fmla="*/ 32796151 h 1184"/>
              <a:gd name="T82" fmla="*/ 643409531 w 1718"/>
              <a:gd name="T83" fmla="*/ 128453522 h 1184"/>
              <a:gd name="T84" fmla="*/ 375852530 w 1718"/>
              <a:gd name="T85" fmla="*/ 196780215 h 1184"/>
              <a:gd name="T86" fmla="*/ 237828446 w 1718"/>
              <a:gd name="T87" fmla="*/ 450956175 h 1184"/>
              <a:gd name="T88" fmla="*/ 165629484 w 1718"/>
              <a:gd name="T89" fmla="*/ 658668991 h 1184"/>
              <a:gd name="T90" fmla="*/ 99802904 w 1718"/>
              <a:gd name="T91" fmla="*/ 855449207 h 1184"/>
              <a:gd name="T92" fmla="*/ 55209342 w 1718"/>
              <a:gd name="T93" fmla="*/ 1038564083 h 1184"/>
              <a:gd name="T94" fmla="*/ 8494081 w 1718"/>
              <a:gd name="T95" fmla="*/ 1224413350 h 1184"/>
              <a:gd name="T96" fmla="*/ 0 w 1718"/>
              <a:gd name="T97" fmla="*/ 1421193565 h 1184"/>
              <a:gd name="T98" fmla="*/ 8494081 w 1718"/>
              <a:gd name="T99" fmla="*/ 1639838983 h 1184"/>
              <a:gd name="T100" fmla="*/ 36099481 w 1718"/>
              <a:gd name="T101" fmla="*/ 1904945891 h 1184"/>
              <a:gd name="T102" fmla="*/ 55209342 w 1718"/>
              <a:gd name="T103" fmla="*/ 2147483646 h 1184"/>
              <a:gd name="T104" fmla="*/ 91308823 w 1718"/>
              <a:gd name="T105" fmla="*/ 2147483646 h 1184"/>
              <a:gd name="T106" fmla="*/ 184740802 w 1718"/>
              <a:gd name="T107" fmla="*/ 2147483646 h 1184"/>
              <a:gd name="T108" fmla="*/ 312149106 w 1718"/>
              <a:gd name="T109" fmla="*/ 2147483646 h 1184"/>
              <a:gd name="T110" fmla="*/ 450174647 w 1718"/>
              <a:gd name="T111" fmla="*/ 2147483646 h 1184"/>
              <a:gd name="T112" fmla="*/ 671014931 w 1718"/>
              <a:gd name="T113" fmla="*/ 2147483646 h 1184"/>
              <a:gd name="T114" fmla="*/ 826027177 w 1718"/>
              <a:gd name="T115" fmla="*/ 2147483646 h 1184"/>
              <a:gd name="T116" fmla="*/ 1019262061 w 1718"/>
              <a:gd name="T117" fmla="*/ 2147483646 h 1184"/>
              <a:gd name="T118" fmla="*/ 1240102344 w 1718"/>
              <a:gd name="T119" fmla="*/ 2147483646 h 1184"/>
              <a:gd name="T120" fmla="*/ 1378127885 w 1718"/>
              <a:gd name="T121" fmla="*/ 2147483646 h 1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18" h="1184">
                <a:moveTo>
                  <a:pt x="661" y="1179"/>
                </a:moveTo>
                <a:lnTo>
                  <a:pt x="693" y="1175"/>
                </a:lnTo>
                <a:lnTo>
                  <a:pt x="723" y="1173"/>
                </a:lnTo>
                <a:lnTo>
                  <a:pt x="755" y="1173"/>
                </a:lnTo>
                <a:lnTo>
                  <a:pt x="781" y="1173"/>
                </a:lnTo>
                <a:lnTo>
                  <a:pt x="810" y="1173"/>
                </a:lnTo>
                <a:lnTo>
                  <a:pt x="830" y="1172"/>
                </a:lnTo>
                <a:lnTo>
                  <a:pt x="852" y="1171"/>
                </a:lnTo>
                <a:lnTo>
                  <a:pt x="865" y="1171"/>
                </a:lnTo>
                <a:lnTo>
                  <a:pt x="884" y="1171"/>
                </a:lnTo>
                <a:lnTo>
                  <a:pt x="910" y="1170"/>
                </a:lnTo>
                <a:lnTo>
                  <a:pt x="924" y="1169"/>
                </a:lnTo>
                <a:lnTo>
                  <a:pt x="943" y="1166"/>
                </a:lnTo>
                <a:lnTo>
                  <a:pt x="956" y="1166"/>
                </a:lnTo>
                <a:lnTo>
                  <a:pt x="973" y="1162"/>
                </a:lnTo>
                <a:lnTo>
                  <a:pt x="986" y="1158"/>
                </a:lnTo>
                <a:lnTo>
                  <a:pt x="999" y="1153"/>
                </a:lnTo>
                <a:lnTo>
                  <a:pt x="1017" y="1145"/>
                </a:lnTo>
                <a:lnTo>
                  <a:pt x="1029" y="1141"/>
                </a:lnTo>
                <a:lnTo>
                  <a:pt x="1042" y="1136"/>
                </a:lnTo>
                <a:lnTo>
                  <a:pt x="1055" y="1132"/>
                </a:lnTo>
                <a:lnTo>
                  <a:pt x="1073" y="1124"/>
                </a:lnTo>
                <a:lnTo>
                  <a:pt x="1098" y="1120"/>
                </a:lnTo>
                <a:lnTo>
                  <a:pt x="1116" y="1115"/>
                </a:lnTo>
                <a:lnTo>
                  <a:pt x="1133" y="1107"/>
                </a:lnTo>
                <a:lnTo>
                  <a:pt x="1151" y="1103"/>
                </a:lnTo>
                <a:lnTo>
                  <a:pt x="1168" y="1094"/>
                </a:lnTo>
                <a:lnTo>
                  <a:pt x="1181" y="1090"/>
                </a:lnTo>
                <a:lnTo>
                  <a:pt x="1194" y="1082"/>
                </a:lnTo>
                <a:lnTo>
                  <a:pt x="1207" y="1073"/>
                </a:lnTo>
                <a:lnTo>
                  <a:pt x="1220" y="1065"/>
                </a:lnTo>
                <a:lnTo>
                  <a:pt x="1232" y="1056"/>
                </a:lnTo>
                <a:lnTo>
                  <a:pt x="1250" y="1048"/>
                </a:lnTo>
                <a:lnTo>
                  <a:pt x="1267" y="1035"/>
                </a:lnTo>
                <a:lnTo>
                  <a:pt x="1285" y="1027"/>
                </a:lnTo>
                <a:lnTo>
                  <a:pt x="1297" y="1018"/>
                </a:lnTo>
                <a:lnTo>
                  <a:pt x="1315" y="1014"/>
                </a:lnTo>
                <a:lnTo>
                  <a:pt x="1328" y="1006"/>
                </a:lnTo>
                <a:lnTo>
                  <a:pt x="1345" y="993"/>
                </a:lnTo>
                <a:lnTo>
                  <a:pt x="1358" y="984"/>
                </a:lnTo>
                <a:lnTo>
                  <a:pt x="1375" y="976"/>
                </a:lnTo>
                <a:lnTo>
                  <a:pt x="1393" y="963"/>
                </a:lnTo>
                <a:lnTo>
                  <a:pt x="1406" y="951"/>
                </a:lnTo>
                <a:lnTo>
                  <a:pt x="1419" y="946"/>
                </a:lnTo>
                <a:lnTo>
                  <a:pt x="1431" y="934"/>
                </a:lnTo>
                <a:lnTo>
                  <a:pt x="1449" y="921"/>
                </a:lnTo>
                <a:lnTo>
                  <a:pt x="1462" y="904"/>
                </a:lnTo>
                <a:lnTo>
                  <a:pt x="1475" y="891"/>
                </a:lnTo>
                <a:lnTo>
                  <a:pt x="1484" y="879"/>
                </a:lnTo>
                <a:lnTo>
                  <a:pt x="1488" y="866"/>
                </a:lnTo>
                <a:lnTo>
                  <a:pt x="1496" y="849"/>
                </a:lnTo>
                <a:lnTo>
                  <a:pt x="1505" y="837"/>
                </a:lnTo>
                <a:lnTo>
                  <a:pt x="1509" y="824"/>
                </a:lnTo>
                <a:lnTo>
                  <a:pt x="1518" y="811"/>
                </a:lnTo>
                <a:lnTo>
                  <a:pt x="1527" y="799"/>
                </a:lnTo>
                <a:lnTo>
                  <a:pt x="1535" y="786"/>
                </a:lnTo>
                <a:lnTo>
                  <a:pt x="1549" y="773"/>
                </a:lnTo>
                <a:lnTo>
                  <a:pt x="1561" y="760"/>
                </a:lnTo>
                <a:lnTo>
                  <a:pt x="1574" y="744"/>
                </a:lnTo>
                <a:lnTo>
                  <a:pt x="1583" y="731"/>
                </a:lnTo>
                <a:lnTo>
                  <a:pt x="1592" y="718"/>
                </a:lnTo>
                <a:lnTo>
                  <a:pt x="1600" y="706"/>
                </a:lnTo>
                <a:lnTo>
                  <a:pt x="1609" y="693"/>
                </a:lnTo>
                <a:lnTo>
                  <a:pt x="1618" y="659"/>
                </a:lnTo>
                <a:lnTo>
                  <a:pt x="1626" y="629"/>
                </a:lnTo>
                <a:lnTo>
                  <a:pt x="1630" y="613"/>
                </a:lnTo>
                <a:lnTo>
                  <a:pt x="1635" y="600"/>
                </a:lnTo>
                <a:lnTo>
                  <a:pt x="1639" y="587"/>
                </a:lnTo>
                <a:lnTo>
                  <a:pt x="1639" y="575"/>
                </a:lnTo>
                <a:lnTo>
                  <a:pt x="1639" y="562"/>
                </a:lnTo>
                <a:lnTo>
                  <a:pt x="1639" y="549"/>
                </a:lnTo>
                <a:lnTo>
                  <a:pt x="1626" y="541"/>
                </a:lnTo>
                <a:lnTo>
                  <a:pt x="1613" y="545"/>
                </a:lnTo>
                <a:lnTo>
                  <a:pt x="1596" y="561"/>
                </a:lnTo>
                <a:lnTo>
                  <a:pt x="1581" y="584"/>
                </a:lnTo>
                <a:lnTo>
                  <a:pt x="1570" y="598"/>
                </a:lnTo>
                <a:lnTo>
                  <a:pt x="1561" y="603"/>
                </a:lnTo>
                <a:lnTo>
                  <a:pt x="1543" y="608"/>
                </a:lnTo>
                <a:lnTo>
                  <a:pt x="1520" y="606"/>
                </a:lnTo>
                <a:lnTo>
                  <a:pt x="1478" y="598"/>
                </a:lnTo>
                <a:lnTo>
                  <a:pt x="1453" y="588"/>
                </a:lnTo>
                <a:lnTo>
                  <a:pt x="1427" y="572"/>
                </a:lnTo>
                <a:lnTo>
                  <a:pt x="1406" y="558"/>
                </a:lnTo>
                <a:lnTo>
                  <a:pt x="1393" y="545"/>
                </a:lnTo>
                <a:lnTo>
                  <a:pt x="1388" y="532"/>
                </a:lnTo>
                <a:lnTo>
                  <a:pt x="1388" y="520"/>
                </a:lnTo>
                <a:lnTo>
                  <a:pt x="1388" y="507"/>
                </a:lnTo>
                <a:lnTo>
                  <a:pt x="1388" y="494"/>
                </a:lnTo>
                <a:lnTo>
                  <a:pt x="1393" y="482"/>
                </a:lnTo>
                <a:lnTo>
                  <a:pt x="1397" y="469"/>
                </a:lnTo>
                <a:lnTo>
                  <a:pt x="1406" y="456"/>
                </a:lnTo>
                <a:lnTo>
                  <a:pt x="1419" y="444"/>
                </a:lnTo>
                <a:lnTo>
                  <a:pt x="1431" y="439"/>
                </a:lnTo>
                <a:lnTo>
                  <a:pt x="1444" y="431"/>
                </a:lnTo>
                <a:lnTo>
                  <a:pt x="1458" y="427"/>
                </a:lnTo>
                <a:lnTo>
                  <a:pt x="1473" y="424"/>
                </a:lnTo>
                <a:lnTo>
                  <a:pt x="1494" y="426"/>
                </a:lnTo>
                <a:lnTo>
                  <a:pt x="1516" y="433"/>
                </a:lnTo>
                <a:lnTo>
                  <a:pt x="1531" y="435"/>
                </a:lnTo>
                <a:lnTo>
                  <a:pt x="1544" y="439"/>
                </a:lnTo>
                <a:lnTo>
                  <a:pt x="1557" y="444"/>
                </a:lnTo>
                <a:lnTo>
                  <a:pt x="1574" y="448"/>
                </a:lnTo>
                <a:lnTo>
                  <a:pt x="1587" y="452"/>
                </a:lnTo>
                <a:lnTo>
                  <a:pt x="1618" y="456"/>
                </a:lnTo>
                <a:lnTo>
                  <a:pt x="1630" y="456"/>
                </a:lnTo>
                <a:lnTo>
                  <a:pt x="1648" y="456"/>
                </a:lnTo>
                <a:lnTo>
                  <a:pt x="1665" y="456"/>
                </a:lnTo>
                <a:lnTo>
                  <a:pt x="1678" y="452"/>
                </a:lnTo>
                <a:lnTo>
                  <a:pt x="1691" y="444"/>
                </a:lnTo>
                <a:lnTo>
                  <a:pt x="1704" y="435"/>
                </a:lnTo>
                <a:lnTo>
                  <a:pt x="1713" y="423"/>
                </a:lnTo>
                <a:lnTo>
                  <a:pt x="1713" y="410"/>
                </a:lnTo>
                <a:lnTo>
                  <a:pt x="1717" y="397"/>
                </a:lnTo>
                <a:lnTo>
                  <a:pt x="1717" y="384"/>
                </a:lnTo>
                <a:lnTo>
                  <a:pt x="1717" y="372"/>
                </a:lnTo>
                <a:lnTo>
                  <a:pt x="1713" y="359"/>
                </a:lnTo>
                <a:lnTo>
                  <a:pt x="1704" y="346"/>
                </a:lnTo>
                <a:lnTo>
                  <a:pt x="1695" y="334"/>
                </a:lnTo>
                <a:lnTo>
                  <a:pt x="1686" y="321"/>
                </a:lnTo>
                <a:lnTo>
                  <a:pt x="1674" y="308"/>
                </a:lnTo>
                <a:lnTo>
                  <a:pt x="1661" y="300"/>
                </a:lnTo>
                <a:lnTo>
                  <a:pt x="1648" y="287"/>
                </a:lnTo>
                <a:lnTo>
                  <a:pt x="1639" y="274"/>
                </a:lnTo>
                <a:lnTo>
                  <a:pt x="1626" y="262"/>
                </a:lnTo>
                <a:lnTo>
                  <a:pt x="1618" y="249"/>
                </a:lnTo>
                <a:lnTo>
                  <a:pt x="1609" y="237"/>
                </a:lnTo>
                <a:lnTo>
                  <a:pt x="1600" y="224"/>
                </a:lnTo>
                <a:lnTo>
                  <a:pt x="1596" y="207"/>
                </a:lnTo>
                <a:lnTo>
                  <a:pt x="1592" y="190"/>
                </a:lnTo>
                <a:lnTo>
                  <a:pt x="1592" y="173"/>
                </a:lnTo>
                <a:lnTo>
                  <a:pt x="1587" y="156"/>
                </a:lnTo>
                <a:lnTo>
                  <a:pt x="1587" y="140"/>
                </a:lnTo>
                <a:lnTo>
                  <a:pt x="1583" y="122"/>
                </a:lnTo>
                <a:lnTo>
                  <a:pt x="1583" y="106"/>
                </a:lnTo>
                <a:lnTo>
                  <a:pt x="1579" y="76"/>
                </a:lnTo>
                <a:lnTo>
                  <a:pt x="1574" y="59"/>
                </a:lnTo>
                <a:lnTo>
                  <a:pt x="1574" y="47"/>
                </a:lnTo>
                <a:lnTo>
                  <a:pt x="1570" y="34"/>
                </a:lnTo>
                <a:lnTo>
                  <a:pt x="1561" y="21"/>
                </a:lnTo>
                <a:lnTo>
                  <a:pt x="1544" y="12"/>
                </a:lnTo>
                <a:lnTo>
                  <a:pt x="1531" y="9"/>
                </a:lnTo>
                <a:lnTo>
                  <a:pt x="1518" y="4"/>
                </a:lnTo>
                <a:lnTo>
                  <a:pt x="1505" y="4"/>
                </a:lnTo>
                <a:lnTo>
                  <a:pt x="1492" y="0"/>
                </a:lnTo>
                <a:lnTo>
                  <a:pt x="1449" y="0"/>
                </a:lnTo>
                <a:lnTo>
                  <a:pt x="1423" y="0"/>
                </a:lnTo>
                <a:lnTo>
                  <a:pt x="1410" y="0"/>
                </a:lnTo>
                <a:lnTo>
                  <a:pt x="1375" y="0"/>
                </a:lnTo>
                <a:lnTo>
                  <a:pt x="1358" y="0"/>
                </a:lnTo>
                <a:lnTo>
                  <a:pt x="1341" y="0"/>
                </a:lnTo>
                <a:lnTo>
                  <a:pt x="1328" y="4"/>
                </a:lnTo>
                <a:lnTo>
                  <a:pt x="1293" y="4"/>
                </a:lnTo>
                <a:lnTo>
                  <a:pt x="1280" y="9"/>
                </a:lnTo>
                <a:lnTo>
                  <a:pt x="1267" y="9"/>
                </a:lnTo>
                <a:lnTo>
                  <a:pt x="1254" y="12"/>
                </a:lnTo>
                <a:lnTo>
                  <a:pt x="1241" y="17"/>
                </a:lnTo>
                <a:lnTo>
                  <a:pt x="1228" y="21"/>
                </a:lnTo>
                <a:lnTo>
                  <a:pt x="1216" y="25"/>
                </a:lnTo>
                <a:lnTo>
                  <a:pt x="1181" y="38"/>
                </a:lnTo>
                <a:lnTo>
                  <a:pt x="1168" y="51"/>
                </a:lnTo>
                <a:lnTo>
                  <a:pt x="1155" y="55"/>
                </a:lnTo>
                <a:lnTo>
                  <a:pt x="1138" y="68"/>
                </a:lnTo>
                <a:lnTo>
                  <a:pt x="1120" y="72"/>
                </a:lnTo>
                <a:lnTo>
                  <a:pt x="1107" y="80"/>
                </a:lnTo>
                <a:lnTo>
                  <a:pt x="1094" y="84"/>
                </a:lnTo>
                <a:lnTo>
                  <a:pt x="1081" y="93"/>
                </a:lnTo>
                <a:lnTo>
                  <a:pt x="1068" y="97"/>
                </a:lnTo>
                <a:lnTo>
                  <a:pt x="1051" y="106"/>
                </a:lnTo>
                <a:lnTo>
                  <a:pt x="1033" y="110"/>
                </a:lnTo>
                <a:lnTo>
                  <a:pt x="1017" y="114"/>
                </a:lnTo>
                <a:lnTo>
                  <a:pt x="1003" y="114"/>
                </a:lnTo>
                <a:lnTo>
                  <a:pt x="977" y="118"/>
                </a:lnTo>
                <a:lnTo>
                  <a:pt x="964" y="118"/>
                </a:lnTo>
                <a:lnTo>
                  <a:pt x="947" y="118"/>
                </a:lnTo>
                <a:lnTo>
                  <a:pt x="930" y="110"/>
                </a:lnTo>
                <a:lnTo>
                  <a:pt x="917" y="110"/>
                </a:lnTo>
                <a:lnTo>
                  <a:pt x="904" y="106"/>
                </a:lnTo>
                <a:lnTo>
                  <a:pt x="891" y="101"/>
                </a:lnTo>
                <a:lnTo>
                  <a:pt x="878" y="97"/>
                </a:lnTo>
                <a:lnTo>
                  <a:pt x="861" y="89"/>
                </a:lnTo>
                <a:lnTo>
                  <a:pt x="848" y="89"/>
                </a:lnTo>
                <a:lnTo>
                  <a:pt x="813" y="84"/>
                </a:lnTo>
                <a:lnTo>
                  <a:pt x="800" y="80"/>
                </a:lnTo>
                <a:lnTo>
                  <a:pt x="787" y="68"/>
                </a:lnTo>
                <a:lnTo>
                  <a:pt x="774" y="55"/>
                </a:lnTo>
                <a:lnTo>
                  <a:pt x="761" y="47"/>
                </a:lnTo>
                <a:lnTo>
                  <a:pt x="753" y="34"/>
                </a:lnTo>
                <a:lnTo>
                  <a:pt x="740" y="30"/>
                </a:lnTo>
                <a:lnTo>
                  <a:pt x="727" y="25"/>
                </a:lnTo>
                <a:lnTo>
                  <a:pt x="714" y="21"/>
                </a:lnTo>
                <a:lnTo>
                  <a:pt x="700" y="17"/>
                </a:lnTo>
                <a:lnTo>
                  <a:pt x="688" y="17"/>
                </a:lnTo>
                <a:lnTo>
                  <a:pt x="675" y="17"/>
                </a:lnTo>
                <a:lnTo>
                  <a:pt x="640" y="12"/>
                </a:lnTo>
                <a:lnTo>
                  <a:pt x="627" y="12"/>
                </a:lnTo>
                <a:lnTo>
                  <a:pt x="614" y="9"/>
                </a:lnTo>
                <a:lnTo>
                  <a:pt x="588" y="9"/>
                </a:lnTo>
                <a:lnTo>
                  <a:pt x="554" y="4"/>
                </a:lnTo>
                <a:lnTo>
                  <a:pt x="541" y="4"/>
                </a:lnTo>
                <a:lnTo>
                  <a:pt x="501" y="4"/>
                </a:lnTo>
                <a:lnTo>
                  <a:pt x="476" y="4"/>
                </a:lnTo>
                <a:lnTo>
                  <a:pt x="463" y="4"/>
                </a:lnTo>
                <a:lnTo>
                  <a:pt x="424" y="4"/>
                </a:lnTo>
                <a:lnTo>
                  <a:pt x="411" y="4"/>
                </a:lnTo>
                <a:lnTo>
                  <a:pt x="380" y="12"/>
                </a:lnTo>
                <a:lnTo>
                  <a:pt x="363" y="17"/>
                </a:lnTo>
                <a:lnTo>
                  <a:pt x="350" y="25"/>
                </a:lnTo>
                <a:lnTo>
                  <a:pt x="333" y="34"/>
                </a:lnTo>
                <a:lnTo>
                  <a:pt x="316" y="38"/>
                </a:lnTo>
                <a:lnTo>
                  <a:pt x="303" y="47"/>
                </a:lnTo>
                <a:lnTo>
                  <a:pt x="273" y="51"/>
                </a:lnTo>
                <a:lnTo>
                  <a:pt x="259" y="55"/>
                </a:lnTo>
                <a:lnTo>
                  <a:pt x="246" y="59"/>
                </a:lnTo>
                <a:lnTo>
                  <a:pt x="203" y="68"/>
                </a:lnTo>
                <a:lnTo>
                  <a:pt x="177" y="72"/>
                </a:lnTo>
                <a:lnTo>
                  <a:pt x="160" y="84"/>
                </a:lnTo>
                <a:lnTo>
                  <a:pt x="147" y="93"/>
                </a:lnTo>
                <a:lnTo>
                  <a:pt x="138" y="106"/>
                </a:lnTo>
                <a:lnTo>
                  <a:pt x="121" y="140"/>
                </a:lnTo>
                <a:lnTo>
                  <a:pt x="112" y="165"/>
                </a:lnTo>
                <a:lnTo>
                  <a:pt x="104" y="182"/>
                </a:lnTo>
                <a:lnTo>
                  <a:pt x="99" y="194"/>
                </a:lnTo>
                <a:lnTo>
                  <a:pt x="91" y="207"/>
                </a:lnTo>
                <a:lnTo>
                  <a:pt x="82" y="224"/>
                </a:lnTo>
                <a:lnTo>
                  <a:pt x="78" y="241"/>
                </a:lnTo>
                <a:lnTo>
                  <a:pt x="69" y="258"/>
                </a:lnTo>
                <a:lnTo>
                  <a:pt x="65" y="271"/>
                </a:lnTo>
                <a:lnTo>
                  <a:pt x="61" y="283"/>
                </a:lnTo>
                <a:lnTo>
                  <a:pt x="52" y="300"/>
                </a:lnTo>
                <a:lnTo>
                  <a:pt x="47" y="313"/>
                </a:lnTo>
                <a:lnTo>
                  <a:pt x="43" y="325"/>
                </a:lnTo>
                <a:lnTo>
                  <a:pt x="39" y="342"/>
                </a:lnTo>
                <a:lnTo>
                  <a:pt x="34" y="355"/>
                </a:lnTo>
                <a:lnTo>
                  <a:pt x="31" y="367"/>
                </a:lnTo>
                <a:lnTo>
                  <a:pt x="26" y="380"/>
                </a:lnTo>
                <a:lnTo>
                  <a:pt x="17" y="393"/>
                </a:lnTo>
                <a:lnTo>
                  <a:pt x="13" y="410"/>
                </a:lnTo>
                <a:lnTo>
                  <a:pt x="9" y="423"/>
                </a:lnTo>
                <a:lnTo>
                  <a:pt x="4" y="435"/>
                </a:lnTo>
                <a:lnTo>
                  <a:pt x="4" y="448"/>
                </a:lnTo>
                <a:lnTo>
                  <a:pt x="0" y="461"/>
                </a:lnTo>
                <a:lnTo>
                  <a:pt x="0" y="473"/>
                </a:lnTo>
                <a:lnTo>
                  <a:pt x="0" y="490"/>
                </a:lnTo>
                <a:lnTo>
                  <a:pt x="0" y="503"/>
                </a:lnTo>
                <a:lnTo>
                  <a:pt x="0" y="520"/>
                </a:lnTo>
                <a:lnTo>
                  <a:pt x="4" y="537"/>
                </a:lnTo>
                <a:lnTo>
                  <a:pt x="4" y="562"/>
                </a:lnTo>
                <a:lnTo>
                  <a:pt x="4" y="575"/>
                </a:lnTo>
                <a:lnTo>
                  <a:pt x="4" y="587"/>
                </a:lnTo>
                <a:lnTo>
                  <a:pt x="4" y="600"/>
                </a:lnTo>
                <a:lnTo>
                  <a:pt x="9" y="613"/>
                </a:lnTo>
                <a:lnTo>
                  <a:pt x="9" y="629"/>
                </a:lnTo>
                <a:lnTo>
                  <a:pt x="13" y="646"/>
                </a:lnTo>
                <a:lnTo>
                  <a:pt x="13" y="663"/>
                </a:lnTo>
                <a:lnTo>
                  <a:pt x="17" y="697"/>
                </a:lnTo>
                <a:lnTo>
                  <a:pt x="17" y="731"/>
                </a:lnTo>
                <a:lnTo>
                  <a:pt x="22" y="765"/>
                </a:lnTo>
                <a:lnTo>
                  <a:pt x="22" y="790"/>
                </a:lnTo>
                <a:lnTo>
                  <a:pt x="26" y="816"/>
                </a:lnTo>
                <a:lnTo>
                  <a:pt x="26" y="849"/>
                </a:lnTo>
                <a:lnTo>
                  <a:pt x="31" y="866"/>
                </a:lnTo>
                <a:lnTo>
                  <a:pt x="31" y="879"/>
                </a:lnTo>
                <a:lnTo>
                  <a:pt x="34" y="891"/>
                </a:lnTo>
                <a:lnTo>
                  <a:pt x="34" y="904"/>
                </a:lnTo>
                <a:lnTo>
                  <a:pt x="43" y="917"/>
                </a:lnTo>
                <a:lnTo>
                  <a:pt x="47" y="930"/>
                </a:lnTo>
                <a:lnTo>
                  <a:pt x="56" y="942"/>
                </a:lnTo>
                <a:lnTo>
                  <a:pt x="69" y="951"/>
                </a:lnTo>
                <a:lnTo>
                  <a:pt x="78" y="963"/>
                </a:lnTo>
                <a:lnTo>
                  <a:pt x="87" y="976"/>
                </a:lnTo>
                <a:lnTo>
                  <a:pt x="99" y="993"/>
                </a:lnTo>
                <a:lnTo>
                  <a:pt x="112" y="1006"/>
                </a:lnTo>
                <a:lnTo>
                  <a:pt x="121" y="1018"/>
                </a:lnTo>
                <a:lnTo>
                  <a:pt x="134" y="1031"/>
                </a:lnTo>
                <a:lnTo>
                  <a:pt x="147" y="1043"/>
                </a:lnTo>
                <a:lnTo>
                  <a:pt x="156" y="1056"/>
                </a:lnTo>
                <a:lnTo>
                  <a:pt x="168" y="1065"/>
                </a:lnTo>
                <a:lnTo>
                  <a:pt x="182" y="1069"/>
                </a:lnTo>
                <a:lnTo>
                  <a:pt x="195" y="1082"/>
                </a:lnTo>
                <a:lnTo>
                  <a:pt x="212" y="1090"/>
                </a:lnTo>
                <a:lnTo>
                  <a:pt x="225" y="1094"/>
                </a:lnTo>
                <a:lnTo>
                  <a:pt x="259" y="1103"/>
                </a:lnTo>
                <a:lnTo>
                  <a:pt x="277" y="1103"/>
                </a:lnTo>
                <a:lnTo>
                  <a:pt x="290" y="1107"/>
                </a:lnTo>
                <a:lnTo>
                  <a:pt x="316" y="1107"/>
                </a:lnTo>
                <a:lnTo>
                  <a:pt x="333" y="1111"/>
                </a:lnTo>
                <a:lnTo>
                  <a:pt x="346" y="1115"/>
                </a:lnTo>
                <a:lnTo>
                  <a:pt x="363" y="1115"/>
                </a:lnTo>
                <a:lnTo>
                  <a:pt x="376" y="1120"/>
                </a:lnTo>
                <a:lnTo>
                  <a:pt x="389" y="1124"/>
                </a:lnTo>
                <a:lnTo>
                  <a:pt x="424" y="1128"/>
                </a:lnTo>
                <a:lnTo>
                  <a:pt x="437" y="1132"/>
                </a:lnTo>
                <a:lnTo>
                  <a:pt x="454" y="1136"/>
                </a:lnTo>
                <a:lnTo>
                  <a:pt x="467" y="1141"/>
                </a:lnTo>
                <a:lnTo>
                  <a:pt x="480" y="1145"/>
                </a:lnTo>
                <a:lnTo>
                  <a:pt x="515" y="1153"/>
                </a:lnTo>
                <a:lnTo>
                  <a:pt x="532" y="1162"/>
                </a:lnTo>
                <a:lnTo>
                  <a:pt x="558" y="1166"/>
                </a:lnTo>
                <a:lnTo>
                  <a:pt x="571" y="1171"/>
                </a:lnTo>
                <a:lnTo>
                  <a:pt x="584" y="1174"/>
                </a:lnTo>
                <a:lnTo>
                  <a:pt x="597" y="1174"/>
                </a:lnTo>
                <a:lnTo>
                  <a:pt x="610" y="1174"/>
                </a:lnTo>
                <a:lnTo>
                  <a:pt x="623" y="1179"/>
                </a:lnTo>
                <a:lnTo>
                  <a:pt x="636" y="1183"/>
                </a:lnTo>
                <a:lnTo>
                  <a:pt x="649" y="1183"/>
                </a:lnTo>
                <a:lnTo>
                  <a:pt x="662" y="1179"/>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8374" name="Rectangle 6"/>
          <p:cNvSpPr>
            <a:spLocks noChangeArrowheads="1"/>
          </p:cNvSpPr>
          <p:nvPr/>
        </p:nvSpPr>
        <p:spPr bwMode="auto">
          <a:xfrm>
            <a:off x="5730794" y="3568700"/>
            <a:ext cx="1978106" cy="26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2225" rIns="44450" bIns="22225">
            <a:spAutoFit/>
          </a:bodyPr>
          <a:lstStyle>
            <a:lvl1pPr defTabSz="3190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319088">
              <a:spcBef>
                <a:spcPct val="20000"/>
              </a:spcBef>
              <a:buChar char="–"/>
              <a:defRPr sz="2800">
                <a:solidFill>
                  <a:schemeClr val="tx1"/>
                </a:solidFill>
                <a:latin typeface="Arial" panose="020B0604020202020204" pitchFamily="34" charset="0"/>
              </a:defRPr>
            </a:lvl2pPr>
            <a:lvl3pPr marL="1143000" indent="-228600" defTabSz="3190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319088">
              <a:spcBef>
                <a:spcPct val="20000"/>
              </a:spcBef>
              <a:buChar char="–"/>
              <a:defRPr sz="2000">
                <a:solidFill>
                  <a:schemeClr val="tx1"/>
                </a:solidFill>
                <a:latin typeface="Arial" panose="020B0604020202020204" pitchFamily="34" charset="0"/>
              </a:defRPr>
            </a:lvl4pPr>
            <a:lvl5pPr marL="2057400" indent="-228600" defTabSz="3190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3190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400" b="1" dirty="0"/>
              <a:t>FITC-Labeled Bacteria</a:t>
            </a:r>
          </a:p>
        </p:txBody>
      </p:sp>
      <p:grpSp>
        <p:nvGrpSpPr>
          <p:cNvPr id="58375" name="Group 7"/>
          <p:cNvGrpSpPr>
            <a:grpSpLocks/>
          </p:cNvGrpSpPr>
          <p:nvPr/>
        </p:nvGrpSpPr>
        <p:grpSpPr bwMode="auto">
          <a:xfrm>
            <a:off x="7781925" y="5286375"/>
            <a:ext cx="331788" cy="254000"/>
            <a:chOff x="4297" y="3197"/>
            <a:chExt cx="227" cy="153"/>
          </a:xfrm>
        </p:grpSpPr>
        <p:sp>
          <p:nvSpPr>
            <p:cNvPr id="58430" name="Oval 8"/>
            <p:cNvSpPr>
              <a:spLocks noChangeArrowheads="1"/>
            </p:cNvSpPr>
            <p:nvPr/>
          </p:nvSpPr>
          <p:spPr bwMode="auto">
            <a:xfrm>
              <a:off x="4297" y="3197"/>
              <a:ext cx="227" cy="153"/>
            </a:xfrm>
            <a:prstGeom prst="ellipse">
              <a:avLst/>
            </a:prstGeom>
            <a:solidFill>
              <a:srgbClr val="FCD1C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8431" name="Oval 9"/>
            <p:cNvSpPr>
              <a:spLocks noChangeArrowheads="1"/>
            </p:cNvSpPr>
            <p:nvPr/>
          </p:nvSpPr>
          <p:spPr bwMode="auto">
            <a:xfrm>
              <a:off x="4355" y="3252"/>
              <a:ext cx="43" cy="71"/>
            </a:xfrm>
            <a:prstGeom prst="ellipse">
              <a:avLst/>
            </a:prstGeom>
            <a:solidFill>
              <a:srgbClr val="7FFF00"/>
            </a:solidFill>
            <a:ln w="254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grpSp>
      <p:sp>
        <p:nvSpPr>
          <p:cNvPr id="58376" name="Oval 10"/>
          <p:cNvSpPr>
            <a:spLocks noChangeArrowheads="1"/>
          </p:cNvSpPr>
          <p:nvPr/>
        </p:nvSpPr>
        <p:spPr bwMode="auto">
          <a:xfrm>
            <a:off x="8899526" y="3956051"/>
            <a:ext cx="85725" cy="142875"/>
          </a:xfrm>
          <a:prstGeom prst="ellipse">
            <a:avLst/>
          </a:prstGeom>
          <a:solidFill>
            <a:srgbClr val="7FFF00"/>
          </a:soli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8377" name="Oval 11"/>
          <p:cNvSpPr>
            <a:spLocks noChangeArrowheads="1"/>
          </p:cNvSpPr>
          <p:nvPr/>
        </p:nvSpPr>
        <p:spPr bwMode="auto">
          <a:xfrm>
            <a:off x="7764463" y="3873500"/>
            <a:ext cx="87312" cy="141288"/>
          </a:xfrm>
          <a:prstGeom prst="ellipse">
            <a:avLst/>
          </a:prstGeom>
          <a:solidFill>
            <a:srgbClr val="7FFF00"/>
          </a:soli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grpSp>
        <p:nvGrpSpPr>
          <p:cNvPr id="58378" name="Group 12"/>
          <p:cNvGrpSpPr>
            <a:grpSpLocks/>
          </p:cNvGrpSpPr>
          <p:nvPr/>
        </p:nvGrpSpPr>
        <p:grpSpPr bwMode="auto">
          <a:xfrm>
            <a:off x="7764464" y="4057651"/>
            <a:ext cx="98425" cy="130175"/>
            <a:chOff x="4285" y="2454"/>
            <a:chExt cx="67" cy="78"/>
          </a:xfrm>
        </p:grpSpPr>
        <p:sp>
          <p:nvSpPr>
            <p:cNvPr id="58427" name="Line 13"/>
            <p:cNvSpPr>
              <a:spLocks noChangeShapeType="1"/>
            </p:cNvSpPr>
            <p:nvPr/>
          </p:nvSpPr>
          <p:spPr bwMode="auto">
            <a:xfrm flipV="1">
              <a:off x="4309" y="2461"/>
              <a:ext cx="0" cy="71"/>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28" name="Line 14"/>
            <p:cNvSpPr>
              <a:spLocks noChangeShapeType="1"/>
            </p:cNvSpPr>
            <p:nvPr/>
          </p:nvSpPr>
          <p:spPr bwMode="auto">
            <a:xfrm>
              <a:off x="4285" y="2454"/>
              <a:ext cx="25" cy="11"/>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29" name="Line 15"/>
            <p:cNvSpPr>
              <a:spLocks noChangeShapeType="1"/>
            </p:cNvSpPr>
            <p:nvPr/>
          </p:nvSpPr>
          <p:spPr bwMode="auto">
            <a:xfrm flipH="1">
              <a:off x="4293" y="2459"/>
              <a:ext cx="59" cy="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79" name="Group 16"/>
          <p:cNvGrpSpPr>
            <a:grpSpLocks/>
          </p:cNvGrpSpPr>
          <p:nvPr/>
        </p:nvGrpSpPr>
        <p:grpSpPr bwMode="auto">
          <a:xfrm>
            <a:off x="7559675" y="3836988"/>
            <a:ext cx="109538" cy="309562"/>
            <a:chOff x="4144" y="2320"/>
            <a:chExt cx="75" cy="187"/>
          </a:xfrm>
        </p:grpSpPr>
        <p:sp>
          <p:nvSpPr>
            <p:cNvPr id="58423" name="Oval 17"/>
            <p:cNvSpPr>
              <a:spLocks noChangeArrowheads="1"/>
            </p:cNvSpPr>
            <p:nvPr/>
          </p:nvSpPr>
          <p:spPr bwMode="auto">
            <a:xfrm>
              <a:off x="4144" y="2320"/>
              <a:ext cx="59" cy="87"/>
            </a:xfrm>
            <a:prstGeom prst="ellipse">
              <a:avLst/>
            </a:prstGeom>
            <a:solidFill>
              <a:srgbClr val="7FFF00"/>
            </a:soli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8424" name="Line 18"/>
            <p:cNvSpPr>
              <a:spLocks noChangeShapeType="1"/>
            </p:cNvSpPr>
            <p:nvPr/>
          </p:nvSpPr>
          <p:spPr bwMode="auto">
            <a:xfrm flipV="1">
              <a:off x="4175" y="2437"/>
              <a:ext cx="0" cy="7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25" name="Line 19"/>
            <p:cNvSpPr>
              <a:spLocks noChangeShapeType="1"/>
            </p:cNvSpPr>
            <p:nvPr/>
          </p:nvSpPr>
          <p:spPr bwMode="auto">
            <a:xfrm>
              <a:off x="4153" y="2433"/>
              <a:ext cx="23" cy="5"/>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26" name="Line 20"/>
            <p:cNvSpPr>
              <a:spLocks noChangeShapeType="1"/>
            </p:cNvSpPr>
            <p:nvPr/>
          </p:nvSpPr>
          <p:spPr bwMode="auto">
            <a:xfrm flipH="1">
              <a:off x="4159" y="2434"/>
              <a:ext cx="60" cy="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80" name="Group 21"/>
          <p:cNvGrpSpPr>
            <a:grpSpLocks/>
          </p:cNvGrpSpPr>
          <p:nvPr/>
        </p:nvGrpSpPr>
        <p:grpSpPr bwMode="auto">
          <a:xfrm>
            <a:off x="8389938" y="4778375"/>
            <a:ext cx="120650" cy="95250"/>
            <a:chOff x="4714" y="2889"/>
            <a:chExt cx="83" cy="58"/>
          </a:xfrm>
        </p:grpSpPr>
        <p:sp>
          <p:nvSpPr>
            <p:cNvPr id="58420" name="Line 22"/>
            <p:cNvSpPr>
              <a:spLocks noChangeShapeType="1"/>
            </p:cNvSpPr>
            <p:nvPr/>
          </p:nvSpPr>
          <p:spPr bwMode="auto">
            <a:xfrm>
              <a:off x="4714" y="2907"/>
              <a:ext cx="12" cy="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21" name="Line 23"/>
            <p:cNvSpPr>
              <a:spLocks noChangeShapeType="1"/>
            </p:cNvSpPr>
            <p:nvPr/>
          </p:nvSpPr>
          <p:spPr bwMode="auto">
            <a:xfrm flipH="1">
              <a:off x="4726" y="2889"/>
              <a:ext cx="71" cy="18"/>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22" name="Line 24"/>
            <p:cNvSpPr>
              <a:spLocks noChangeShapeType="1"/>
            </p:cNvSpPr>
            <p:nvPr/>
          </p:nvSpPr>
          <p:spPr bwMode="auto">
            <a:xfrm flipH="1" flipV="1">
              <a:off x="4724" y="2891"/>
              <a:ext cx="73" cy="56"/>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8381" name="Oval 25"/>
          <p:cNvSpPr>
            <a:spLocks noChangeArrowheads="1"/>
          </p:cNvSpPr>
          <p:nvPr/>
        </p:nvSpPr>
        <p:spPr bwMode="auto">
          <a:xfrm>
            <a:off x="9161464" y="4183064"/>
            <a:ext cx="85725" cy="141287"/>
          </a:xfrm>
          <a:prstGeom prst="ellipse">
            <a:avLst/>
          </a:prstGeom>
          <a:solidFill>
            <a:srgbClr val="7FFF00"/>
          </a:soli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8382" name="Oval 26"/>
          <p:cNvSpPr>
            <a:spLocks noChangeArrowheads="1"/>
          </p:cNvSpPr>
          <p:nvPr/>
        </p:nvSpPr>
        <p:spPr bwMode="auto">
          <a:xfrm>
            <a:off x="8874126" y="3602039"/>
            <a:ext cx="85725" cy="141287"/>
          </a:xfrm>
          <a:prstGeom prst="ellipse">
            <a:avLst/>
          </a:prstGeom>
          <a:solidFill>
            <a:srgbClr val="7FFF00"/>
          </a:soli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8383" name="Freeform 27"/>
          <p:cNvSpPr>
            <a:spLocks/>
          </p:cNvSpPr>
          <p:nvPr/>
        </p:nvSpPr>
        <p:spPr bwMode="auto">
          <a:xfrm>
            <a:off x="6581775" y="4133851"/>
            <a:ext cx="971550" cy="1681163"/>
          </a:xfrm>
          <a:custGeom>
            <a:avLst/>
            <a:gdLst>
              <a:gd name="T0" fmla="*/ 871513802 w 668"/>
              <a:gd name="T1" fmla="*/ 922703665 h 1016"/>
              <a:gd name="T2" fmla="*/ 975165679 w 668"/>
              <a:gd name="T3" fmla="*/ 1100673632 h 1016"/>
              <a:gd name="T4" fmla="*/ 1235350550 w 668"/>
              <a:gd name="T5" fmla="*/ 1158170730 h 1016"/>
              <a:gd name="T6" fmla="*/ 1368615795 w 668"/>
              <a:gd name="T7" fmla="*/ 1040436370 h 1016"/>
              <a:gd name="T8" fmla="*/ 1410923307 w 668"/>
              <a:gd name="T9" fmla="*/ 862468058 h 1016"/>
              <a:gd name="T10" fmla="*/ 1389768823 w 668"/>
              <a:gd name="T11" fmla="*/ 673545711 h 1016"/>
              <a:gd name="T12" fmla="*/ 1358039280 w 668"/>
              <a:gd name="T13" fmla="*/ 495577399 h 1016"/>
              <a:gd name="T14" fmla="*/ 1317847944 w 668"/>
              <a:gd name="T15" fmla="*/ 306655052 h 1016"/>
              <a:gd name="T16" fmla="*/ 1193044493 w 668"/>
              <a:gd name="T17" fmla="*/ 153328353 h 1016"/>
              <a:gd name="T18" fmla="*/ 1036510044 w 668"/>
              <a:gd name="T19" fmla="*/ 82140367 h 1016"/>
              <a:gd name="T20" fmla="*/ 882091770 w 668"/>
              <a:gd name="T21" fmla="*/ 0 h 1016"/>
              <a:gd name="T22" fmla="*/ 664212956 w 668"/>
              <a:gd name="T23" fmla="*/ 35593993 h 1016"/>
              <a:gd name="T24" fmla="*/ 518255022 w 668"/>
              <a:gd name="T25" fmla="*/ 142375974 h 1016"/>
              <a:gd name="T26" fmla="*/ 353260234 w 668"/>
              <a:gd name="T27" fmla="*/ 249157954 h 1016"/>
              <a:gd name="T28" fmla="*/ 186149271 w 668"/>
              <a:gd name="T29" fmla="*/ 366890659 h 1016"/>
              <a:gd name="T30" fmla="*/ 52882572 w 668"/>
              <a:gd name="T31" fmla="*/ 520219013 h 1016"/>
              <a:gd name="T32" fmla="*/ 10576514 w 668"/>
              <a:gd name="T33" fmla="*/ 698187325 h 1016"/>
              <a:gd name="T34" fmla="*/ 10576514 w 668"/>
              <a:gd name="T35" fmla="*/ 876157292 h 1016"/>
              <a:gd name="T36" fmla="*/ 10576514 w 668"/>
              <a:gd name="T37" fmla="*/ 1051388750 h 1016"/>
              <a:gd name="T38" fmla="*/ 52882572 w 668"/>
              <a:gd name="T39" fmla="*/ 1229358717 h 1016"/>
              <a:gd name="T40" fmla="*/ 103650423 w 668"/>
              <a:gd name="T41" fmla="*/ 1418279409 h 1016"/>
              <a:gd name="T42" fmla="*/ 103650423 w 668"/>
              <a:gd name="T43" fmla="*/ 1596249376 h 1016"/>
              <a:gd name="T44" fmla="*/ 93073908 w 668"/>
              <a:gd name="T45" fmla="*/ 1785171723 h 1016"/>
              <a:gd name="T46" fmla="*/ 103650423 w 668"/>
              <a:gd name="T47" fmla="*/ 1963140035 h 1016"/>
              <a:gd name="T48" fmla="*/ 135381420 w 668"/>
              <a:gd name="T49" fmla="*/ 2141110002 h 1016"/>
              <a:gd name="T50" fmla="*/ 164994788 w 668"/>
              <a:gd name="T51" fmla="*/ 2147483646 h 1016"/>
              <a:gd name="T52" fmla="*/ 279223179 w 668"/>
              <a:gd name="T53" fmla="*/ 2147483646 h 1016"/>
              <a:gd name="T54" fmla="*/ 456910657 w 668"/>
              <a:gd name="T55" fmla="*/ 2147483646 h 1016"/>
              <a:gd name="T56" fmla="*/ 643059928 w 668"/>
              <a:gd name="T57" fmla="*/ 2147483646 h 1016"/>
              <a:gd name="T58" fmla="*/ 810169436 w 668"/>
              <a:gd name="T59" fmla="*/ 2147483646 h 1016"/>
              <a:gd name="T60" fmla="*/ 964589164 w 668"/>
              <a:gd name="T61" fmla="*/ 2147483646 h 1016"/>
              <a:gd name="T62" fmla="*/ 1121123613 w 668"/>
              <a:gd name="T63" fmla="*/ 2147483646 h 1016"/>
              <a:gd name="T64" fmla="*/ 1171891464 w 668"/>
              <a:gd name="T65" fmla="*/ 2147483646 h 1016"/>
              <a:gd name="T66" fmla="*/ 1171891464 w 668"/>
              <a:gd name="T67" fmla="*/ 2023375642 h 1016"/>
              <a:gd name="T68" fmla="*/ 1110545644 w 668"/>
              <a:gd name="T69" fmla="*/ 1831716442 h 1016"/>
              <a:gd name="T70" fmla="*/ 932859621 w 668"/>
              <a:gd name="T71" fmla="*/ 1749577730 h 1016"/>
              <a:gd name="T72" fmla="*/ 695942499 w 668"/>
              <a:gd name="T73" fmla="*/ 1856358055 h 1016"/>
              <a:gd name="T74" fmla="*/ 467487171 w 668"/>
              <a:gd name="T75" fmla="*/ 1952189310 h 1016"/>
              <a:gd name="T76" fmla="*/ 270761386 w 668"/>
              <a:gd name="T77" fmla="*/ 1809813337 h 1016"/>
              <a:gd name="T78" fmla="*/ 207302300 w 668"/>
              <a:gd name="T79" fmla="*/ 1620890990 h 1016"/>
              <a:gd name="T80" fmla="*/ 207302300 w 668"/>
              <a:gd name="T81" fmla="*/ 1442922678 h 1016"/>
              <a:gd name="T82" fmla="*/ 186149271 w 668"/>
              <a:gd name="T83" fmla="*/ 1264952711 h 1016"/>
              <a:gd name="T84" fmla="*/ 289799693 w 668"/>
              <a:gd name="T85" fmla="*/ 1264952711 h 1016"/>
              <a:gd name="T86" fmla="*/ 435757628 w 668"/>
              <a:gd name="T87" fmla="*/ 1382685416 h 1016"/>
              <a:gd name="T88" fmla="*/ 592292077 w 668"/>
              <a:gd name="T89" fmla="*/ 1407328684 h 1016"/>
              <a:gd name="T90" fmla="*/ 746710350 w 668"/>
              <a:gd name="T91" fmla="*/ 1382685416 h 1016"/>
              <a:gd name="T92" fmla="*/ 799592922 w 668"/>
              <a:gd name="T93" fmla="*/ 1207453958 h 1016"/>
              <a:gd name="T94" fmla="*/ 714980807 w 668"/>
              <a:gd name="T95" fmla="*/ 1051388750 h 1016"/>
              <a:gd name="T96" fmla="*/ 549984565 w 668"/>
              <a:gd name="T97" fmla="*/ 1040436370 h 1016"/>
              <a:gd name="T98" fmla="*/ 456910657 w 668"/>
              <a:gd name="T99" fmla="*/ 911751285 h 1016"/>
              <a:gd name="T100" fmla="*/ 539408051 w 668"/>
              <a:gd name="T101" fmla="*/ 755686078 h 1016"/>
              <a:gd name="T102" fmla="*/ 695942499 w 668"/>
              <a:gd name="T103" fmla="*/ 687236600 h 1016"/>
              <a:gd name="T104" fmla="*/ 810169436 w 668"/>
              <a:gd name="T105" fmla="*/ 720092084 h 10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8" h="1016">
                <a:moveTo>
                  <a:pt x="392" y="285"/>
                </a:moveTo>
                <a:lnTo>
                  <a:pt x="402" y="298"/>
                </a:lnTo>
                <a:lnTo>
                  <a:pt x="412" y="311"/>
                </a:lnTo>
                <a:lnTo>
                  <a:pt x="412" y="324"/>
                </a:lnTo>
                <a:lnTo>
                  <a:pt x="412" y="337"/>
                </a:lnTo>
                <a:lnTo>
                  <a:pt x="417" y="350"/>
                </a:lnTo>
                <a:lnTo>
                  <a:pt x="427" y="363"/>
                </a:lnTo>
                <a:lnTo>
                  <a:pt x="436" y="376"/>
                </a:lnTo>
                <a:lnTo>
                  <a:pt x="446" y="389"/>
                </a:lnTo>
                <a:lnTo>
                  <a:pt x="461" y="402"/>
                </a:lnTo>
                <a:lnTo>
                  <a:pt x="476" y="410"/>
                </a:lnTo>
                <a:lnTo>
                  <a:pt x="520" y="419"/>
                </a:lnTo>
                <a:lnTo>
                  <a:pt x="535" y="423"/>
                </a:lnTo>
                <a:lnTo>
                  <a:pt x="569" y="423"/>
                </a:lnTo>
                <a:lnTo>
                  <a:pt x="584" y="423"/>
                </a:lnTo>
                <a:lnTo>
                  <a:pt x="598" y="419"/>
                </a:lnTo>
                <a:lnTo>
                  <a:pt x="613" y="415"/>
                </a:lnTo>
                <a:lnTo>
                  <a:pt x="628" y="402"/>
                </a:lnTo>
                <a:lnTo>
                  <a:pt x="642" y="393"/>
                </a:lnTo>
                <a:lnTo>
                  <a:pt x="647" y="380"/>
                </a:lnTo>
                <a:lnTo>
                  <a:pt x="657" y="367"/>
                </a:lnTo>
                <a:lnTo>
                  <a:pt x="662" y="354"/>
                </a:lnTo>
                <a:lnTo>
                  <a:pt x="662" y="341"/>
                </a:lnTo>
                <a:lnTo>
                  <a:pt x="667" y="328"/>
                </a:lnTo>
                <a:lnTo>
                  <a:pt x="667" y="315"/>
                </a:lnTo>
                <a:lnTo>
                  <a:pt x="667" y="302"/>
                </a:lnTo>
                <a:lnTo>
                  <a:pt x="667" y="289"/>
                </a:lnTo>
                <a:lnTo>
                  <a:pt x="667" y="276"/>
                </a:lnTo>
                <a:lnTo>
                  <a:pt x="667" y="263"/>
                </a:lnTo>
                <a:lnTo>
                  <a:pt x="657" y="246"/>
                </a:lnTo>
                <a:lnTo>
                  <a:pt x="657" y="233"/>
                </a:lnTo>
                <a:lnTo>
                  <a:pt x="652" y="220"/>
                </a:lnTo>
                <a:lnTo>
                  <a:pt x="652" y="207"/>
                </a:lnTo>
                <a:lnTo>
                  <a:pt x="647" y="194"/>
                </a:lnTo>
                <a:lnTo>
                  <a:pt x="642" y="181"/>
                </a:lnTo>
                <a:lnTo>
                  <a:pt x="638" y="168"/>
                </a:lnTo>
                <a:lnTo>
                  <a:pt x="638" y="155"/>
                </a:lnTo>
                <a:lnTo>
                  <a:pt x="633" y="143"/>
                </a:lnTo>
                <a:lnTo>
                  <a:pt x="628" y="125"/>
                </a:lnTo>
                <a:lnTo>
                  <a:pt x="623" y="112"/>
                </a:lnTo>
                <a:lnTo>
                  <a:pt x="618" y="99"/>
                </a:lnTo>
                <a:lnTo>
                  <a:pt x="608" y="86"/>
                </a:lnTo>
                <a:lnTo>
                  <a:pt x="593" y="78"/>
                </a:lnTo>
                <a:lnTo>
                  <a:pt x="579" y="65"/>
                </a:lnTo>
                <a:lnTo>
                  <a:pt x="564" y="56"/>
                </a:lnTo>
                <a:lnTo>
                  <a:pt x="549" y="48"/>
                </a:lnTo>
                <a:lnTo>
                  <a:pt x="535" y="43"/>
                </a:lnTo>
                <a:lnTo>
                  <a:pt x="520" y="39"/>
                </a:lnTo>
                <a:lnTo>
                  <a:pt x="505" y="35"/>
                </a:lnTo>
                <a:lnTo>
                  <a:pt x="490" y="30"/>
                </a:lnTo>
                <a:lnTo>
                  <a:pt x="476" y="22"/>
                </a:lnTo>
                <a:lnTo>
                  <a:pt x="461" y="17"/>
                </a:lnTo>
                <a:lnTo>
                  <a:pt x="446" y="13"/>
                </a:lnTo>
                <a:lnTo>
                  <a:pt x="432" y="4"/>
                </a:lnTo>
                <a:lnTo>
                  <a:pt x="417" y="0"/>
                </a:lnTo>
                <a:lnTo>
                  <a:pt x="402" y="0"/>
                </a:lnTo>
                <a:lnTo>
                  <a:pt x="363" y="0"/>
                </a:lnTo>
                <a:lnTo>
                  <a:pt x="348" y="0"/>
                </a:lnTo>
                <a:lnTo>
                  <a:pt x="329" y="4"/>
                </a:lnTo>
                <a:lnTo>
                  <a:pt x="314" y="13"/>
                </a:lnTo>
                <a:lnTo>
                  <a:pt x="299" y="17"/>
                </a:lnTo>
                <a:lnTo>
                  <a:pt x="289" y="30"/>
                </a:lnTo>
                <a:lnTo>
                  <a:pt x="275" y="35"/>
                </a:lnTo>
                <a:lnTo>
                  <a:pt x="260" y="48"/>
                </a:lnTo>
                <a:lnTo>
                  <a:pt x="245" y="52"/>
                </a:lnTo>
                <a:lnTo>
                  <a:pt x="231" y="60"/>
                </a:lnTo>
                <a:lnTo>
                  <a:pt x="216" y="65"/>
                </a:lnTo>
                <a:lnTo>
                  <a:pt x="196" y="69"/>
                </a:lnTo>
                <a:lnTo>
                  <a:pt x="181" y="78"/>
                </a:lnTo>
                <a:lnTo>
                  <a:pt x="167" y="91"/>
                </a:lnTo>
                <a:lnTo>
                  <a:pt x="152" y="99"/>
                </a:lnTo>
                <a:lnTo>
                  <a:pt x="137" y="104"/>
                </a:lnTo>
                <a:lnTo>
                  <a:pt x="123" y="117"/>
                </a:lnTo>
                <a:lnTo>
                  <a:pt x="103" y="125"/>
                </a:lnTo>
                <a:lnTo>
                  <a:pt x="88" y="134"/>
                </a:lnTo>
                <a:lnTo>
                  <a:pt x="74" y="143"/>
                </a:lnTo>
                <a:lnTo>
                  <a:pt x="59" y="151"/>
                </a:lnTo>
                <a:lnTo>
                  <a:pt x="44" y="164"/>
                </a:lnTo>
                <a:lnTo>
                  <a:pt x="34" y="177"/>
                </a:lnTo>
                <a:lnTo>
                  <a:pt x="25" y="190"/>
                </a:lnTo>
                <a:lnTo>
                  <a:pt x="20" y="203"/>
                </a:lnTo>
                <a:lnTo>
                  <a:pt x="15" y="216"/>
                </a:lnTo>
                <a:lnTo>
                  <a:pt x="10" y="229"/>
                </a:lnTo>
                <a:lnTo>
                  <a:pt x="10" y="242"/>
                </a:lnTo>
                <a:lnTo>
                  <a:pt x="5" y="255"/>
                </a:lnTo>
                <a:lnTo>
                  <a:pt x="0" y="268"/>
                </a:lnTo>
                <a:lnTo>
                  <a:pt x="0" y="281"/>
                </a:lnTo>
                <a:lnTo>
                  <a:pt x="0" y="294"/>
                </a:lnTo>
                <a:lnTo>
                  <a:pt x="0" y="307"/>
                </a:lnTo>
                <a:lnTo>
                  <a:pt x="5" y="320"/>
                </a:lnTo>
                <a:lnTo>
                  <a:pt x="5" y="333"/>
                </a:lnTo>
                <a:lnTo>
                  <a:pt x="5" y="346"/>
                </a:lnTo>
                <a:lnTo>
                  <a:pt x="5" y="358"/>
                </a:lnTo>
                <a:lnTo>
                  <a:pt x="5" y="371"/>
                </a:lnTo>
                <a:lnTo>
                  <a:pt x="5" y="384"/>
                </a:lnTo>
                <a:lnTo>
                  <a:pt x="10" y="397"/>
                </a:lnTo>
                <a:lnTo>
                  <a:pt x="15" y="410"/>
                </a:lnTo>
                <a:lnTo>
                  <a:pt x="20" y="423"/>
                </a:lnTo>
                <a:lnTo>
                  <a:pt x="20" y="436"/>
                </a:lnTo>
                <a:lnTo>
                  <a:pt x="25" y="449"/>
                </a:lnTo>
                <a:lnTo>
                  <a:pt x="29" y="462"/>
                </a:lnTo>
                <a:lnTo>
                  <a:pt x="34" y="479"/>
                </a:lnTo>
                <a:lnTo>
                  <a:pt x="44" y="492"/>
                </a:lnTo>
                <a:lnTo>
                  <a:pt x="44" y="505"/>
                </a:lnTo>
                <a:lnTo>
                  <a:pt x="49" y="518"/>
                </a:lnTo>
                <a:lnTo>
                  <a:pt x="49" y="531"/>
                </a:lnTo>
                <a:lnTo>
                  <a:pt x="49" y="544"/>
                </a:lnTo>
                <a:lnTo>
                  <a:pt x="49" y="557"/>
                </a:lnTo>
                <a:lnTo>
                  <a:pt x="49" y="570"/>
                </a:lnTo>
                <a:lnTo>
                  <a:pt x="49" y="583"/>
                </a:lnTo>
                <a:lnTo>
                  <a:pt x="49" y="596"/>
                </a:lnTo>
                <a:lnTo>
                  <a:pt x="49" y="609"/>
                </a:lnTo>
                <a:lnTo>
                  <a:pt x="49" y="622"/>
                </a:lnTo>
                <a:lnTo>
                  <a:pt x="44" y="639"/>
                </a:lnTo>
                <a:lnTo>
                  <a:pt x="44" y="652"/>
                </a:lnTo>
                <a:lnTo>
                  <a:pt x="44" y="665"/>
                </a:lnTo>
                <a:lnTo>
                  <a:pt x="44" y="678"/>
                </a:lnTo>
                <a:lnTo>
                  <a:pt x="44" y="691"/>
                </a:lnTo>
                <a:lnTo>
                  <a:pt x="44" y="704"/>
                </a:lnTo>
                <a:lnTo>
                  <a:pt x="49" y="717"/>
                </a:lnTo>
                <a:lnTo>
                  <a:pt x="54" y="730"/>
                </a:lnTo>
                <a:lnTo>
                  <a:pt x="54" y="743"/>
                </a:lnTo>
                <a:lnTo>
                  <a:pt x="59" y="756"/>
                </a:lnTo>
                <a:lnTo>
                  <a:pt x="59" y="769"/>
                </a:lnTo>
                <a:lnTo>
                  <a:pt x="64" y="782"/>
                </a:lnTo>
                <a:lnTo>
                  <a:pt x="64" y="795"/>
                </a:lnTo>
                <a:lnTo>
                  <a:pt x="69" y="808"/>
                </a:lnTo>
                <a:lnTo>
                  <a:pt x="69" y="821"/>
                </a:lnTo>
                <a:lnTo>
                  <a:pt x="74" y="834"/>
                </a:lnTo>
                <a:lnTo>
                  <a:pt x="78" y="847"/>
                </a:lnTo>
                <a:lnTo>
                  <a:pt x="83" y="860"/>
                </a:lnTo>
                <a:lnTo>
                  <a:pt x="93" y="877"/>
                </a:lnTo>
                <a:lnTo>
                  <a:pt x="103" y="890"/>
                </a:lnTo>
                <a:lnTo>
                  <a:pt x="118" y="907"/>
                </a:lnTo>
                <a:lnTo>
                  <a:pt x="132" y="920"/>
                </a:lnTo>
                <a:lnTo>
                  <a:pt x="147" y="933"/>
                </a:lnTo>
                <a:lnTo>
                  <a:pt x="167" y="946"/>
                </a:lnTo>
                <a:lnTo>
                  <a:pt x="181" y="955"/>
                </a:lnTo>
                <a:lnTo>
                  <a:pt x="201" y="967"/>
                </a:lnTo>
                <a:lnTo>
                  <a:pt x="216" y="976"/>
                </a:lnTo>
                <a:lnTo>
                  <a:pt x="235" y="985"/>
                </a:lnTo>
                <a:lnTo>
                  <a:pt x="255" y="998"/>
                </a:lnTo>
                <a:lnTo>
                  <a:pt x="270" y="1002"/>
                </a:lnTo>
                <a:lnTo>
                  <a:pt x="289" y="1011"/>
                </a:lnTo>
                <a:lnTo>
                  <a:pt x="304" y="1011"/>
                </a:lnTo>
                <a:lnTo>
                  <a:pt x="319" y="1015"/>
                </a:lnTo>
                <a:lnTo>
                  <a:pt x="334" y="1015"/>
                </a:lnTo>
                <a:lnTo>
                  <a:pt x="353" y="1015"/>
                </a:lnTo>
                <a:lnTo>
                  <a:pt x="368" y="1015"/>
                </a:lnTo>
                <a:lnTo>
                  <a:pt x="383" y="1006"/>
                </a:lnTo>
                <a:lnTo>
                  <a:pt x="397" y="1006"/>
                </a:lnTo>
                <a:lnTo>
                  <a:pt x="412" y="1002"/>
                </a:lnTo>
                <a:lnTo>
                  <a:pt x="427" y="998"/>
                </a:lnTo>
                <a:lnTo>
                  <a:pt x="441" y="993"/>
                </a:lnTo>
                <a:lnTo>
                  <a:pt x="456" y="985"/>
                </a:lnTo>
                <a:lnTo>
                  <a:pt x="471" y="980"/>
                </a:lnTo>
                <a:lnTo>
                  <a:pt x="486" y="967"/>
                </a:lnTo>
                <a:lnTo>
                  <a:pt x="500" y="955"/>
                </a:lnTo>
                <a:lnTo>
                  <a:pt x="515" y="937"/>
                </a:lnTo>
                <a:lnTo>
                  <a:pt x="530" y="920"/>
                </a:lnTo>
                <a:lnTo>
                  <a:pt x="539" y="903"/>
                </a:lnTo>
                <a:lnTo>
                  <a:pt x="544" y="890"/>
                </a:lnTo>
                <a:lnTo>
                  <a:pt x="549" y="872"/>
                </a:lnTo>
                <a:lnTo>
                  <a:pt x="554" y="855"/>
                </a:lnTo>
                <a:lnTo>
                  <a:pt x="554" y="838"/>
                </a:lnTo>
                <a:lnTo>
                  <a:pt x="554" y="821"/>
                </a:lnTo>
                <a:lnTo>
                  <a:pt x="554" y="786"/>
                </a:lnTo>
                <a:lnTo>
                  <a:pt x="554" y="769"/>
                </a:lnTo>
                <a:lnTo>
                  <a:pt x="554" y="752"/>
                </a:lnTo>
                <a:lnTo>
                  <a:pt x="554" y="739"/>
                </a:lnTo>
                <a:lnTo>
                  <a:pt x="554" y="726"/>
                </a:lnTo>
                <a:lnTo>
                  <a:pt x="549" y="713"/>
                </a:lnTo>
                <a:lnTo>
                  <a:pt x="544" y="700"/>
                </a:lnTo>
                <a:lnTo>
                  <a:pt x="539" y="682"/>
                </a:lnTo>
                <a:lnTo>
                  <a:pt x="525" y="669"/>
                </a:lnTo>
                <a:lnTo>
                  <a:pt x="505" y="657"/>
                </a:lnTo>
                <a:lnTo>
                  <a:pt x="490" y="644"/>
                </a:lnTo>
                <a:lnTo>
                  <a:pt x="471" y="639"/>
                </a:lnTo>
                <a:lnTo>
                  <a:pt x="456" y="639"/>
                </a:lnTo>
                <a:lnTo>
                  <a:pt x="441" y="639"/>
                </a:lnTo>
                <a:lnTo>
                  <a:pt x="422" y="644"/>
                </a:lnTo>
                <a:lnTo>
                  <a:pt x="402" y="652"/>
                </a:lnTo>
                <a:lnTo>
                  <a:pt x="363" y="657"/>
                </a:lnTo>
                <a:lnTo>
                  <a:pt x="348" y="665"/>
                </a:lnTo>
                <a:lnTo>
                  <a:pt x="329" y="678"/>
                </a:lnTo>
                <a:lnTo>
                  <a:pt x="314" y="687"/>
                </a:lnTo>
                <a:lnTo>
                  <a:pt x="299" y="700"/>
                </a:lnTo>
                <a:lnTo>
                  <a:pt x="280" y="708"/>
                </a:lnTo>
                <a:lnTo>
                  <a:pt x="260" y="717"/>
                </a:lnTo>
                <a:lnTo>
                  <a:pt x="221" y="713"/>
                </a:lnTo>
                <a:lnTo>
                  <a:pt x="201" y="700"/>
                </a:lnTo>
                <a:lnTo>
                  <a:pt x="186" y="695"/>
                </a:lnTo>
                <a:lnTo>
                  <a:pt x="172" y="682"/>
                </a:lnTo>
                <a:lnTo>
                  <a:pt x="142" y="674"/>
                </a:lnTo>
                <a:lnTo>
                  <a:pt x="128" y="661"/>
                </a:lnTo>
                <a:lnTo>
                  <a:pt x="118" y="648"/>
                </a:lnTo>
                <a:lnTo>
                  <a:pt x="108" y="635"/>
                </a:lnTo>
                <a:lnTo>
                  <a:pt x="103" y="622"/>
                </a:lnTo>
                <a:lnTo>
                  <a:pt x="103" y="609"/>
                </a:lnTo>
                <a:lnTo>
                  <a:pt x="98" y="592"/>
                </a:lnTo>
                <a:lnTo>
                  <a:pt x="98" y="579"/>
                </a:lnTo>
                <a:lnTo>
                  <a:pt x="98" y="566"/>
                </a:lnTo>
                <a:lnTo>
                  <a:pt x="98" y="553"/>
                </a:lnTo>
                <a:lnTo>
                  <a:pt x="98" y="540"/>
                </a:lnTo>
                <a:lnTo>
                  <a:pt x="98" y="527"/>
                </a:lnTo>
                <a:lnTo>
                  <a:pt x="98" y="514"/>
                </a:lnTo>
                <a:lnTo>
                  <a:pt x="98" y="501"/>
                </a:lnTo>
                <a:lnTo>
                  <a:pt x="98" y="488"/>
                </a:lnTo>
                <a:lnTo>
                  <a:pt x="93" y="475"/>
                </a:lnTo>
                <a:lnTo>
                  <a:pt x="88" y="462"/>
                </a:lnTo>
                <a:lnTo>
                  <a:pt x="83" y="449"/>
                </a:lnTo>
                <a:lnTo>
                  <a:pt x="98" y="445"/>
                </a:lnTo>
                <a:lnTo>
                  <a:pt x="113" y="441"/>
                </a:lnTo>
                <a:lnTo>
                  <a:pt x="128" y="449"/>
                </a:lnTo>
                <a:lnTo>
                  <a:pt x="137" y="462"/>
                </a:lnTo>
                <a:lnTo>
                  <a:pt x="147" y="475"/>
                </a:lnTo>
                <a:lnTo>
                  <a:pt x="162" y="488"/>
                </a:lnTo>
                <a:lnTo>
                  <a:pt x="177" y="497"/>
                </a:lnTo>
                <a:lnTo>
                  <a:pt x="191" y="501"/>
                </a:lnTo>
                <a:lnTo>
                  <a:pt x="206" y="505"/>
                </a:lnTo>
                <a:lnTo>
                  <a:pt x="221" y="505"/>
                </a:lnTo>
                <a:lnTo>
                  <a:pt x="235" y="510"/>
                </a:lnTo>
                <a:lnTo>
                  <a:pt x="250" y="510"/>
                </a:lnTo>
                <a:lnTo>
                  <a:pt x="265" y="510"/>
                </a:lnTo>
                <a:lnTo>
                  <a:pt x="280" y="514"/>
                </a:lnTo>
                <a:lnTo>
                  <a:pt x="294" y="514"/>
                </a:lnTo>
                <a:lnTo>
                  <a:pt x="309" y="514"/>
                </a:lnTo>
                <a:lnTo>
                  <a:pt x="324" y="514"/>
                </a:lnTo>
                <a:lnTo>
                  <a:pt x="338" y="510"/>
                </a:lnTo>
                <a:lnTo>
                  <a:pt x="353" y="505"/>
                </a:lnTo>
                <a:lnTo>
                  <a:pt x="363" y="492"/>
                </a:lnTo>
                <a:lnTo>
                  <a:pt x="373" y="479"/>
                </a:lnTo>
                <a:lnTo>
                  <a:pt x="373" y="466"/>
                </a:lnTo>
                <a:lnTo>
                  <a:pt x="378" y="454"/>
                </a:lnTo>
                <a:lnTo>
                  <a:pt x="378" y="441"/>
                </a:lnTo>
                <a:lnTo>
                  <a:pt x="378" y="428"/>
                </a:lnTo>
                <a:lnTo>
                  <a:pt x="368" y="415"/>
                </a:lnTo>
                <a:lnTo>
                  <a:pt x="363" y="402"/>
                </a:lnTo>
                <a:lnTo>
                  <a:pt x="353" y="389"/>
                </a:lnTo>
                <a:lnTo>
                  <a:pt x="338" y="384"/>
                </a:lnTo>
                <a:lnTo>
                  <a:pt x="324" y="376"/>
                </a:lnTo>
                <a:lnTo>
                  <a:pt x="304" y="376"/>
                </a:lnTo>
                <a:lnTo>
                  <a:pt x="289" y="376"/>
                </a:lnTo>
                <a:lnTo>
                  <a:pt x="275" y="380"/>
                </a:lnTo>
                <a:lnTo>
                  <a:pt x="260" y="380"/>
                </a:lnTo>
                <a:lnTo>
                  <a:pt x="245" y="380"/>
                </a:lnTo>
                <a:lnTo>
                  <a:pt x="231" y="371"/>
                </a:lnTo>
                <a:lnTo>
                  <a:pt x="226" y="358"/>
                </a:lnTo>
                <a:lnTo>
                  <a:pt x="221" y="346"/>
                </a:lnTo>
                <a:lnTo>
                  <a:pt x="216" y="333"/>
                </a:lnTo>
                <a:lnTo>
                  <a:pt x="216" y="320"/>
                </a:lnTo>
                <a:lnTo>
                  <a:pt x="216" y="307"/>
                </a:lnTo>
                <a:lnTo>
                  <a:pt x="226" y="294"/>
                </a:lnTo>
                <a:lnTo>
                  <a:pt x="240" y="281"/>
                </a:lnTo>
                <a:lnTo>
                  <a:pt x="255" y="276"/>
                </a:lnTo>
                <a:lnTo>
                  <a:pt x="270" y="276"/>
                </a:lnTo>
                <a:lnTo>
                  <a:pt x="284" y="268"/>
                </a:lnTo>
                <a:lnTo>
                  <a:pt x="299" y="259"/>
                </a:lnTo>
                <a:lnTo>
                  <a:pt x="314" y="251"/>
                </a:lnTo>
                <a:lnTo>
                  <a:pt x="329" y="251"/>
                </a:lnTo>
                <a:lnTo>
                  <a:pt x="343" y="242"/>
                </a:lnTo>
                <a:lnTo>
                  <a:pt x="358" y="238"/>
                </a:lnTo>
                <a:lnTo>
                  <a:pt x="373" y="238"/>
                </a:lnTo>
                <a:lnTo>
                  <a:pt x="378" y="251"/>
                </a:lnTo>
                <a:lnTo>
                  <a:pt x="383" y="263"/>
                </a:lnTo>
                <a:lnTo>
                  <a:pt x="387" y="276"/>
                </a:lnTo>
              </a:path>
            </a:pathLst>
          </a:custGeom>
          <a:gradFill rotWithShape="0">
            <a:gsLst>
              <a:gs pos="0">
                <a:srgbClr val="323232"/>
              </a:gs>
              <a:gs pos="100000">
                <a:srgbClr val="A8A8A8"/>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8384" name="Freeform 28"/>
          <p:cNvSpPr>
            <a:spLocks/>
          </p:cNvSpPr>
          <p:nvPr/>
        </p:nvSpPr>
        <p:spPr bwMode="auto">
          <a:xfrm>
            <a:off x="6945313" y="5507039"/>
            <a:ext cx="273050" cy="187325"/>
          </a:xfrm>
          <a:custGeom>
            <a:avLst/>
            <a:gdLst>
              <a:gd name="T0" fmla="*/ 113909779 w 188"/>
              <a:gd name="T1" fmla="*/ 214352848 h 113"/>
              <a:gd name="T2" fmla="*/ 145551626 w 188"/>
              <a:gd name="T3" fmla="*/ 236337840 h 113"/>
              <a:gd name="T4" fmla="*/ 166646191 w 188"/>
              <a:gd name="T5" fmla="*/ 272063867 h 113"/>
              <a:gd name="T6" fmla="*/ 198288039 w 188"/>
              <a:gd name="T7" fmla="*/ 283056364 h 113"/>
              <a:gd name="T8" fmla="*/ 227821010 w 188"/>
              <a:gd name="T9" fmla="*/ 296795741 h 113"/>
              <a:gd name="T10" fmla="*/ 259461405 w 188"/>
              <a:gd name="T11" fmla="*/ 307788237 h 113"/>
              <a:gd name="T12" fmla="*/ 291103253 w 188"/>
              <a:gd name="T13" fmla="*/ 307788237 h 113"/>
              <a:gd name="T14" fmla="*/ 331183507 w 188"/>
              <a:gd name="T15" fmla="*/ 283056364 h 113"/>
              <a:gd name="T16" fmla="*/ 362825354 w 188"/>
              <a:gd name="T17" fmla="*/ 247330337 h 113"/>
              <a:gd name="T18" fmla="*/ 383919919 w 188"/>
              <a:gd name="T19" fmla="*/ 214352848 h 113"/>
              <a:gd name="T20" fmla="*/ 394467202 w 188"/>
              <a:gd name="T21" fmla="*/ 178626821 h 113"/>
              <a:gd name="T22" fmla="*/ 394467202 w 188"/>
              <a:gd name="T23" fmla="*/ 142902451 h 113"/>
              <a:gd name="T24" fmla="*/ 394467202 w 188"/>
              <a:gd name="T25" fmla="*/ 107176424 h 113"/>
              <a:gd name="T26" fmla="*/ 383919919 w 188"/>
              <a:gd name="T27" fmla="*/ 71450397 h 113"/>
              <a:gd name="T28" fmla="*/ 373372637 w 188"/>
              <a:gd name="T29" fmla="*/ 35726027 h 113"/>
              <a:gd name="T30" fmla="*/ 341730789 w 188"/>
              <a:gd name="T31" fmla="*/ 10992496 h 113"/>
              <a:gd name="T32" fmla="*/ 312197818 w 188"/>
              <a:gd name="T33" fmla="*/ 0 h 113"/>
              <a:gd name="T34" fmla="*/ 280555970 w 188"/>
              <a:gd name="T35" fmla="*/ 0 h 113"/>
              <a:gd name="T36" fmla="*/ 248914123 w 188"/>
              <a:gd name="T37" fmla="*/ 0 h 113"/>
              <a:gd name="T38" fmla="*/ 187740756 w 188"/>
              <a:gd name="T39" fmla="*/ 0 h 113"/>
              <a:gd name="T40" fmla="*/ 156098909 w 188"/>
              <a:gd name="T41" fmla="*/ 0 h 113"/>
              <a:gd name="T42" fmla="*/ 124457061 w 188"/>
              <a:gd name="T43" fmla="*/ 0 h 113"/>
              <a:gd name="T44" fmla="*/ 92815214 w 188"/>
              <a:gd name="T45" fmla="*/ 10992496 h 113"/>
              <a:gd name="T46" fmla="*/ 63283695 w 188"/>
              <a:gd name="T47" fmla="*/ 24733531 h 113"/>
              <a:gd name="T48" fmla="*/ 31641847 w 188"/>
              <a:gd name="T49" fmla="*/ 46718523 h 113"/>
              <a:gd name="T50" fmla="*/ 0 w 188"/>
              <a:gd name="T51" fmla="*/ 71450397 h 113"/>
              <a:gd name="T52" fmla="*/ 0 w 188"/>
              <a:gd name="T53" fmla="*/ 107176424 h 113"/>
              <a:gd name="T54" fmla="*/ 0 w 188"/>
              <a:gd name="T55" fmla="*/ 142902451 h 113"/>
              <a:gd name="T56" fmla="*/ 31641847 w 188"/>
              <a:gd name="T57" fmla="*/ 164887444 h 113"/>
              <a:gd name="T58" fmla="*/ 63283695 w 188"/>
              <a:gd name="T59" fmla="*/ 164887444 h 113"/>
              <a:gd name="T60" fmla="*/ 92815214 w 188"/>
              <a:gd name="T61" fmla="*/ 178626821 h 113"/>
              <a:gd name="T62" fmla="*/ 124457061 w 188"/>
              <a:gd name="T63" fmla="*/ 18961931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113">
                <a:moveTo>
                  <a:pt x="54" y="78"/>
                </a:moveTo>
                <a:lnTo>
                  <a:pt x="69" y="86"/>
                </a:lnTo>
                <a:lnTo>
                  <a:pt x="79" y="99"/>
                </a:lnTo>
                <a:lnTo>
                  <a:pt x="94" y="103"/>
                </a:lnTo>
                <a:lnTo>
                  <a:pt x="108" y="108"/>
                </a:lnTo>
                <a:lnTo>
                  <a:pt x="123" y="112"/>
                </a:lnTo>
                <a:lnTo>
                  <a:pt x="138" y="112"/>
                </a:lnTo>
                <a:lnTo>
                  <a:pt x="157" y="103"/>
                </a:lnTo>
                <a:lnTo>
                  <a:pt x="172" y="90"/>
                </a:lnTo>
                <a:lnTo>
                  <a:pt x="182" y="78"/>
                </a:lnTo>
                <a:lnTo>
                  <a:pt x="187" y="65"/>
                </a:lnTo>
                <a:lnTo>
                  <a:pt x="187" y="52"/>
                </a:lnTo>
                <a:lnTo>
                  <a:pt x="187" y="39"/>
                </a:lnTo>
                <a:lnTo>
                  <a:pt x="182" y="26"/>
                </a:lnTo>
                <a:lnTo>
                  <a:pt x="177" y="13"/>
                </a:lnTo>
                <a:lnTo>
                  <a:pt x="162" y="4"/>
                </a:lnTo>
                <a:lnTo>
                  <a:pt x="148" y="0"/>
                </a:lnTo>
                <a:lnTo>
                  <a:pt x="133" y="0"/>
                </a:lnTo>
                <a:lnTo>
                  <a:pt x="118" y="0"/>
                </a:lnTo>
                <a:lnTo>
                  <a:pt x="89" y="0"/>
                </a:lnTo>
                <a:lnTo>
                  <a:pt x="74" y="0"/>
                </a:lnTo>
                <a:lnTo>
                  <a:pt x="59" y="0"/>
                </a:lnTo>
                <a:lnTo>
                  <a:pt x="44" y="4"/>
                </a:lnTo>
                <a:lnTo>
                  <a:pt x="30" y="9"/>
                </a:lnTo>
                <a:lnTo>
                  <a:pt x="15" y="17"/>
                </a:lnTo>
                <a:lnTo>
                  <a:pt x="0" y="26"/>
                </a:lnTo>
                <a:lnTo>
                  <a:pt x="0" y="39"/>
                </a:lnTo>
                <a:lnTo>
                  <a:pt x="0" y="52"/>
                </a:lnTo>
                <a:lnTo>
                  <a:pt x="15" y="60"/>
                </a:lnTo>
                <a:lnTo>
                  <a:pt x="30" y="60"/>
                </a:lnTo>
                <a:lnTo>
                  <a:pt x="44" y="65"/>
                </a:lnTo>
                <a:lnTo>
                  <a:pt x="59" y="69"/>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8385" name="Freeform 29"/>
          <p:cNvSpPr>
            <a:spLocks/>
          </p:cNvSpPr>
          <p:nvPr/>
        </p:nvSpPr>
        <p:spPr bwMode="auto">
          <a:xfrm>
            <a:off x="6899276" y="4254500"/>
            <a:ext cx="557213" cy="254000"/>
          </a:xfrm>
          <a:custGeom>
            <a:avLst/>
            <a:gdLst>
              <a:gd name="T0" fmla="*/ 213779205 w 383"/>
              <a:gd name="T1" fmla="*/ 237018523 h 153"/>
              <a:gd name="T2" fmla="*/ 249762362 w 383"/>
              <a:gd name="T3" fmla="*/ 223239438 h 153"/>
              <a:gd name="T4" fmla="*/ 342894041 w 383"/>
              <a:gd name="T5" fmla="*/ 209458693 h 153"/>
              <a:gd name="T6" fmla="*/ 391576707 w 383"/>
              <a:gd name="T7" fmla="*/ 209458693 h 153"/>
              <a:gd name="T8" fmla="*/ 427559864 w 383"/>
              <a:gd name="T9" fmla="*/ 237018523 h 153"/>
              <a:gd name="T10" fmla="*/ 461424739 w 383"/>
              <a:gd name="T11" fmla="*/ 264580013 h 153"/>
              <a:gd name="T12" fmla="*/ 486825214 w 383"/>
              <a:gd name="T13" fmla="*/ 305920588 h 153"/>
              <a:gd name="T14" fmla="*/ 520691543 w 383"/>
              <a:gd name="T15" fmla="*/ 350016980 h 153"/>
              <a:gd name="T16" fmla="*/ 546090563 w 383"/>
              <a:gd name="T17" fmla="*/ 391357556 h 153"/>
              <a:gd name="T18" fmla="*/ 579956893 w 383"/>
              <a:gd name="T19" fmla="*/ 405136641 h 153"/>
              <a:gd name="T20" fmla="*/ 615938595 w 383"/>
              <a:gd name="T21" fmla="*/ 418917386 h 153"/>
              <a:gd name="T22" fmla="*/ 651921752 w 383"/>
              <a:gd name="T23" fmla="*/ 418917386 h 153"/>
              <a:gd name="T24" fmla="*/ 687904909 w 383"/>
              <a:gd name="T25" fmla="*/ 418917386 h 153"/>
              <a:gd name="T26" fmla="*/ 723888066 w 383"/>
              <a:gd name="T27" fmla="*/ 405136641 h 153"/>
              <a:gd name="T28" fmla="*/ 747170258 w 383"/>
              <a:gd name="T29" fmla="*/ 363796065 h 153"/>
              <a:gd name="T30" fmla="*/ 776802933 w 383"/>
              <a:gd name="T31" fmla="*/ 347259503 h 153"/>
              <a:gd name="T32" fmla="*/ 808552435 w 383"/>
              <a:gd name="T33" fmla="*/ 297651477 h 153"/>
              <a:gd name="T34" fmla="*/ 800086580 w 383"/>
              <a:gd name="T35" fmla="*/ 248043451 h 153"/>
              <a:gd name="T36" fmla="*/ 806435607 w 383"/>
              <a:gd name="T37" fmla="*/ 179141386 h 153"/>
              <a:gd name="T38" fmla="*/ 747170258 w 383"/>
              <a:gd name="T39" fmla="*/ 154337373 h 153"/>
              <a:gd name="T40" fmla="*/ 723888066 w 383"/>
              <a:gd name="T41" fmla="*/ 112996797 h 153"/>
              <a:gd name="T42" fmla="*/ 687904909 w 383"/>
              <a:gd name="T43" fmla="*/ 126777542 h 153"/>
              <a:gd name="T44" fmla="*/ 651921752 w 383"/>
              <a:gd name="T45" fmla="*/ 140558288 h 153"/>
              <a:gd name="T46" fmla="*/ 615938595 w 383"/>
              <a:gd name="T47" fmla="*/ 140558288 h 153"/>
              <a:gd name="T48" fmla="*/ 579956893 w 383"/>
              <a:gd name="T49" fmla="*/ 112996797 h 153"/>
              <a:gd name="T50" fmla="*/ 546090563 w 383"/>
              <a:gd name="T51" fmla="*/ 82681150 h 153"/>
              <a:gd name="T52" fmla="*/ 497407896 w 383"/>
              <a:gd name="T53" fmla="*/ 68900405 h 153"/>
              <a:gd name="T54" fmla="*/ 461424739 w 383"/>
              <a:gd name="T55" fmla="*/ 41340575 h 153"/>
              <a:gd name="T56" fmla="*/ 427559864 w 383"/>
              <a:gd name="T57" fmla="*/ 13780745 h 153"/>
              <a:gd name="T58" fmla="*/ 391576707 w 383"/>
              <a:gd name="T59" fmla="*/ 0 h 153"/>
              <a:gd name="T60" fmla="*/ 355593550 w 383"/>
              <a:gd name="T61" fmla="*/ 0 h 153"/>
              <a:gd name="T62" fmla="*/ 319610393 w 383"/>
              <a:gd name="T63" fmla="*/ 0 h 153"/>
              <a:gd name="T64" fmla="*/ 283628691 w 383"/>
              <a:gd name="T65" fmla="*/ 13780745 h 153"/>
              <a:gd name="T66" fmla="*/ 249762362 w 383"/>
              <a:gd name="T67" fmla="*/ 27559830 h 153"/>
              <a:gd name="T68" fmla="*/ 213779205 w 383"/>
              <a:gd name="T69" fmla="*/ 27559830 h 153"/>
              <a:gd name="T70" fmla="*/ 165096538 w 383"/>
              <a:gd name="T71" fmla="*/ 27559830 h 153"/>
              <a:gd name="T72" fmla="*/ 71964859 w 383"/>
              <a:gd name="T73" fmla="*/ 27559830 h 153"/>
              <a:gd name="T74" fmla="*/ 35983157 w 383"/>
              <a:gd name="T75" fmla="*/ 27559830 h 153"/>
              <a:gd name="T76" fmla="*/ 0 w 383"/>
              <a:gd name="T77" fmla="*/ 41340575 h 153"/>
              <a:gd name="T78" fmla="*/ 0 w 383"/>
              <a:gd name="T79" fmla="*/ 82681150 h 153"/>
              <a:gd name="T80" fmla="*/ 23283647 w 383"/>
              <a:gd name="T81" fmla="*/ 126777542 h 153"/>
              <a:gd name="T82" fmla="*/ 59265349 w 383"/>
              <a:gd name="T83" fmla="*/ 154337373 h 153"/>
              <a:gd name="T84" fmla="*/ 105831189 w 383"/>
              <a:gd name="T85" fmla="*/ 181898863 h 153"/>
              <a:gd name="T86" fmla="*/ 141814346 w 383"/>
              <a:gd name="T87" fmla="*/ 195677948 h 153"/>
              <a:gd name="T88" fmla="*/ 177797503 w 383"/>
              <a:gd name="T89" fmla="*/ 195677948 h 153"/>
              <a:gd name="T90" fmla="*/ 201079695 w 383"/>
              <a:gd name="T91" fmla="*/ 237018523 h 1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3" h="153">
                <a:moveTo>
                  <a:pt x="101" y="86"/>
                </a:moveTo>
                <a:lnTo>
                  <a:pt x="118" y="81"/>
                </a:lnTo>
                <a:lnTo>
                  <a:pt x="162" y="76"/>
                </a:lnTo>
                <a:lnTo>
                  <a:pt x="185" y="76"/>
                </a:lnTo>
                <a:lnTo>
                  <a:pt x="202" y="86"/>
                </a:lnTo>
                <a:lnTo>
                  <a:pt x="218" y="96"/>
                </a:lnTo>
                <a:lnTo>
                  <a:pt x="230" y="111"/>
                </a:lnTo>
                <a:lnTo>
                  <a:pt x="246" y="127"/>
                </a:lnTo>
                <a:lnTo>
                  <a:pt x="258" y="142"/>
                </a:lnTo>
                <a:lnTo>
                  <a:pt x="274" y="147"/>
                </a:lnTo>
                <a:lnTo>
                  <a:pt x="291" y="152"/>
                </a:lnTo>
                <a:lnTo>
                  <a:pt x="308" y="152"/>
                </a:lnTo>
                <a:lnTo>
                  <a:pt x="325" y="152"/>
                </a:lnTo>
                <a:lnTo>
                  <a:pt x="342" y="147"/>
                </a:lnTo>
                <a:lnTo>
                  <a:pt x="353" y="132"/>
                </a:lnTo>
                <a:lnTo>
                  <a:pt x="367" y="126"/>
                </a:lnTo>
                <a:lnTo>
                  <a:pt x="382" y="108"/>
                </a:lnTo>
                <a:lnTo>
                  <a:pt x="378" y="90"/>
                </a:lnTo>
                <a:lnTo>
                  <a:pt x="381" y="65"/>
                </a:lnTo>
                <a:lnTo>
                  <a:pt x="353" y="56"/>
                </a:lnTo>
                <a:lnTo>
                  <a:pt x="342" y="41"/>
                </a:lnTo>
                <a:lnTo>
                  <a:pt x="325" y="46"/>
                </a:lnTo>
                <a:lnTo>
                  <a:pt x="308" y="51"/>
                </a:lnTo>
                <a:lnTo>
                  <a:pt x="291" y="51"/>
                </a:lnTo>
                <a:lnTo>
                  <a:pt x="274" y="41"/>
                </a:lnTo>
                <a:lnTo>
                  <a:pt x="258" y="30"/>
                </a:lnTo>
                <a:lnTo>
                  <a:pt x="235" y="25"/>
                </a:lnTo>
                <a:lnTo>
                  <a:pt x="218" y="15"/>
                </a:lnTo>
                <a:lnTo>
                  <a:pt x="202" y="5"/>
                </a:lnTo>
                <a:lnTo>
                  <a:pt x="185" y="0"/>
                </a:lnTo>
                <a:lnTo>
                  <a:pt x="168" y="0"/>
                </a:lnTo>
                <a:lnTo>
                  <a:pt x="151" y="0"/>
                </a:lnTo>
                <a:lnTo>
                  <a:pt x="134" y="5"/>
                </a:lnTo>
                <a:lnTo>
                  <a:pt x="118" y="10"/>
                </a:lnTo>
                <a:lnTo>
                  <a:pt x="101" y="10"/>
                </a:lnTo>
                <a:lnTo>
                  <a:pt x="78" y="10"/>
                </a:lnTo>
                <a:lnTo>
                  <a:pt x="34" y="10"/>
                </a:lnTo>
                <a:lnTo>
                  <a:pt x="17" y="10"/>
                </a:lnTo>
                <a:lnTo>
                  <a:pt x="0" y="15"/>
                </a:lnTo>
                <a:lnTo>
                  <a:pt x="0" y="30"/>
                </a:lnTo>
                <a:lnTo>
                  <a:pt x="11" y="46"/>
                </a:lnTo>
                <a:lnTo>
                  <a:pt x="28" y="56"/>
                </a:lnTo>
                <a:lnTo>
                  <a:pt x="50" y="66"/>
                </a:lnTo>
                <a:lnTo>
                  <a:pt x="67" y="71"/>
                </a:lnTo>
                <a:lnTo>
                  <a:pt x="84" y="71"/>
                </a:lnTo>
                <a:lnTo>
                  <a:pt x="95" y="86"/>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58386" name="Group 30"/>
          <p:cNvGrpSpPr>
            <a:grpSpLocks/>
          </p:cNvGrpSpPr>
          <p:nvPr/>
        </p:nvGrpSpPr>
        <p:grpSpPr bwMode="auto">
          <a:xfrm>
            <a:off x="7783514" y="3770314"/>
            <a:ext cx="98425" cy="128587"/>
            <a:chOff x="4298" y="2280"/>
            <a:chExt cx="67" cy="78"/>
          </a:xfrm>
        </p:grpSpPr>
        <p:sp>
          <p:nvSpPr>
            <p:cNvPr id="58417" name="Line 31"/>
            <p:cNvSpPr>
              <a:spLocks noChangeShapeType="1"/>
            </p:cNvSpPr>
            <p:nvPr/>
          </p:nvSpPr>
          <p:spPr bwMode="auto">
            <a:xfrm>
              <a:off x="4326" y="2280"/>
              <a:ext cx="0" cy="7"/>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8" name="Line 32"/>
            <p:cNvSpPr>
              <a:spLocks noChangeShapeType="1"/>
            </p:cNvSpPr>
            <p:nvPr/>
          </p:nvSpPr>
          <p:spPr bwMode="auto">
            <a:xfrm flipH="1" flipV="1">
              <a:off x="4308" y="2284"/>
              <a:ext cx="57" cy="7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9" name="Line 33"/>
            <p:cNvSpPr>
              <a:spLocks noChangeShapeType="1"/>
            </p:cNvSpPr>
            <p:nvPr/>
          </p:nvSpPr>
          <p:spPr bwMode="auto">
            <a:xfrm flipV="1">
              <a:off x="4298" y="2286"/>
              <a:ext cx="28" cy="68"/>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87" name="Group 34"/>
          <p:cNvGrpSpPr>
            <a:grpSpLocks/>
          </p:cNvGrpSpPr>
          <p:nvPr/>
        </p:nvGrpSpPr>
        <p:grpSpPr bwMode="auto">
          <a:xfrm>
            <a:off x="7448551" y="3844925"/>
            <a:ext cx="130175" cy="101600"/>
            <a:chOff x="4068" y="2325"/>
            <a:chExt cx="89" cy="61"/>
          </a:xfrm>
        </p:grpSpPr>
        <p:sp>
          <p:nvSpPr>
            <p:cNvPr id="58414" name="Line 35"/>
            <p:cNvSpPr>
              <a:spLocks noChangeShapeType="1"/>
            </p:cNvSpPr>
            <p:nvPr/>
          </p:nvSpPr>
          <p:spPr bwMode="auto">
            <a:xfrm>
              <a:off x="4068" y="2346"/>
              <a:ext cx="13" cy="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5" name="Line 36"/>
            <p:cNvSpPr>
              <a:spLocks noChangeShapeType="1"/>
            </p:cNvSpPr>
            <p:nvPr/>
          </p:nvSpPr>
          <p:spPr bwMode="auto">
            <a:xfrm flipH="1">
              <a:off x="4077" y="2325"/>
              <a:ext cx="80" cy="22"/>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6" name="Line 37"/>
            <p:cNvSpPr>
              <a:spLocks noChangeShapeType="1"/>
            </p:cNvSpPr>
            <p:nvPr/>
          </p:nvSpPr>
          <p:spPr bwMode="auto">
            <a:xfrm flipH="1" flipV="1">
              <a:off x="4079" y="2330"/>
              <a:ext cx="73" cy="56"/>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88" name="Group 38"/>
          <p:cNvGrpSpPr>
            <a:grpSpLocks/>
          </p:cNvGrpSpPr>
          <p:nvPr/>
        </p:nvGrpSpPr>
        <p:grpSpPr bwMode="auto">
          <a:xfrm>
            <a:off x="7883525" y="3925888"/>
            <a:ext cx="127000" cy="100012"/>
            <a:chOff x="4366" y="2374"/>
            <a:chExt cx="88" cy="60"/>
          </a:xfrm>
        </p:grpSpPr>
        <p:sp>
          <p:nvSpPr>
            <p:cNvPr id="58411" name="Line 39"/>
            <p:cNvSpPr>
              <a:spLocks noChangeShapeType="1"/>
            </p:cNvSpPr>
            <p:nvPr/>
          </p:nvSpPr>
          <p:spPr bwMode="auto">
            <a:xfrm flipH="1">
              <a:off x="4378" y="2398"/>
              <a:ext cx="76" cy="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2" name="Line 40"/>
            <p:cNvSpPr>
              <a:spLocks noChangeShapeType="1"/>
            </p:cNvSpPr>
            <p:nvPr/>
          </p:nvSpPr>
          <p:spPr bwMode="auto">
            <a:xfrm flipV="1">
              <a:off x="4366" y="2381"/>
              <a:ext cx="16" cy="53"/>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3" name="Line 41"/>
            <p:cNvSpPr>
              <a:spLocks noChangeShapeType="1"/>
            </p:cNvSpPr>
            <p:nvPr/>
          </p:nvSpPr>
          <p:spPr bwMode="auto">
            <a:xfrm>
              <a:off x="4371" y="2374"/>
              <a:ext cx="9" cy="2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89" name="Group 42"/>
          <p:cNvGrpSpPr>
            <a:grpSpLocks/>
          </p:cNvGrpSpPr>
          <p:nvPr/>
        </p:nvGrpSpPr>
        <p:grpSpPr bwMode="auto">
          <a:xfrm>
            <a:off x="8866189" y="3773488"/>
            <a:ext cx="98425" cy="127000"/>
            <a:chOff x="5041" y="2282"/>
            <a:chExt cx="67" cy="77"/>
          </a:xfrm>
        </p:grpSpPr>
        <p:sp>
          <p:nvSpPr>
            <p:cNvPr id="58408" name="Line 43"/>
            <p:cNvSpPr>
              <a:spLocks noChangeShapeType="1"/>
            </p:cNvSpPr>
            <p:nvPr/>
          </p:nvSpPr>
          <p:spPr bwMode="auto">
            <a:xfrm flipV="1">
              <a:off x="5064" y="2289"/>
              <a:ext cx="0" cy="7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9" name="Line 44"/>
            <p:cNvSpPr>
              <a:spLocks noChangeShapeType="1"/>
            </p:cNvSpPr>
            <p:nvPr/>
          </p:nvSpPr>
          <p:spPr bwMode="auto">
            <a:xfrm>
              <a:off x="5041" y="2282"/>
              <a:ext cx="24" cy="1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10" name="Line 45"/>
            <p:cNvSpPr>
              <a:spLocks noChangeShapeType="1"/>
            </p:cNvSpPr>
            <p:nvPr/>
          </p:nvSpPr>
          <p:spPr bwMode="auto">
            <a:xfrm flipH="1">
              <a:off x="5048" y="2286"/>
              <a:ext cx="60" cy="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90" name="Group 46"/>
          <p:cNvGrpSpPr>
            <a:grpSpLocks/>
          </p:cNvGrpSpPr>
          <p:nvPr/>
        </p:nvGrpSpPr>
        <p:grpSpPr bwMode="auto">
          <a:xfrm>
            <a:off x="9167814" y="4084639"/>
            <a:ext cx="96837" cy="128587"/>
            <a:chOff x="5248" y="2470"/>
            <a:chExt cx="67" cy="78"/>
          </a:xfrm>
        </p:grpSpPr>
        <p:sp>
          <p:nvSpPr>
            <p:cNvPr id="58405" name="Line 47"/>
            <p:cNvSpPr>
              <a:spLocks noChangeShapeType="1"/>
            </p:cNvSpPr>
            <p:nvPr/>
          </p:nvSpPr>
          <p:spPr bwMode="auto">
            <a:xfrm>
              <a:off x="5271" y="2470"/>
              <a:ext cx="0" cy="7"/>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6" name="Line 48"/>
            <p:cNvSpPr>
              <a:spLocks noChangeShapeType="1"/>
            </p:cNvSpPr>
            <p:nvPr/>
          </p:nvSpPr>
          <p:spPr bwMode="auto">
            <a:xfrm flipV="1">
              <a:off x="5248" y="2473"/>
              <a:ext cx="25" cy="75"/>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7" name="Line 49"/>
            <p:cNvSpPr>
              <a:spLocks noChangeShapeType="1"/>
            </p:cNvSpPr>
            <p:nvPr/>
          </p:nvSpPr>
          <p:spPr bwMode="auto">
            <a:xfrm flipH="1" flipV="1">
              <a:off x="5255" y="2475"/>
              <a:ext cx="60" cy="68"/>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91" name="Group 50"/>
          <p:cNvGrpSpPr>
            <a:grpSpLocks/>
          </p:cNvGrpSpPr>
          <p:nvPr/>
        </p:nvGrpSpPr>
        <p:grpSpPr bwMode="auto">
          <a:xfrm>
            <a:off x="8982076" y="3613150"/>
            <a:ext cx="130175" cy="101600"/>
            <a:chOff x="5121" y="2185"/>
            <a:chExt cx="89" cy="61"/>
          </a:xfrm>
        </p:grpSpPr>
        <p:sp>
          <p:nvSpPr>
            <p:cNvPr id="58402" name="Line 51"/>
            <p:cNvSpPr>
              <a:spLocks noChangeShapeType="1"/>
            </p:cNvSpPr>
            <p:nvPr/>
          </p:nvSpPr>
          <p:spPr bwMode="auto">
            <a:xfrm flipH="1">
              <a:off x="5133" y="2210"/>
              <a:ext cx="77" cy="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3" name="Line 52"/>
            <p:cNvSpPr>
              <a:spLocks noChangeShapeType="1"/>
            </p:cNvSpPr>
            <p:nvPr/>
          </p:nvSpPr>
          <p:spPr bwMode="auto">
            <a:xfrm flipV="1">
              <a:off x="5121" y="2192"/>
              <a:ext cx="16" cy="5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4" name="Line 53"/>
            <p:cNvSpPr>
              <a:spLocks noChangeShapeType="1"/>
            </p:cNvSpPr>
            <p:nvPr/>
          </p:nvSpPr>
          <p:spPr bwMode="auto">
            <a:xfrm>
              <a:off x="5126" y="2185"/>
              <a:ext cx="9" cy="25"/>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92" name="Group 54"/>
          <p:cNvGrpSpPr>
            <a:grpSpLocks/>
          </p:cNvGrpSpPr>
          <p:nvPr/>
        </p:nvGrpSpPr>
        <p:grpSpPr bwMode="auto">
          <a:xfrm>
            <a:off x="8550275" y="4884739"/>
            <a:ext cx="96838" cy="128587"/>
            <a:chOff x="4824" y="2954"/>
            <a:chExt cx="67" cy="78"/>
          </a:xfrm>
        </p:grpSpPr>
        <p:sp>
          <p:nvSpPr>
            <p:cNvPr id="58399" name="Line 55"/>
            <p:cNvSpPr>
              <a:spLocks noChangeShapeType="1"/>
            </p:cNvSpPr>
            <p:nvPr/>
          </p:nvSpPr>
          <p:spPr bwMode="auto">
            <a:xfrm flipV="1">
              <a:off x="4847" y="2961"/>
              <a:ext cx="0" cy="71"/>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0" name="Line 56"/>
            <p:cNvSpPr>
              <a:spLocks noChangeShapeType="1"/>
            </p:cNvSpPr>
            <p:nvPr/>
          </p:nvSpPr>
          <p:spPr bwMode="auto">
            <a:xfrm>
              <a:off x="4824" y="2954"/>
              <a:ext cx="24" cy="1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401" name="Line 57"/>
            <p:cNvSpPr>
              <a:spLocks noChangeShapeType="1"/>
            </p:cNvSpPr>
            <p:nvPr/>
          </p:nvSpPr>
          <p:spPr bwMode="auto">
            <a:xfrm flipH="1">
              <a:off x="4831" y="2958"/>
              <a:ext cx="60" cy="4"/>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8393" name="Group 58"/>
          <p:cNvGrpSpPr>
            <a:grpSpLocks/>
          </p:cNvGrpSpPr>
          <p:nvPr/>
        </p:nvGrpSpPr>
        <p:grpSpPr bwMode="auto">
          <a:xfrm>
            <a:off x="8648701" y="4765676"/>
            <a:ext cx="130175" cy="100013"/>
            <a:chOff x="4892" y="2882"/>
            <a:chExt cx="89" cy="60"/>
          </a:xfrm>
        </p:grpSpPr>
        <p:sp>
          <p:nvSpPr>
            <p:cNvPr id="58396" name="Line 59"/>
            <p:cNvSpPr>
              <a:spLocks noChangeShapeType="1"/>
            </p:cNvSpPr>
            <p:nvPr/>
          </p:nvSpPr>
          <p:spPr bwMode="auto">
            <a:xfrm flipH="1">
              <a:off x="4905" y="2901"/>
              <a:ext cx="76" cy="0"/>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397" name="Line 60"/>
            <p:cNvSpPr>
              <a:spLocks noChangeShapeType="1"/>
            </p:cNvSpPr>
            <p:nvPr/>
          </p:nvSpPr>
          <p:spPr bwMode="auto">
            <a:xfrm>
              <a:off x="4892" y="2882"/>
              <a:ext cx="16" cy="21"/>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398" name="Line 61"/>
            <p:cNvSpPr>
              <a:spLocks noChangeShapeType="1"/>
            </p:cNvSpPr>
            <p:nvPr/>
          </p:nvSpPr>
          <p:spPr bwMode="auto">
            <a:xfrm flipV="1">
              <a:off x="4897" y="2885"/>
              <a:ext cx="9" cy="57"/>
            </a:xfrm>
            <a:prstGeom prst="line">
              <a:avLst/>
            </a:prstGeom>
            <a:noFill/>
            <a:ln w="50800">
              <a:solidFill>
                <a:srgbClr val="FDE3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8394" name="Oval 62"/>
          <p:cNvSpPr>
            <a:spLocks noChangeArrowheads="1"/>
          </p:cNvSpPr>
          <p:nvPr/>
        </p:nvSpPr>
        <p:spPr bwMode="auto">
          <a:xfrm>
            <a:off x="8488363" y="4768850"/>
            <a:ext cx="139700" cy="82550"/>
          </a:xfrm>
          <a:prstGeom prst="ellipse">
            <a:avLst/>
          </a:prstGeom>
          <a:solidFill>
            <a:srgbClr val="7FFF00"/>
          </a:soli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8395" name="Freeform 63"/>
          <p:cNvSpPr>
            <a:spLocks/>
          </p:cNvSpPr>
          <p:nvPr/>
        </p:nvSpPr>
        <p:spPr bwMode="auto">
          <a:xfrm>
            <a:off x="8015289" y="4867276"/>
            <a:ext cx="420687" cy="423863"/>
          </a:xfrm>
          <a:custGeom>
            <a:avLst/>
            <a:gdLst>
              <a:gd name="T0" fmla="*/ 610259625 w 289"/>
              <a:gd name="T1" fmla="*/ 0 h 257"/>
              <a:gd name="T2" fmla="*/ 570000316 w 289"/>
              <a:gd name="T3" fmla="*/ 0 h 257"/>
              <a:gd name="T4" fmla="*/ 529739551 w 289"/>
              <a:gd name="T5" fmla="*/ 19040850 h 257"/>
              <a:gd name="T6" fmla="*/ 489478786 w 289"/>
              <a:gd name="T7" fmla="*/ 19040850 h 257"/>
              <a:gd name="T8" fmla="*/ 449219477 w 289"/>
              <a:gd name="T9" fmla="*/ 35362049 h 257"/>
              <a:gd name="T10" fmla="*/ 406840721 w 289"/>
              <a:gd name="T11" fmla="*/ 54401249 h 257"/>
              <a:gd name="T12" fmla="*/ 366579956 w 289"/>
              <a:gd name="T13" fmla="*/ 87043648 h 257"/>
              <a:gd name="T14" fmla="*/ 313605418 w 289"/>
              <a:gd name="T15" fmla="*/ 122404048 h 257"/>
              <a:gd name="T16" fmla="*/ 271226662 w 289"/>
              <a:gd name="T17" fmla="*/ 141444897 h 257"/>
              <a:gd name="T18" fmla="*/ 218252124 w 289"/>
              <a:gd name="T19" fmla="*/ 174085647 h 257"/>
              <a:gd name="T20" fmla="*/ 177992815 w 289"/>
              <a:gd name="T21" fmla="*/ 261129295 h 257"/>
              <a:gd name="T22" fmla="*/ 150445823 w 289"/>
              <a:gd name="T23" fmla="*/ 261129295 h 257"/>
              <a:gd name="T24" fmla="*/ 110186514 w 289"/>
              <a:gd name="T25" fmla="*/ 315532193 h 257"/>
              <a:gd name="T26" fmla="*/ 95353294 w 289"/>
              <a:gd name="T27" fmla="*/ 367213793 h 257"/>
              <a:gd name="T28" fmla="*/ 67806302 w 289"/>
              <a:gd name="T29" fmla="*/ 418895392 h 257"/>
              <a:gd name="T30" fmla="*/ 42378757 w 289"/>
              <a:gd name="T31" fmla="*/ 470576991 h 257"/>
              <a:gd name="T32" fmla="*/ 42378757 w 289"/>
              <a:gd name="T33" fmla="*/ 522258590 h 257"/>
              <a:gd name="T34" fmla="*/ 0 w 289"/>
              <a:gd name="T35" fmla="*/ 696345886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9" h="257">
                <a:moveTo>
                  <a:pt x="288" y="0"/>
                </a:moveTo>
                <a:lnTo>
                  <a:pt x="269" y="0"/>
                </a:lnTo>
                <a:lnTo>
                  <a:pt x="250" y="7"/>
                </a:lnTo>
                <a:lnTo>
                  <a:pt x="231" y="7"/>
                </a:lnTo>
                <a:lnTo>
                  <a:pt x="212" y="13"/>
                </a:lnTo>
                <a:lnTo>
                  <a:pt x="192" y="20"/>
                </a:lnTo>
                <a:lnTo>
                  <a:pt x="173" y="32"/>
                </a:lnTo>
                <a:lnTo>
                  <a:pt x="148" y="45"/>
                </a:lnTo>
                <a:lnTo>
                  <a:pt x="128" y="52"/>
                </a:lnTo>
                <a:lnTo>
                  <a:pt x="103" y="64"/>
                </a:lnTo>
                <a:lnTo>
                  <a:pt x="84" y="96"/>
                </a:lnTo>
                <a:lnTo>
                  <a:pt x="71" y="96"/>
                </a:lnTo>
                <a:lnTo>
                  <a:pt x="52" y="116"/>
                </a:lnTo>
                <a:lnTo>
                  <a:pt x="45" y="135"/>
                </a:lnTo>
                <a:lnTo>
                  <a:pt x="32" y="154"/>
                </a:lnTo>
                <a:lnTo>
                  <a:pt x="20" y="173"/>
                </a:lnTo>
                <a:lnTo>
                  <a:pt x="20" y="192"/>
                </a:lnTo>
                <a:lnTo>
                  <a:pt x="0" y="256"/>
                </a:lnTo>
              </a:path>
            </a:pathLst>
          </a:custGeom>
          <a:noFill/>
          <a:ln w="12700" cap="rnd" cmpd="sng">
            <a:solidFill>
              <a:srgbClr val="FAFD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244983300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116138" y="100014"/>
            <a:ext cx="7770812" cy="898525"/>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1" anchor="ctr">
            <a:normAutofit/>
          </a:bodyPr>
          <a:lstStyle/>
          <a:p>
            <a:pPr defTabSz="903288">
              <a:defRPr/>
            </a:pPr>
            <a:r>
              <a:rPr lang="en-US" altLang="en-US" sz="4800" dirty="0">
                <a:solidFill>
                  <a:srgbClr val="FF0066"/>
                </a:solidFill>
              </a:rPr>
              <a:t>Ionic Flux Determinations</a:t>
            </a:r>
          </a:p>
        </p:txBody>
      </p:sp>
      <p:sp>
        <p:nvSpPr>
          <p:cNvPr id="146435" name="Rectangle 3"/>
          <p:cNvSpPr>
            <a:spLocks noGrp="1" noChangeArrowheads="1"/>
          </p:cNvSpPr>
          <p:nvPr>
            <p:ph type="body" idx="1"/>
          </p:nvPr>
        </p:nvSpPr>
        <p:spPr>
          <a:xfrm>
            <a:off x="2857500" y="976314"/>
            <a:ext cx="6216650" cy="2236787"/>
          </a:xfrm>
          <a:extLst>
            <a:ext uri="{91240B29-F687-4F45-9708-019B960494DF}">
              <a14:hiddenLine xmlns:a14="http://schemas.microsoft.com/office/drawing/2010/main" w="12700">
                <a:solidFill>
                  <a:schemeClr val="tx1"/>
                </a:solidFill>
                <a:miter lim="800000"/>
                <a:headEnd/>
                <a:tailEnd/>
              </a14:hiddenLine>
            </a:ext>
          </a:extLst>
        </p:spPr>
        <p:txBody>
          <a:bodyPr vert="horz" lIns="73025" tIns="36512" rIns="73025" bIns="36512" rtlCol="1">
            <a:normAutofit/>
          </a:bodyPr>
          <a:lstStyle/>
          <a:p>
            <a:pPr marL="269875" indent="-269875" algn="l" defTabSz="577850" rtl="0">
              <a:defRPr/>
            </a:pPr>
            <a:r>
              <a:rPr lang="en-US" altLang="en-US" sz="2600" dirty="0"/>
              <a:t>Calcium						Indo-1</a:t>
            </a:r>
          </a:p>
          <a:p>
            <a:pPr marL="269875" indent="-269875" algn="l" defTabSz="577850" rtl="0">
              <a:defRPr/>
            </a:pPr>
            <a:r>
              <a:rPr lang="en-US" altLang="en-US" sz="2600" dirty="0"/>
              <a:t>Intracellular pH				BCECF</a:t>
            </a:r>
          </a:p>
        </p:txBody>
      </p:sp>
      <p:grpSp>
        <p:nvGrpSpPr>
          <p:cNvPr id="59396" name="Group 4"/>
          <p:cNvGrpSpPr>
            <a:grpSpLocks/>
          </p:cNvGrpSpPr>
          <p:nvPr/>
        </p:nvGrpSpPr>
        <p:grpSpPr bwMode="auto">
          <a:xfrm>
            <a:off x="4641761" y="1280098"/>
            <a:ext cx="1946275" cy="441325"/>
            <a:chOff x="2212" y="756"/>
            <a:chExt cx="1336" cy="267"/>
          </a:xfrm>
        </p:grpSpPr>
        <p:sp>
          <p:nvSpPr>
            <p:cNvPr id="61196" name="Line 5"/>
            <p:cNvSpPr>
              <a:spLocks noChangeShapeType="1"/>
            </p:cNvSpPr>
            <p:nvPr/>
          </p:nvSpPr>
          <p:spPr bwMode="auto">
            <a:xfrm>
              <a:off x="2212" y="756"/>
              <a:ext cx="1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1197" name="Line 6"/>
            <p:cNvSpPr>
              <a:spLocks noChangeShapeType="1"/>
            </p:cNvSpPr>
            <p:nvPr/>
          </p:nvSpPr>
          <p:spPr bwMode="auto">
            <a:xfrm>
              <a:off x="2673" y="1023"/>
              <a:ext cx="8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9397" name="Rectangle 7"/>
          <p:cNvSpPr>
            <a:spLocks noChangeArrowheads="1"/>
          </p:cNvSpPr>
          <p:nvPr/>
        </p:nvSpPr>
        <p:spPr bwMode="auto">
          <a:xfrm>
            <a:off x="1924050" y="2065339"/>
            <a:ext cx="7772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38138" indent="-338138" defTabSz="903288">
              <a:defRPr>
                <a:solidFill>
                  <a:schemeClr val="tx1"/>
                </a:solidFill>
                <a:latin typeface="Arial" panose="020B0604020202020204" pitchFamily="34" charset="0"/>
              </a:defRPr>
            </a:lvl1pPr>
            <a:lvl2pPr marL="735013" indent="-282575" defTabSz="903288">
              <a:defRPr>
                <a:solidFill>
                  <a:schemeClr val="tx1"/>
                </a:solidFill>
                <a:latin typeface="Arial" panose="020B0604020202020204" pitchFamily="34" charset="0"/>
              </a:defRPr>
            </a:lvl2pPr>
            <a:lvl3pPr marL="1130300" indent="-227013" defTabSz="903288">
              <a:defRPr>
                <a:solidFill>
                  <a:schemeClr val="tx1"/>
                </a:solidFill>
                <a:latin typeface="Arial" panose="020B0604020202020204" pitchFamily="34" charset="0"/>
              </a:defRPr>
            </a:lvl3pPr>
            <a:lvl4pPr marL="1581150" indent="-225425" defTabSz="903288">
              <a:defRPr>
                <a:solidFill>
                  <a:schemeClr val="tx1"/>
                </a:solidFill>
                <a:latin typeface="Arial" panose="020B0604020202020204" pitchFamily="34" charset="0"/>
              </a:defRPr>
            </a:lvl4pPr>
            <a:lvl5pPr marL="2035175" indent="-225425" defTabSz="903288">
              <a:defRPr>
                <a:solidFill>
                  <a:schemeClr val="tx1"/>
                </a:solidFill>
                <a:latin typeface="Arial" panose="020B0604020202020204" pitchFamily="34" charset="0"/>
              </a:defRPr>
            </a:lvl5pPr>
            <a:lvl6pPr marL="2492375" indent="-225425" algn="l" defTabSz="903288" rtl="0" eaLnBrk="0" fontAlgn="base" hangingPunct="0">
              <a:spcBef>
                <a:spcPct val="0"/>
              </a:spcBef>
              <a:spcAft>
                <a:spcPct val="0"/>
              </a:spcAft>
              <a:defRPr>
                <a:solidFill>
                  <a:schemeClr val="tx1"/>
                </a:solidFill>
                <a:latin typeface="Arial" panose="020B0604020202020204" pitchFamily="34" charset="0"/>
              </a:defRPr>
            </a:lvl6pPr>
            <a:lvl7pPr marL="2949575" indent="-225425" algn="l" defTabSz="903288" rtl="0" eaLnBrk="0" fontAlgn="base" hangingPunct="0">
              <a:spcBef>
                <a:spcPct val="0"/>
              </a:spcBef>
              <a:spcAft>
                <a:spcPct val="0"/>
              </a:spcAft>
              <a:defRPr>
                <a:solidFill>
                  <a:schemeClr val="tx1"/>
                </a:solidFill>
                <a:latin typeface="Arial" panose="020B0604020202020204" pitchFamily="34" charset="0"/>
              </a:defRPr>
            </a:lvl7pPr>
            <a:lvl8pPr marL="3406775" indent="-225425" algn="l" defTabSz="903288" rtl="0" eaLnBrk="0" fontAlgn="base" hangingPunct="0">
              <a:spcBef>
                <a:spcPct val="0"/>
              </a:spcBef>
              <a:spcAft>
                <a:spcPct val="0"/>
              </a:spcAft>
              <a:defRPr>
                <a:solidFill>
                  <a:schemeClr val="tx1"/>
                </a:solidFill>
                <a:latin typeface="Arial" panose="020B0604020202020204" pitchFamily="34" charset="0"/>
              </a:defRPr>
            </a:lvl8pPr>
            <a:lvl9pPr marL="3863975" indent="-225425" algn="l" defTabSz="903288" rtl="0" eaLnBrk="0" fontAlgn="base" hangingPunct="0">
              <a:spcBef>
                <a:spcPct val="0"/>
              </a:spcBef>
              <a:spcAft>
                <a:spcPct val="0"/>
              </a:spcAft>
              <a:defRPr>
                <a:solidFill>
                  <a:schemeClr val="tx1"/>
                </a:solidFill>
                <a:latin typeface="Arial" panose="020B0604020202020204" pitchFamily="34" charset="0"/>
              </a:defRPr>
            </a:lvl9pPr>
          </a:lstStyle>
          <a:p>
            <a:pPr algn="l" rtl="0">
              <a:spcBef>
                <a:spcPct val="20000"/>
              </a:spcBef>
            </a:pPr>
            <a:r>
              <a:rPr lang="en-US" altLang="en-US" sz="2400" b="1" i="1" dirty="0">
                <a:latin typeface="Times New Roman" panose="02020603050405020304" pitchFamily="18" charset="0"/>
              </a:rPr>
              <a:t>How the assay works:</a:t>
            </a:r>
            <a:endParaRPr lang="en-US" altLang="en-US" sz="2400" dirty="0">
              <a:latin typeface="Times New Roman" panose="02020603050405020304" pitchFamily="18" charset="0"/>
            </a:endParaRPr>
          </a:p>
          <a:p>
            <a:pPr algn="l" rtl="0">
              <a:spcBef>
                <a:spcPct val="20000"/>
              </a:spcBef>
              <a:buFontTx/>
              <a:buChar char="•"/>
            </a:pPr>
            <a:r>
              <a:rPr lang="en-US" altLang="en-US" sz="2400" dirty="0">
                <a:latin typeface="Times New Roman" panose="02020603050405020304" pitchFamily="18" charset="0"/>
              </a:rPr>
              <a:t>Fluorescent probes such as Indo-1 are able to bind to calcium in a </a:t>
            </a:r>
            <a:r>
              <a:rPr lang="en-US" altLang="en-US" sz="2400" dirty="0" err="1">
                <a:latin typeface="Times New Roman" panose="02020603050405020304" pitchFamily="18" charset="0"/>
              </a:rPr>
              <a:t>ratiometric</a:t>
            </a:r>
            <a:r>
              <a:rPr lang="en-US" altLang="en-US" sz="2400" dirty="0">
                <a:latin typeface="Times New Roman" panose="02020603050405020304" pitchFamily="18" charset="0"/>
              </a:rPr>
              <a:t> manner</a:t>
            </a:r>
          </a:p>
          <a:p>
            <a:pPr algn="l" rtl="0">
              <a:spcBef>
                <a:spcPct val="20000"/>
              </a:spcBef>
              <a:buFontTx/>
              <a:buChar char="•"/>
            </a:pPr>
            <a:r>
              <a:rPr lang="en-US" altLang="en-US" sz="2400" dirty="0">
                <a:latin typeface="Times New Roman" panose="02020603050405020304" pitchFamily="18" charset="0"/>
              </a:rPr>
              <a:t>The emission wavelength decreases as the probe binds available calcium </a:t>
            </a:r>
          </a:p>
        </p:txBody>
      </p:sp>
      <p:grpSp>
        <p:nvGrpSpPr>
          <p:cNvPr id="59398" name="Group 8"/>
          <p:cNvGrpSpPr>
            <a:grpSpLocks/>
          </p:cNvGrpSpPr>
          <p:nvPr/>
        </p:nvGrpSpPr>
        <p:grpSpPr bwMode="auto">
          <a:xfrm>
            <a:off x="2841626" y="4216400"/>
            <a:ext cx="6411913" cy="2416378"/>
            <a:chOff x="905" y="2550"/>
            <a:chExt cx="4402" cy="1460"/>
          </a:xfrm>
        </p:grpSpPr>
        <p:grpSp>
          <p:nvGrpSpPr>
            <p:cNvPr id="59399" name="Group 9"/>
            <p:cNvGrpSpPr>
              <a:grpSpLocks/>
            </p:cNvGrpSpPr>
            <p:nvPr/>
          </p:nvGrpSpPr>
          <p:grpSpPr bwMode="auto">
            <a:xfrm>
              <a:off x="905" y="2565"/>
              <a:ext cx="1336" cy="1184"/>
              <a:chOff x="905" y="2565"/>
              <a:chExt cx="1336" cy="1184"/>
            </a:xfrm>
          </p:grpSpPr>
          <p:sp>
            <p:nvSpPr>
              <p:cNvPr id="60318" name="Freeform 10"/>
              <p:cNvSpPr>
                <a:spLocks/>
              </p:cNvSpPr>
              <p:nvPr/>
            </p:nvSpPr>
            <p:spPr bwMode="auto">
              <a:xfrm>
                <a:off x="968" y="2625"/>
                <a:ext cx="1273" cy="1124"/>
              </a:xfrm>
              <a:custGeom>
                <a:avLst/>
                <a:gdLst>
                  <a:gd name="T0" fmla="*/ 0 w 1273"/>
                  <a:gd name="T1" fmla="*/ 0 h 1124"/>
                  <a:gd name="T2" fmla="*/ 1272 w 1273"/>
                  <a:gd name="T3" fmla="*/ 0 h 1124"/>
                  <a:gd name="T4" fmla="*/ 1272 w 1273"/>
                  <a:gd name="T5" fmla="*/ 1123 h 1124"/>
                  <a:gd name="T6" fmla="*/ 0 w 1273"/>
                  <a:gd name="T7" fmla="*/ 1123 h 1124"/>
                  <a:gd name="T8" fmla="*/ 0 w 1273"/>
                  <a:gd name="T9" fmla="*/ 0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1124">
                    <a:moveTo>
                      <a:pt x="0" y="0"/>
                    </a:moveTo>
                    <a:lnTo>
                      <a:pt x="1272" y="0"/>
                    </a:lnTo>
                    <a:lnTo>
                      <a:pt x="1272" y="1123"/>
                    </a:lnTo>
                    <a:lnTo>
                      <a:pt x="0" y="1123"/>
                    </a:lnTo>
                    <a:lnTo>
                      <a:pt x="0" y="0"/>
                    </a:lnTo>
                  </a:path>
                </a:pathLst>
              </a:custGeom>
              <a:solidFill>
                <a:srgbClr val="808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19" name="Freeform 11"/>
              <p:cNvSpPr>
                <a:spLocks/>
              </p:cNvSpPr>
              <p:nvPr/>
            </p:nvSpPr>
            <p:spPr bwMode="auto">
              <a:xfrm>
                <a:off x="915" y="2565"/>
                <a:ext cx="1302" cy="1162"/>
              </a:xfrm>
              <a:custGeom>
                <a:avLst/>
                <a:gdLst>
                  <a:gd name="T0" fmla="*/ 0 w 1302"/>
                  <a:gd name="T1" fmla="*/ 0 h 1162"/>
                  <a:gd name="T2" fmla="*/ 1301 w 1302"/>
                  <a:gd name="T3" fmla="*/ 0 h 1162"/>
                  <a:gd name="T4" fmla="*/ 1301 w 1302"/>
                  <a:gd name="T5" fmla="*/ 1161 h 1162"/>
                  <a:gd name="T6" fmla="*/ 0 w 1302"/>
                  <a:gd name="T7" fmla="*/ 1161 h 1162"/>
                  <a:gd name="T8" fmla="*/ 0 w 1302"/>
                  <a:gd name="T9" fmla="*/ 0 h 1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2" h="1162">
                    <a:moveTo>
                      <a:pt x="0" y="0"/>
                    </a:moveTo>
                    <a:lnTo>
                      <a:pt x="1301" y="0"/>
                    </a:lnTo>
                    <a:lnTo>
                      <a:pt x="1301" y="1161"/>
                    </a:lnTo>
                    <a:lnTo>
                      <a:pt x="0" y="1161"/>
                    </a:lnTo>
                    <a:lnTo>
                      <a:pt x="0" y="0"/>
                    </a:lnTo>
                  </a:path>
                </a:pathLst>
              </a:custGeom>
              <a:solidFill>
                <a:srgbClr val="A0C0E0"/>
              </a:solidFill>
              <a:ln w="50800" cap="rnd" cmpd="sng">
                <a:solidFill>
                  <a:srgbClr val="608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0" name="Freeform 12"/>
              <p:cNvSpPr>
                <a:spLocks/>
              </p:cNvSpPr>
              <p:nvPr/>
            </p:nvSpPr>
            <p:spPr bwMode="auto">
              <a:xfrm>
                <a:off x="1374" y="3494"/>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1" name="Freeform 13"/>
              <p:cNvSpPr>
                <a:spLocks/>
              </p:cNvSpPr>
              <p:nvPr/>
            </p:nvSpPr>
            <p:spPr bwMode="auto">
              <a:xfrm>
                <a:off x="1374" y="2902"/>
                <a:ext cx="15" cy="14"/>
              </a:xfrm>
              <a:custGeom>
                <a:avLst/>
                <a:gdLst>
                  <a:gd name="T0" fmla="*/ 0 w 15"/>
                  <a:gd name="T1" fmla="*/ 13 h 14"/>
                  <a:gd name="T2" fmla="*/ 14 w 15"/>
                  <a:gd name="T3" fmla="*/ 13 h 14"/>
                  <a:gd name="T4" fmla="*/ 14 w 15"/>
                  <a:gd name="T5" fmla="*/ 0 h 14"/>
                  <a:gd name="T6" fmla="*/ 0 w 15"/>
                  <a:gd name="T7" fmla="*/ 0 h 14"/>
                  <a:gd name="T8" fmla="*/ 0 w 15"/>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0" y="13"/>
                    </a:moveTo>
                    <a:lnTo>
                      <a:pt x="14" y="13"/>
                    </a:lnTo>
                    <a:lnTo>
                      <a:pt x="14" y="0"/>
                    </a:lnTo>
                    <a:lnTo>
                      <a:pt x="0" y="0"/>
                    </a:lnTo>
                    <a:lnTo>
                      <a:pt x="0" y="13"/>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2" name="Freeform 14"/>
              <p:cNvSpPr>
                <a:spLocks/>
              </p:cNvSpPr>
              <p:nvPr/>
            </p:nvSpPr>
            <p:spPr bwMode="auto">
              <a:xfrm>
                <a:off x="1374" y="2886"/>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3" name="Freeform 15"/>
              <p:cNvSpPr>
                <a:spLocks/>
              </p:cNvSpPr>
              <p:nvPr/>
            </p:nvSpPr>
            <p:spPr bwMode="auto">
              <a:xfrm>
                <a:off x="1374" y="285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4" name="Freeform 16"/>
              <p:cNvSpPr>
                <a:spLocks/>
              </p:cNvSpPr>
              <p:nvPr/>
            </p:nvSpPr>
            <p:spPr bwMode="auto">
              <a:xfrm>
                <a:off x="1439" y="2840"/>
                <a:ext cx="16" cy="14"/>
              </a:xfrm>
              <a:custGeom>
                <a:avLst/>
                <a:gdLst>
                  <a:gd name="T0" fmla="*/ 0 w 16"/>
                  <a:gd name="T1" fmla="*/ 13 h 14"/>
                  <a:gd name="T2" fmla="*/ 15 w 16"/>
                  <a:gd name="T3" fmla="*/ 13 h 14"/>
                  <a:gd name="T4" fmla="*/ 15 w 16"/>
                  <a:gd name="T5" fmla="*/ 0 h 14"/>
                  <a:gd name="T6" fmla="*/ 0 w 16"/>
                  <a:gd name="T7" fmla="*/ 0 h 14"/>
                  <a:gd name="T8" fmla="*/ 0 w 16"/>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4">
                    <a:moveTo>
                      <a:pt x="0" y="13"/>
                    </a:moveTo>
                    <a:lnTo>
                      <a:pt x="15" y="13"/>
                    </a:lnTo>
                    <a:lnTo>
                      <a:pt x="15" y="0"/>
                    </a:lnTo>
                    <a:lnTo>
                      <a:pt x="0" y="0"/>
                    </a:lnTo>
                    <a:lnTo>
                      <a:pt x="0" y="13"/>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5" name="Freeform 17"/>
              <p:cNvSpPr>
                <a:spLocks/>
              </p:cNvSpPr>
              <p:nvPr/>
            </p:nvSpPr>
            <p:spPr bwMode="auto">
              <a:xfrm>
                <a:off x="1374" y="2777"/>
                <a:ext cx="15" cy="14"/>
              </a:xfrm>
              <a:custGeom>
                <a:avLst/>
                <a:gdLst>
                  <a:gd name="T0" fmla="*/ 0 w 15"/>
                  <a:gd name="T1" fmla="*/ 13 h 14"/>
                  <a:gd name="T2" fmla="*/ 14 w 15"/>
                  <a:gd name="T3" fmla="*/ 13 h 14"/>
                  <a:gd name="T4" fmla="*/ 14 w 15"/>
                  <a:gd name="T5" fmla="*/ 0 h 14"/>
                  <a:gd name="T6" fmla="*/ 0 w 15"/>
                  <a:gd name="T7" fmla="*/ 0 h 14"/>
                  <a:gd name="T8" fmla="*/ 0 w 15"/>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0" y="13"/>
                    </a:moveTo>
                    <a:lnTo>
                      <a:pt x="14" y="13"/>
                    </a:lnTo>
                    <a:lnTo>
                      <a:pt x="14" y="0"/>
                    </a:lnTo>
                    <a:lnTo>
                      <a:pt x="0" y="0"/>
                    </a:lnTo>
                    <a:lnTo>
                      <a:pt x="0" y="13"/>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6" name="Freeform 18"/>
              <p:cNvSpPr>
                <a:spLocks/>
              </p:cNvSpPr>
              <p:nvPr/>
            </p:nvSpPr>
            <p:spPr bwMode="auto">
              <a:xfrm>
                <a:off x="1374" y="2700"/>
                <a:ext cx="15" cy="14"/>
              </a:xfrm>
              <a:custGeom>
                <a:avLst/>
                <a:gdLst>
                  <a:gd name="T0" fmla="*/ 0 w 15"/>
                  <a:gd name="T1" fmla="*/ 13 h 14"/>
                  <a:gd name="T2" fmla="*/ 14 w 15"/>
                  <a:gd name="T3" fmla="*/ 13 h 14"/>
                  <a:gd name="T4" fmla="*/ 14 w 15"/>
                  <a:gd name="T5" fmla="*/ 0 h 14"/>
                  <a:gd name="T6" fmla="*/ 0 w 15"/>
                  <a:gd name="T7" fmla="*/ 0 h 14"/>
                  <a:gd name="T8" fmla="*/ 0 w 15"/>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0" y="13"/>
                    </a:moveTo>
                    <a:lnTo>
                      <a:pt x="14" y="13"/>
                    </a:lnTo>
                    <a:lnTo>
                      <a:pt x="14" y="0"/>
                    </a:lnTo>
                    <a:lnTo>
                      <a:pt x="0" y="0"/>
                    </a:lnTo>
                    <a:lnTo>
                      <a:pt x="0" y="13"/>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7" name="Freeform 19"/>
              <p:cNvSpPr>
                <a:spLocks/>
              </p:cNvSpPr>
              <p:nvPr/>
            </p:nvSpPr>
            <p:spPr bwMode="auto">
              <a:xfrm>
                <a:off x="1078" y="2621"/>
                <a:ext cx="1053" cy="999"/>
              </a:xfrm>
              <a:custGeom>
                <a:avLst/>
                <a:gdLst>
                  <a:gd name="T0" fmla="*/ 0 w 1053"/>
                  <a:gd name="T1" fmla="*/ 0 h 999"/>
                  <a:gd name="T2" fmla="*/ 1052 w 1053"/>
                  <a:gd name="T3" fmla="*/ 0 h 999"/>
                  <a:gd name="T4" fmla="*/ 1052 w 1053"/>
                  <a:gd name="T5" fmla="*/ 998 h 999"/>
                  <a:gd name="T6" fmla="*/ 0 w 1053"/>
                  <a:gd name="T7" fmla="*/ 998 h 999"/>
                  <a:gd name="T8" fmla="*/ 0 w 1053"/>
                  <a:gd name="T9" fmla="*/ 0 h 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3" h="999">
                    <a:moveTo>
                      <a:pt x="0" y="0"/>
                    </a:moveTo>
                    <a:lnTo>
                      <a:pt x="1052" y="0"/>
                    </a:lnTo>
                    <a:lnTo>
                      <a:pt x="1052" y="998"/>
                    </a:lnTo>
                    <a:lnTo>
                      <a:pt x="0" y="998"/>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28" name="Rectangle 20"/>
              <p:cNvSpPr>
                <a:spLocks noChangeArrowheads="1"/>
              </p:cNvSpPr>
              <p:nvPr/>
            </p:nvSpPr>
            <p:spPr bwMode="auto">
              <a:xfrm>
                <a:off x="1355" y="3651"/>
                <a:ext cx="434"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Time (Seconds)</a:t>
                </a:r>
              </a:p>
            </p:txBody>
          </p:sp>
          <p:sp>
            <p:nvSpPr>
              <p:cNvPr id="60329" name="Rectangle 21"/>
              <p:cNvSpPr>
                <a:spLocks noChangeArrowheads="1"/>
              </p:cNvSpPr>
              <p:nvPr/>
            </p:nvSpPr>
            <p:spPr bwMode="auto">
              <a:xfrm>
                <a:off x="1046" y="3607"/>
                <a:ext cx="89"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i="1">
                    <a:solidFill>
                      <a:srgbClr val="000000"/>
                    </a:solidFill>
                  </a:rPr>
                  <a:t>0</a:t>
                </a:r>
              </a:p>
            </p:txBody>
          </p:sp>
          <p:sp>
            <p:nvSpPr>
              <p:cNvPr id="60330" name="Rectangle 22"/>
              <p:cNvSpPr>
                <a:spLocks noChangeArrowheads="1"/>
              </p:cNvSpPr>
              <p:nvPr/>
            </p:nvSpPr>
            <p:spPr bwMode="auto">
              <a:xfrm>
                <a:off x="1166" y="3607"/>
                <a:ext cx="119"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i="1">
                    <a:solidFill>
                      <a:srgbClr val="000000"/>
                    </a:solidFill>
                  </a:rPr>
                  <a:t>36</a:t>
                </a:r>
              </a:p>
            </p:txBody>
          </p:sp>
          <p:sp>
            <p:nvSpPr>
              <p:cNvPr id="60331" name="Rectangle 23"/>
              <p:cNvSpPr>
                <a:spLocks noChangeArrowheads="1"/>
              </p:cNvSpPr>
              <p:nvPr/>
            </p:nvSpPr>
            <p:spPr bwMode="auto">
              <a:xfrm>
                <a:off x="1375" y="3607"/>
                <a:ext cx="119"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i="1">
                    <a:solidFill>
                      <a:srgbClr val="000000"/>
                    </a:solidFill>
                  </a:rPr>
                  <a:t>72</a:t>
                </a:r>
              </a:p>
            </p:txBody>
          </p:sp>
          <p:sp>
            <p:nvSpPr>
              <p:cNvPr id="60332" name="Rectangle 24"/>
              <p:cNvSpPr>
                <a:spLocks noChangeArrowheads="1"/>
              </p:cNvSpPr>
              <p:nvPr/>
            </p:nvSpPr>
            <p:spPr bwMode="auto">
              <a:xfrm>
                <a:off x="1551" y="3607"/>
                <a:ext cx="149"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i="1">
                    <a:solidFill>
                      <a:srgbClr val="000000"/>
                    </a:solidFill>
                  </a:rPr>
                  <a:t>108</a:t>
                </a:r>
              </a:p>
            </p:txBody>
          </p:sp>
          <p:sp>
            <p:nvSpPr>
              <p:cNvPr id="60333" name="Rectangle 25"/>
              <p:cNvSpPr>
                <a:spLocks noChangeArrowheads="1"/>
              </p:cNvSpPr>
              <p:nvPr/>
            </p:nvSpPr>
            <p:spPr bwMode="auto">
              <a:xfrm>
                <a:off x="1779" y="3607"/>
                <a:ext cx="149"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i="1">
                    <a:solidFill>
                      <a:srgbClr val="000000"/>
                    </a:solidFill>
                  </a:rPr>
                  <a:t>144</a:t>
                </a:r>
              </a:p>
            </p:txBody>
          </p:sp>
          <p:sp>
            <p:nvSpPr>
              <p:cNvPr id="60334" name="Rectangle 26"/>
              <p:cNvSpPr>
                <a:spLocks noChangeArrowheads="1"/>
              </p:cNvSpPr>
              <p:nvPr/>
            </p:nvSpPr>
            <p:spPr bwMode="auto">
              <a:xfrm>
                <a:off x="1965" y="3607"/>
                <a:ext cx="149"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206375">
                  <a:spcBef>
                    <a:spcPct val="20000"/>
                  </a:spcBef>
                  <a:buChar char="–"/>
                  <a:defRPr sz="2800">
                    <a:solidFill>
                      <a:schemeClr val="tx1"/>
                    </a:solidFill>
                    <a:latin typeface="Arial" panose="020B0604020202020204" pitchFamily="34" charset="0"/>
                  </a:defRPr>
                </a:lvl2pPr>
                <a:lvl3pPr marL="1143000" indent="-228600" defTabSz="206375">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206375">
                  <a:spcBef>
                    <a:spcPct val="20000"/>
                  </a:spcBef>
                  <a:buChar char="–"/>
                  <a:defRPr sz="2000">
                    <a:solidFill>
                      <a:schemeClr val="tx1"/>
                    </a:solidFill>
                    <a:latin typeface="Arial" panose="020B0604020202020204" pitchFamily="34" charset="0"/>
                  </a:defRPr>
                </a:lvl4pPr>
                <a:lvl5pPr marL="2057400" indent="-228600" defTabSz="206375">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206375"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i="1">
                    <a:solidFill>
                      <a:srgbClr val="000000"/>
                    </a:solidFill>
                  </a:rPr>
                  <a:t>180</a:t>
                </a:r>
              </a:p>
            </p:txBody>
          </p:sp>
          <p:pic>
            <p:nvPicPr>
              <p:cNvPr id="60335" name="Picture 2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 y="2973"/>
                <a:ext cx="140"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36" name="Picture 2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 y="3572"/>
                <a:ext cx="127" cy="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37" name="Picture 2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 y="3413"/>
                <a:ext cx="127"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38" name="Picture 3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 y="3218"/>
                <a:ext cx="127"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39" name="Picture 3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 y="3023"/>
                <a:ext cx="127"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40" name="Picture 3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 y="2829"/>
                <a:ext cx="127"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341" name="Picture 3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5" y="2622"/>
                <a:ext cx="127"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342" name="Line 34"/>
              <p:cNvSpPr>
                <a:spLocks noChangeShapeType="1"/>
              </p:cNvSpPr>
              <p:nvPr/>
            </p:nvSpPr>
            <p:spPr bwMode="auto">
              <a:xfrm>
                <a:off x="1078"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3" name="Line 35"/>
              <p:cNvSpPr>
                <a:spLocks noChangeShapeType="1"/>
              </p:cNvSpPr>
              <p:nvPr/>
            </p:nvSpPr>
            <p:spPr bwMode="auto">
              <a:xfrm>
                <a:off x="1180"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4" name="Line 36"/>
              <p:cNvSpPr>
                <a:spLocks noChangeShapeType="1"/>
              </p:cNvSpPr>
              <p:nvPr/>
            </p:nvSpPr>
            <p:spPr bwMode="auto">
              <a:xfrm>
                <a:off x="1283"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5" name="Line 37"/>
              <p:cNvSpPr>
                <a:spLocks noChangeShapeType="1"/>
              </p:cNvSpPr>
              <p:nvPr/>
            </p:nvSpPr>
            <p:spPr bwMode="auto">
              <a:xfrm>
                <a:off x="1386"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6" name="Line 38"/>
              <p:cNvSpPr>
                <a:spLocks noChangeShapeType="1"/>
              </p:cNvSpPr>
              <p:nvPr/>
            </p:nvSpPr>
            <p:spPr bwMode="auto">
              <a:xfrm>
                <a:off x="1489"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7" name="Line 39"/>
              <p:cNvSpPr>
                <a:spLocks noChangeShapeType="1"/>
              </p:cNvSpPr>
              <p:nvPr/>
            </p:nvSpPr>
            <p:spPr bwMode="auto">
              <a:xfrm>
                <a:off x="1591"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8" name="Line 40"/>
              <p:cNvSpPr>
                <a:spLocks noChangeShapeType="1"/>
              </p:cNvSpPr>
              <p:nvPr/>
            </p:nvSpPr>
            <p:spPr bwMode="auto">
              <a:xfrm>
                <a:off x="1694"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49" name="Line 41"/>
              <p:cNvSpPr>
                <a:spLocks noChangeShapeType="1"/>
              </p:cNvSpPr>
              <p:nvPr/>
            </p:nvSpPr>
            <p:spPr bwMode="auto">
              <a:xfrm>
                <a:off x="1796"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0" name="Line 42"/>
              <p:cNvSpPr>
                <a:spLocks noChangeShapeType="1"/>
              </p:cNvSpPr>
              <p:nvPr/>
            </p:nvSpPr>
            <p:spPr bwMode="auto">
              <a:xfrm>
                <a:off x="1899"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1" name="Line 43"/>
              <p:cNvSpPr>
                <a:spLocks noChangeShapeType="1"/>
              </p:cNvSpPr>
              <p:nvPr/>
            </p:nvSpPr>
            <p:spPr bwMode="auto">
              <a:xfrm>
                <a:off x="2003"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2" name="Line 44"/>
              <p:cNvSpPr>
                <a:spLocks noChangeShapeType="1"/>
              </p:cNvSpPr>
              <p:nvPr/>
            </p:nvSpPr>
            <p:spPr bwMode="auto">
              <a:xfrm>
                <a:off x="2104" y="3619"/>
                <a:ext cx="0" cy="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3" name="Line 45"/>
              <p:cNvSpPr>
                <a:spLocks noChangeShapeType="1"/>
              </p:cNvSpPr>
              <p:nvPr/>
            </p:nvSpPr>
            <p:spPr bwMode="auto">
              <a:xfrm flipH="1">
                <a:off x="1054" y="3619"/>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4" name="Line 46"/>
              <p:cNvSpPr>
                <a:spLocks noChangeShapeType="1"/>
              </p:cNvSpPr>
              <p:nvPr/>
            </p:nvSpPr>
            <p:spPr bwMode="auto">
              <a:xfrm flipH="1">
                <a:off x="1054" y="3522"/>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5" name="Line 47"/>
              <p:cNvSpPr>
                <a:spLocks noChangeShapeType="1"/>
              </p:cNvSpPr>
              <p:nvPr/>
            </p:nvSpPr>
            <p:spPr bwMode="auto">
              <a:xfrm flipH="1">
                <a:off x="1054" y="3425"/>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6" name="Line 48"/>
              <p:cNvSpPr>
                <a:spLocks noChangeShapeType="1"/>
              </p:cNvSpPr>
              <p:nvPr/>
            </p:nvSpPr>
            <p:spPr bwMode="auto">
              <a:xfrm flipH="1">
                <a:off x="1054" y="3327"/>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7" name="Line 49"/>
              <p:cNvSpPr>
                <a:spLocks noChangeShapeType="1"/>
              </p:cNvSpPr>
              <p:nvPr/>
            </p:nvSpPr>
            <p:spPr bwMode="auto">
              <a:xfrm flipH="1">
                <a:off x="1054" y="3230"/>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8" name="Line 50"/>
              <p:cNvSpPr>
                <a:spLocks noChangeShapeType="1"/>
              </p:cNvSpPr>
              <p:nvPr/>
            </p:nvSpPr>
            <p:spPr bwMode="auto">
              <a:xfrm flipH="1">
                <a:off x="1054" y="3133"/>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59" name="Line 51"/>
              <p:cNvSpPr>
                <a:spLocks noChangeShapeType="1"/>
              </p:cNvSpPr>
              <p:nvPr/>
            </p:nvSpPr>
            <p:spPr bwMode="auto">
              <a:xfrm flipH="1">
                <a:off x="1054" y="3035"/>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60" name="Line 52"/>
              <p:cNvSpPr>
                <a:spLocks noChangeShapeType="1"/>
              </p:cNvSpPr>
              <p:nvPr/>
            </p:nvSpPr>
            <p:spPr bwMode="auto">
              <a:xfrm flipH="1">
                <a:off x="1054" y="2937"/>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61" name="Line 53"/>
              <p:cNvSpPr>
                <a:spLocks noChangeShapeType="1"/>
              </p:cNvSpPr>
              <p:nvPr/>
            </p:nvSpPr>
            <p:spPr bwMode="auto">
              <a:xfrm flipH="1">
                <a:off x="1054" y="2841"/>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62" name="Line 54"/>
              <p:cNvSpPr>
                <a:spLocks noChangeShapeType="1"/>
              </p:cNvSpPr>
              <p:nvPr/>
            </p:nvSpPr>
            <p:spPr bwMode="auto">
              <a:xfrm flipH="1">
                <a:off x="1054" y="2743"/>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63" name="Line 55"/>
              <p:cNvSpPr>
                <a:spLocks noChangeShapeType="1"/>
              </p:cNvSpPr>
              <p:nvPr/>
            </p:nvSpPr>
            <p:spPr bwMode="auto">
              <a:xfrm flipH="1">
                <a:off x="1054" y="2645"/>
                <a:ext cx="3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64" name="Freeform 56"/>
              <p:cNvSpPr>
                <a:spLocks/>
              </p:cNvSpPr>
              <p:nvPr/>
            </p:nvSpPr>
            <p:spPr bwMode="auto">
              <a:xfrm>
                <a:off x="1470" y="3342"/>
                <a:ext cx="170" cy="177"/>
              </a:xfrm>
              <a:custGeom>
                <a:avLst/>
                <a:gdLst>
                  <a:gd name="T0" fmla="*/ 31 w 170"/>
                  <a:gd name="T1" fmla="*/ 0 h 177"/>
                  <a:gd name="T2" fmla="*/ 30 w 170"/>
                  <a:gd name="T3" fmla="*/ 9 h 177"/>
                  <a:gd name="T4" fmla="*/ 40 w 170"/>
                  <a:gd name="T5" fmla="*/ 11 h 177"/>
                  <a:gd name="T6" fmla="*/ 49 w 170"/>
                  <a:gd name="T7" fmla="*/ 14 h 177"/>
                  <a:gd name="T8" fmla="*/ 58 w 170"/>
                  <a:gd name="T9" fmla="*/ 18 h 177"/>
                  <a:gd name="T10" fmla="*/ 66 w 170"/>
                  <a:gd name="T11" fmla="*/ 21 h 177"/>
                  <a:gd name="T12" fmla="*/ 74 w 170"/>
                  <a:gd name="T13" fmla="*/ 26 h 177"/>
                  <a:gd name="T14" fmla="*/ 83 w 170"/>
                  <a:gd name="T15" fmla="*/ 30 h 177"/>
                  <a:gd name="T16" fmla="*/ 91 w 170"/>
                  <a:gd name="T17" fmla="*/ 35 h 177"/>
                  <a:gd name="T18" fmla="*/ 99 w 170"/>
                  <a:gd name="T19" fmla="*/ 41 h 177"/>
                  <a:gd name="T20" fmla="*/ 106 w 170"/>
                  <a:gd name="T21" fmla="*/ 46 h 177"/>
                  <a:gd name="T22" fmla="*/ 113 w 170"/>
                  <a:gd name="T23" fmla="*/ 53 h 177"/>
                  <a:gd name="T24" fmla="*/ 120 w 170"/>
                  <a:gd name="T25" fmla="*/ 59 h 177"/>
                  <a:gd name="T26" fmla="*/ 126 w 170"/>
                  <a:gd name="T27" fmla="*/ 66 h 177"/>
                  <a:gd name="T28" fmla="*/ 132 w 170"/>
                  <a:gd name="T29" fmla="*/ 73 h 177"/>
                  <a:gd name="T30" fmla="*/ 138 w 170"/>
                  <a:gd name="T31" fmla="*/ 80 h 177"/>
                  <a:gd name="T32" fmla="*/ 143 w 170"/>
                  <a:gd name="T33" fmla="*/ 88 h 177"/>
                  <a:gd name="T34" fmla="*/ 147 w 170"/>
                  <a:gd name="T35" fmla="*/ 96 h 177"/>
                  <a:gd name="T36" fmla="*/ 152 w 170"/>
                  <a:gd name="T37" fmla="*/ 104 h 177"/>
                  <a:gd name="T38" fmla="*/ 155 w 170"/>
                  <a:gd name="T39" fmla="*/ 113 h 177"/>
                  <a:gd name="T40" fmla="*/ 159 w 170"/>
                  <a:gd name="T41" fmla="*/ 121 h 177"/>
                  <a:gd name="T42" fmla="*/ 162 w 170"/>
                  <a:gd name="T43" fmla="*/ 130 h 177"/>
                  <a:gd name="T44" fmla="*/ 164 w 170"/>
                  <a:gd name="T45" fmla="*/ 139 h 177"/>
                  <a:gd name="T46" fmla="*/ 166 w 170"/>
                  <a:gd name="T47" fmla="*/ 148 h 177"/>
                  <a:gd name="T48" fmla="*/ 167 w 170"/>
                  <a:gd name="T49" fmla="*/ 157 h 177"/>
                  <a:gd name="T50" fmla="*/ 169 w 170"/>
                  <a:gd name="T51" fmla="*/ 166 h 177"/>
                  <a:gd name="T52" fmla="*/ 169 w 170"/>
                  <a:gd name="T53" fmla="*/ 175 h 177"/>
                  <a:gd name="T54" fmla="*/ 168 w 170"/>
                  <a:gd name="T55" fmla="*/ 169 h 177"/>
                  <a:gd name="T56" fmla="*/ 165 w 170"/>
                  <a:gd name="T57" fmla="*/ 159 h 177"/>
                  <a:gd name="T58" fmla="*/ 162 w 170"/>
                  <a:gd name="T59" fmla="*/ 150 h 177"/>
                  <a:gd name="T60" fmla="*/ 158 w 170"/>
                  <a:gd name="T61" fmla="*/ 140 h 177"/>
                  <a:gd name="T62" fmla="*/ 154 w 170"/>
                  <a:gd name="T63" fmla="*/ 130 h 177"/>
                  <a:gd name="T64" fmla="*/ 149 w 170"/>
                  <a:gd name="T65" fmla="*/ 121 h 177"/>
                  <a:gd name="T66" fmla="*/ 144 w 170"/>
                  <a:gd name="T67" fmla="*/ 112 h 177"/>
                  <a:gd name="T68" fmla="*/ 138 w 170"/>
                  <a:gd name="T69" fmla="*/ 104 h 177"/>
                  <a:gd name="T70" fmla="*/ 132 w 170"/>
                  <a:gd name="T71" fmla="*/ 96 h 177"/>
                  <a:gd name="T72" fmla="*/ 125 w 170"/>
                  <a:gd name="T73" fmla="*/ 88 h 177"/>
                  <a:gd name="T74" fmla="*/ 118 w 170"/>
                  <a:gd name="T75" fmla="*/ 80 h 177"/>
                  <a:gd name="T76" fmla="*/ 111 w 170"/>
                  <a:gd name="T77" fmla="*/ 73 h 177"/>
                  <a:gd name="T78" fmla="*/ 103 w 170"/>
                  <a:gd name="T79" fmla="*/ 66 h 177"/>
                  <a:gd name="T80" fmla="*/ 94 w 170"/>
                  <a:gd name="T81" fmla="*/ 59 h 177"/>
                  <a:gd name="T82" fmla="*/ 86 w 170"/>
                  <a:gd name="T83" fmla="*/ 53 h 177"/>
                  <a:gd name="T84" fmla="*/ 76 w 170"/>
                  <a:gd name="T85" fmla="*/ 47 h 177"/>
                  <a:gd name="T86" fmla="*/ 67 w 170"/>
                  <a:gd name="T87" fmla="*/ 42 h 177"/>
                  <a:gd name="T88" fmla="*/ 58 w 170"/>
                  <a:gd name="T89" fmla="*/ 37 h 177"/>
                  <a:gd name="T90" fmla="*/ 48 w 170"/>
                  <a:gd name="T91" fmla="*/ 33 h 177"/>
                  <a:gd name="T92" fmla="*/ 38 w 170"/>
                  <a:gd name="T93" fmla="*/ 29 h 177"/>
                  <a:gd name="T94" fmla="*/ 28 w 170"/>
                  <a:gd name="T95" fmla="*/ 26 h 177"/>
                  <a:gd name="T96" fmla="*/ 18 w 170"/>
                  <a:gd name="T97" fmla="*/ 23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0" h="177">
                    <a:moveTo>
                      <a:pt x="11" y="31"/>
                    </a:moveTo>
                    <a:lnTo>
                      <a:pt x="0" y="8"/>
                    </a:lnTo>
                    <a:lnTo>
                      <a:pt x="31" y="0"/>
                    </a:lnTo>
                    <a:lnTo>
                      <a:pt x="26" y="8"/>
                    </a:lnTo>
                    <a:lnTo>
                      <a:pt x="27" y="8"/>
                    </a:lnTo>
                    <a:lnTo>
                      <a:pt x="30" y="9"/>
                    </a:lnTo>
                    <a:lnTo>
                      <a:pt x="33" y="10"/>
                    </a:lnTo>
                    <a:lnTo>
                      <a:pt x="36" y="10"/>
                    </a:lnTo>
                    <a:lnTo>
                      <a:pt x="40" y="11"/>
                    </a:lnTo>
                    <a:lnTo>
                      <a:pt x="42" y="12"/>
                    </a:lnTo>
                    <a:lnTo>
                      <a:pt x="46" y="13"/>
                    </a:lnTo>
                    <a:lnTo>
                      <a:pt x="49" y="14"/>
                    </a:lnTo>
                    <a:lnTo>
                      <a:pt x="52" y="15"/>
                    </a:lnTo>
                    <a:lnTo>
                      <a:pt x="54" y="16"/>
                    </a:lnTo>
                    <a:lnTo>
                      <a:pt x="58" y="18"/>
                    </a:lnTo>
                    <a:lnTo>
                      <a:pt x="60" y="19"/>
                    </a:lnTo>
                    <a:lnTo>
                      <a:pt x="63" y="20"/>
                    </a:lnTo>
                    <a:lnTo>
                      <a:pt x="66" y="21"/>
                    </a:lnTo>
                    <a:lnTo>
                      <a:pt x="69" y="23"/>
                    </a:lnTo>
                    <a:lnTo>
                      <a:pt x="72" y="24"/>
                    </a:lnTo>
                    <a:lnTo>
                      <a:pt x="74" y="26"/>
                    </a:lnTo>
                    <a:lnTo>
                      <a:pt x="78" y="27"/>
                    </a:lnTo>
                    <a:lnTo>
                      <a:pt x="80" y="29"/>
                    </a:lnTo>
                    <a:lnTo>
                      <a:pt x="83" y="30"/>
                    </a:lnTo>
                    <a:lnTo>
                      <a:pt x="86" y="32"/>
                    </a:lnTo>
                    <a:lnTo>
                      <a:pt x="88" y="34"/>
                    </a:lnTo>
                    <a:lnTo>
                      <a:pt x="91" y="35"/>
                    </a:lnTo>
                    <a:lnTo>
                      <a:pt x="94" y="37"/>
                    </a:lnTo>
                    <a:lnTo>
                      <a:pt x="96" y="39"/>
                    </a:lnTo>
                    <a:lnTo>
                      <a:pt x="99" y="41"/>
                    </a:lnTo>
                    <a:lnTo>
                      <a:pt x="101" y="42"/>
                    </a:lnTo>
                    <a:lnTo>
                      <a:pt x="104" y="44"/>
                    </a:lnTo>
                    <a:lnTo>
                      <a:pt x="106" y="46"/>
                    </a:lnTo>
                    <a:lnTo>
                      <a:pt x="109" y="49"/>
                    </a:lnTo>
                    <a:lnTo>
                      <a:pt x="111" y="51"/>
                    </a:lnTo>
                    <a:lnTo>
                      <a:pt x="113" y="53"/>
                    </a:lnTo>
                    <a:lnTo>
                      <a:pt x="115" y="55"/>
                    </a:lnTo>
                    <a:lnTo>
                      <a:pt x="117" y="57"/>
                    </a:lnTo>
                    <a:lnTo>
                      <a:pt x="120" y="59"/>
                    </a:lnTo>
                    <a:lnTo>
                      <a:pt x="122" y="61"/>
                    </a:lnTo>
                    <a:lnTo>
                      <a:pt x="124" y="64"/>
                    </a:lnTo>
                    <a:lnTo>
                      <a:pt x="126" y="66"/>
                    </a:lnTo>
                    <a:lnTo>
                      <a:pt x="128" y="68"/>
                    </a:lnTo>
                    <a:lnTo>
                      <a:pt x="130" y="71"/>
                    </a:lnTo>
                    <a:lnTo>
                      <a:pt x="132" y="73"/>
                    </a:lnTo>
                    <a:lnTo>
                      <a:pt x="134" y="76"/>
                    </a:lnTo>
                    <a:lnTo>
                      <a:pt x="136" y="78"/>
                    </a:lnTo>
                    <a:lnTo>
                      <a:pt x="138" y="80"/>
                    </a:lnTo>
                    <a:lnTo>
                      <a:pt x="139" y="83"/>
                    </a:lnTo>
                    <a:lnTo>
                      <a:pt x="141" y="86"/>
                    </a:lnTo>
                    <a:lnTo>
                      <a:pt x="143" y="88"/>
                    </a:lnTo>
                    <a:lnTo>
                      <a:pt x="144" y="91"/>
                    </a:lnTo>
                    <a:lnTo>
                      <a:pt x="146" y="93"/>
                    </a:lnTo>
                    <a:lnTo>
                      <a:pt x="147" y="96"/>
                    </a:lnTo>
                    <a:lnTo>
                      <a:pt x="149" y="99"/>
                    </a:lnTo>
                    <a:lnTo>
                      <a:pt x="150" y="101"/>
                    </a:lnTo>
                    <a:lnTo>
                      <a:pt x="152" y="104"/>
                    </a:lnTo>
                    <a:lnTo>
                      <a:pt x="153" y="107"/>
                    </a:lnTo>
                    <a:lnTo>
                      <a:pt x="154" y="110"/>
                    </a:lnTo>
                    <a:lnTo>
                      <a:pt x="155" y="113"/>
                    </a:lnTo>
                    <a:lnTo>
                      <a:pt x="157" y="116"/>
                    </a:lnTo>
                    <a:lnTo>
                      <a:pt x="158" y="118"/>
                    </a:lnTo>
                    <a:lnTo>
                      <a:pt x="159" y="121"/>
                    </a:lnTo>
                    <a:lnTo>
                      <a:pt x="160" y="124"/>
                    </a:lnTo>
                    <a:lnTo>
                      <a:pt x="161" y="127"/>
                    </a:lnTo>
                    <a:lnTo>
                      <a:pt x="162" y="130"/>
                    </a:lnTo>
                    <a:lnTo>
                      <a:pt x="163" y="133"/>
                    </a:lnTo>
                    <a:lnTo>
                      <a:pt x="163" y="136"/>
                    </a:lnTo>
                    <a:lnTo>
                      <a:pt x="164" y="139"/>
                    </a:lnTo>
                    <a:lnTo>
                      <a:pt x="165" y="142"/>
                    </a:lnTo>
                    <a:lnTo>
                      <a:pt x="165" y="145"/>
                    </a:lnTo>
                    <a:lnTo>
                      <a:pt x="166" y="148"/>
                    </a:lnTo>
                    <a:lnTo>
                      <a:pt x="167" y="151"/>
                    </a:lnTo>
                    <a:lnTo>
                      <a:pt x="167" y="154"/>
                    </a:lnTo>
                    <a:lnTo>
                      <a:pt x="167" y="157"/>
                    </a:lnTo>
                    <a:lnTo>
                      <a:pt x="168" y="160"/>
                    </a:lnTo>
                    <a:lnTo>
                      <a:pt x="168" y="163"/>
                    </a:lnTo>
                    <a:lnTo>
                      <a:pt x="169" y="166"/>
                    </a:lnTo>
                    <a:lnTo>
                      <a:pt x="169" y="169"/>
                    </a:lnTo>
                    <a:lnTo>
                      <a:pt x="169" y="172"/>
                    </a:lnTo>
                    <a:lnTo>
                      <a:pt x="169" y="175"/>
                    </a:lnTo>
                    <a:lnTo>
                      <a:pt x="169" y="176"/>
                    </a:lnTo>
                    <a:lnTo>
                      <a:pt x="169" y="173"/>
                    </a:lnTo>
                    <a:lnTo>
                      <a:pt x="168" y="169"/>
                    </a:lnTo>
                    <a:lnTo>
                      <a:pt x="167" y="166"/>
                    </a:lnTo>
                    <a:lnTo>
                      <a:pt x="166" y="163"/>
                    </a:lnTo>
                    <a:lnTo>
                      <a:pt x="165" y="159"/>
                    </a:lnTo>
                    <a:lnTo>
                      <a:pt x="164" y="156"/>
                    </a:lnTo>
                    <a:lnTo>
                      <a:pt x="163" y="153"/>
                    </a:lnTo>
                    <a:lnTo>
                      <a:pt x="162" y="150"/>
                    </a:lnTo>
                    <a:lnTo>
                      <a:pt x="161" y="146"/>
                    </a:lnTo>
                    <a:lnTo>
                      <a:pt x="159" y="143"/>
                    </a:lnTo>
                    <a:lnTo>
                      <a:pt x="158" y="140"/>
                    </a:lnTo>
                    <a:lnTo>
                      <a:pt x="157" y="137"/>
                    </a:lnTo>
                    <a:lnTo>
                      <a:pt x="155" y="134"/>
                    </a:lnTo>
                    <a:lnTo>
                      <a:pt x="154" y="130"/>
                    </a:lnTo>
                    <a:lnTo>
                      <a:pt x="152" y="127"/>
                    </a:lnTo>
                    <a:lnTo>
                      <a:pt x="151" y="124"/>
                    </a:lnTo>
                    <a:lnTo>
                      <a:pt x="149" y="121"/>
                    </a:lnTo>
                    <a:lnTo>
                      <a:pt x="147" y="118"/>
                    </a:lnTo>
                    <a:lnTo>
                      <a:pt x="145" y="116"/>
                    </a:lnTo>
                    <a:lnTo>
                      <a:pt x="144" y="112"/>
                    </a:lnTo>
                    <a:lnTo>
                      <a:pt x="142" y="110"/>
                    </a:lnTo>
                    <a:lnTo>
                      <a:pt x="140" y="107"/>
                    </a:lnTo>
                    <a:lnTo>
                      <a:pt x="138" y="104"/>
                    </a:lnTo>
                    <a:lnTo>
                      <a:pt x="136" y="101"/>
                    </a:lnTo>
                    <a:lnTo>
                      <a:pt x="134" y="98"/>
                    </a:lnTo>
                    <a:lnTo>
                      <a:pt x="132" y="96"/>
                    </a:lnTo>
                    <a:lnTo>
                      <a:pt x="129" y="93"/>
                    </a:lnTo>
                    <a:lnTo>
                      <a:pt x="127" y="90"/>
                    </a:lnTo>
                    <a:lnTo>
                      <a:pt x="125" y="88"/>
                    </a:lnTo>
                    <a:lnTo>
                      <a:pt x="123" y="85"/>
                    </a:lnTo>
                    <a:lnTo>
                      <a:pt x="120" y="82"/>
                    </a:lnTo>
                    <a:lnTo>
                      <a:pt x="118" y="80"/>
                    </a:lnTo>
                    <a:lnTo>
                      <a:pt x="115" y="77"/>
                    </a:lnTo>
                    <a:lnTo>
                      <a:pt x="113" y="75"/>
                    </a:lnTo>
                    <a:lnTo>
                      <a:pt x="111" y="73"/>
                    </a:lnTo>
                    <a:lnTo>
                      <a:pt x="108" y="70"/>
                    </a:lnTo>
                    <a:lnTo>
                      <a:pt x="105" y="68"/>
                    </a:lnTo>
                    <a:lnTo>
                      <a:pt x="103" y="66"/>
                    </a:lnTo>
                    <a:lnTo>
                      <a:pt x="100" y="64"/>
                    </a:lnTo>
                    <a:lnTo>
                      <a:pt x="97" y="61"/>
                    </a:lnTo>
                    <a:lnTo>
                      <a:pt x="94" y="59"/>
                    </a:lnTo>
                    <a:lnTo>
                      <a:pt x="91" y="57"/>
                    </a:lnTo>
                    <a:lnTo>
                      <a:pt x="89" y="55"/>
                    </a:lnTo>
                    <a:lnTo>
                      <a:pt x="86" y="53"/>
                    </a:lnTo>
                    <a:lnTo>
                      <a:pt x="82" y="51"/>
                    </a:lnTo>
                    <a:lnTo>
                      <a:pt x="80" y="49"/>
                    </a:lnTo>
                    <a:lnTo>
                      <a:pt x="76" y="47"/>
                    </a:lnTo>
                    <a:lnTo>
                      <a:pt x="74" y="46"/>
                    </a:lnTo>
                    <a:lnTo>
                      <a:pt x="70" y="44"/>
                    </a:lnTo>
                    <a:lnTo>
                      <a:pt x="67" y="42"/>
                    </a:lnTo>
                    <a:lnTo>
                      <a:pt x="64" y="41"/>
                    </a:lnTo>
                    <a:lnTo>
                      <a:pt x="61" y="39"/>
                    </a:lnTo>
                    <a:lnTo>
                      <a:pt x="58" y="37"/>
                    </a:lnTo>
                    <a:lnTo>
                      <a:pt x="54" y="36"/>
                    </a:lnTo>
                    <a:lnTo>
                      <a:pt x="51" y="35"/>
                    </a:lnTo>
                    <a:lnTo>
                      <a:pt x="48" y="33"/>
                    </a:lnTo>
                    <a:lnTo>
                      <a:pt x="45" y="32"/>
                    </a:lnTo>
                    <a:lnTo>
                      <a:pt x="42" y="31"/>
                    </a:lnTo>
                    <a:lnTo>
                      <a:pt x="38" y="29"/>
                    </a:lnTo>
                    <a:lnTo>
                      <a:pt x="35" y="28"/>
                    </a:lnTo>
                    <a:lnTo>
                      <a:pt x="31" y="27"/>
                    </a:lnTo>
                    <a:lnTo>
                      <a:pt x="28" y="26"/>
                    </a:lnTo>
                    <a:lnTo>
                      <a:pt x="24" y="25"/>
                    </a:lnTo>
                    <a:lnTo>
                      <a:pt x="21" y="24"/>
                    </a:lnTo>
                    <a:lnTo>
                      <a:pt x="18" y="23"/>
                    </a:lnTo>
                    <a:lnTo>
                      <a:pt x="16" y="23"/>
                    </a:lnTo>
                    <a:lnTo>
                      <a:pt x="11" y="31"/>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6489" name="Rectangle 57"/>
              <p:cNvSpPr>
                <a:spLocks noChangeArrowheads="1"/>
              </p:cNvSpPr>
              <p:nvPr/>
            </p:nvSpPr>
            <p:spPr bwMode="auto">
              <a:xfrm>
                <a:off x="1471" y="3517"/>
                <a:ext cx="444"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2862" tIns="22225" rIns="42862" bIns="22225">
                <a:spAutoFit/>
              </a:bodyPr>
              <a:lstStyle>
                <a:lvl1pPr defTabSz="206375">
                  <a:defRPr>
                    <a:solidFill>
                      <a:schemeClr val="tx1"/>
                    </a:solidFill>
                    <a:latin typeface="Arial" pitchFamily="34" charset="0"/>
                  </a:defRPr>
                </a:lvl1pPr>
                <a:lvl2pPr marL="214313" defTabSz="206375">
                  <a:defRPr>
                    <a:solidFill>
                      <a:schemeClr val="tx1"/>
                    </a:solidFill>
                    <a:latin typeface="Arial" pitchFamily="34" charset="0"/>
                  </a:defRPr>
                </a:lvl2pPr>
                <a:lvl3pPr marL="428625" defTabSz="206375">
                  <a:defRPr>
                    <a:solidFill>
                      <a:schemeClr val="tx1"/>
                    </a:solidFill>
                    <a:latin typeface="Arial" pitchFamily="34" charset="0"/>
                  </a:defRPr>
                </a:lvl3pPr>
                <a:lvl4pPr marL="644525" defTabSz="206375">
                  <a:defRPr>
                    <a:solidFill>
                      <a:schemeClr val="tx1"/>
                    </a:solidFill>
                    <a:latin typeface="Arial" pitchFamily="34" charset="0"/>
                  </a:defRPr>
                </a:lvl4pPr>
                <a:lvl5pPr marL="860425" defTabSz="206375">
                  <a:defRPr>
                    <a:solidFill>
                      <a:schemeClr val="tx1"/>
                    </a:solidFill>
                    <a:latin typeface="Arial" pitchFamily="34" charset="0"/>
                  </a:defRPr>
                </a:lvl5pPr>
                <a:lvl6pPr marL="1317625" defTabSz="206375" fontAlgn="base">
                  <a:spcBef>
                    <a:spcPct val="0"/>
                  </a:spcBef>
                  <a:spcAft>
                    <a:spcPct val="0"/>
                  </a:spcAft>
                  <a:defRPr>
                    <a:solidFill>
                      <a:schemeClr val="tx1"/>
                    </a:solidFill>
                    <a:latin typeface="Arial" pitchFamily="34" charset="0"/>
                  </a:defRPr>
                </a:lvl6pPr>
                <a:lvl7pPr marL="1774825" defTabSz="206375" fontAlgn="base">
                  <a:spcBef>
                    <a:spcPct val="0"/>
                  </a:spcBef>
                  <a:spcAft>
                    <a:spcPct val="0"/>
                  </a:spcAft>
                  <a:defRPr>
                    <a:solidFill>
                      <a:schemeClr val="tx1"/>
                    </a:solidFill>
                    <a:latin typeface="Arial" pitchFamily="34" charset="0"/>
                  </a:defRPr>
                </a:lvl7pPr>
                <a:lvl8pPr marL="2232025" defTabSz="206375" fontAlgn="base">
                  <a:spcBef>
                    <a:spcPct val="0"/>
                  </a:spcBef>
                  <a:spcAft>
                    <a:spcPct val="0"/>
                  </a:spcAft>
                  <a:defRPr>
                    <a:solidFill>
                      <a:schemeClr val="tx1"/>
                    </a:solidFill>
                    <a:latin typeface="Arial" pitchFamily="34" charset="0"/>
                  </a:defRPr>
                </a:lvl8pPr>
                <a:lvl9pPr marL="2689225" defTabSz="206375" fontAlgn="base">
                  <a:spcBef>
                    <a:spcPct val="0"/>
                  </a:spcBef>
                  <a:spcAft>
                    <a:spcPct val="0"/>
                  </a:spcAft>
                  <a:defRPr>
                    <a:solidFill>
                      <a:schemeClr val="tx1"/>
                    </a:solidFill>
                    <a:latin typeface="Arial" pitchFamily="34" charset="0"/>
                  </a:defRPr>
                </a:lvl9pPr>
              </a:lstStyle>
              <a:p>
                <a:pPr>
                  <a:defRPr/>
                </a:pPr>
                <a:r>
                  <a:rPr lang="en-US" altLang="en-US" sz="800" b="1">
                    <a:solidFill>
                      <a:srgbClr val="FFFF00"/>
                    </a:solidFill>
                    <a:effectLst>
                      <a:outerShdw blurRad="38100" dist="38100" dir="2700000" algn="tl">
                        <a:srgbClr val="000000"/>
                      </a:outerShdw>
                    </a:effectLst>
                  </a:rPr>
                  <a:t>Stimulation</a:t>
                </a:r>
              </a:p>
            </p:txBody>
          </p:sp>
          <p:sp>
            <p:nvSpPr>
              <p:cNvPr id="60366" name="Freeform 58"/>
              <p:cNvSpPr>
                <a:spLocks/>
              </p:cNvSpPr>
              <p:nvPr/>
            </p:nvSpPr>
            <p:spPr bwMode="auto">
              <a:xfrm>
                <a:off x="1258" y="354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67" name="Freeform 59"/>
              <p:cNvSpPr>
                <a:spLocks/>
              </p:cNvSpPr>
              <p:nvPr/>
            </p:nvSpPr>
            <p:spPr bwMode="auto">
              <a:xfrm>
                <a:off x="1422" y="35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68" name="Freeform 60"/>
              <p:cNvSpPr>
                <a:spLocks/>
              </p:cNvSpPr>
              <p:nvPr/>
            </p:nvSpPr>
            <p:spPr bwMode="auto">
              <a:xfrm>
                <a:off x="1094" y="3526"/>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69" name="Freeform 61"/>
              <p:cNvSpPr>
                <a:spLocks/>
              </p:cNvSpPr>
              <p:nvPr/>
            </p:nvSpPr>
            <p:spPr bwMode="auto">
              <a:xfrm>
                <a:off x="1111" y="3526"/>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0" name="Freeform 62"/>
              <p:cNvSpPr>
                <a:spLocks/>
              </p:cNvSpPr>
              <p:nvPr/>
            </p:nvSpPr>
            <p:spPr bwMode="auto">
              <a:xfrm>
                <a:off x="1242" y="3526"/>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1" name="Freeform 63"/>
              <p:cNvSpPr>
                <a:spLocks/>
              </p:cNvSpPr>
              <p:nvPr/>
            </p:nvSpPr>
            <p:spPr bwMode="auto">
              <a:xfrm>
                <a:off x="1339" y="35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2" name="Freeform 64"/>
              <p:cNvSpPr>
                <a:spLocks/>
              </p:cNvSpPr>
              <p:nvPr/>
            </p:nvSpPr>
            <p:spPr bwMode="auto">
              <a:xfrm>
                <a:off x="1372" y="3526"/>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3" name="Freeform 65"/>
              <p:cNvSpPr>
                <a:spLocks/>
              </p:cNvSpPr>
              <p:nvPr/>
            </p:nvSpPr>
            <p:spPr bwMode="auto">
              <a:xfrm>
                <a:off x="1422" y="35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4" name="Freeform 66"/>
              <p:cNvSpPr>
                <a:spLocks/>
              </p:cNvSpPr>
              <p:nvPr/>
            </p:nvSpPr>
            <p:spPr bwMode="auto">
              <a:xfrm>
                <a:off x="1094" y="3509"/>
                <a:ext cx="80" cy="16"/>
              </a:xfrm>
              <a:custGeom>
                <a:avLst/>
                <a:gdLst>
                  <a:gd name="T0" fmla="*/ 0 w 80"/>
                  <a:gd name="T1" fmla="*/ 15 h 16"/>
                  <a:gd name="T2" fmla="*/ 79 w 80"/>
                  <a:gd name="T3" fmla="*/ 15 h 16"/>
                  <a:gd name="T4" fmla="*/ 79 w 80"/>
                  <a:gd name="T5" fmla="*/ 0 h 16"/>
                  <a:gd name="T6" fmla="*/ 0 w 80"/>
                  <a:gd name="T7" fmla="*/ 0 h 16"/>
                  <a:gd name="T8" fmla="*/ 0 w 8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6">
                    <a:moveTo>
                      <a:pt x="0" y="15"/>
                    </a:moveTo>
                    <a:lnTo>
                      <a:pt x="79" y="15"/>
                    </a:lnTo>
                    <a:lnTo>
                      <a:pt x="79"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5" name="Freeform 67"/>
              <p:cNvSpPr>
                <a:spLocks/>
              </p:cNvSpPr>
              <p:nvPr/>
            </p:nvSpPr>
            <p:spPr bwMode="auto">
              <a:xfrm>
                <a:off x="1175" y="35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6" name="Freeform 68"/>
              <p:cNvSpPr>
                <a:spLocks/>
              </p:cNvSpPr>
              <p:nvPr/>
            </p:nvSpPr>
            <p:spPr bwMode="auto">
              <a:xfrm>
                <a:off x="1192" y="3509"/>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7" name="Freeform 69"/>
              <p:cNvSpPr>
                <a:spLocks/>
              </p:cNvSpPr>
              <p:nvPr/>
            </p:nvSpPr>
            <p:spPr bwMode="auto">
              <a:xfrm>
                <a:off x="1225" y="3509"/>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8" name="Freeform 70"/>
              <p:cNvSpPr>
                <a:spLocks/>
              </p:cNvSpPr>
              <p:nvPr/>
            </p:nvSpPr>
            <p:spPr bwMode="auto">
              <a:xfrm>
                <a:off x="1274" y="3509"/>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79" name="Freeform 71"/>
              <p:cNvSpPr>
                <a:spLocks/>
              </p:cNvSpPr>
              <p:nvPr/>
            </p:nvSpPr>
            <p:spPr bwMode="auto">
              <a:xfrm>
                <a:off x="1323" y="35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0" name="Freeform 72"/>
              <p:cNvSpPr>
                <a:spLocks/>
              </p:cNvSpPr>
              <p:nvPr/>
            </p:nvSpPr>
            <p:spPr bwMode="auto">
              <a:xfrm>
                <a:off x="1339" y="3509"/>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1" name="Freeform 73"/>
              <p:cNvSpPr>
                <a:spLocks/>
              </p:cNvSpPr>
              <p:nvPr/>
            </p:nvSpPr>
            <p:spPr bwMode="auto">
              <a:xfrm>
                <a:off x="1372" y="3509"/>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2" name="Freeform 74"/>
              <p:cNvSpPr>
                <a:spLocks/>
              </p:cNvSpPr>
              <p:nvPr/>
            </p:nvSpPr>
            <p:spPr bwMode="auto">
              <a:xfrm>
                <a:off x="1406" y="350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3" name="Freeform 75"/>
              <p:cNvSpPr>
                <a:spLocks/>
              </p:cNvSpPr>
              <p:nvPr/>
            </p:nvSpPr>
            <p:spPr bwMode="auto">
              <a:xfrm>
                <a:off x="1422" y="35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4" name="Freeform 76"/>
              <p:cNvSpPr>
                <a:spLocks/>
              </p:cNvSpPr>
              <p:nvPr/>
            </p:nvSpPr>
            <p:spPr bwMode="auto">
              <a:xfrm>
                <a:off x="1094" y="3490"/>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5" name="Freeform 77"/>
              <p:cNvSpPr>
                <a:spLocks/>
              </p:cNvSpPr>
              <p:nvPr/>
            </p:nvSpPr>
            <p:spPr bwMode="auto">
              <a:xfrm>
                <a:off x="1111" y="3490"/>
                <a:ext cx="96" cy="17"/>
              </a:xfrm>
              <a:custGeom>
                <a:avLst/>
                <a:gdLst>
                  <a:gd name="T0" fmla="*/ 0 w 96"/>
                  <a:gd name="T1" fmla="*/ 16 h 17"/>
                  <a:gd name="T2" fmla="*/ 95 w 96"/>
                  <a:gd name="T3" fmla="*/ 16 h 17"/>
                  <a:gd name="T4" fmla="*/ 95 w 96"/>
                  <a:gd name="T5" fmla="*/ 0 h 17"/>
                  <a:gd name="T6" fmla="*/ 0 w 96"/>
                  <a:gd name="T7" fmla="*/ 0 h 17"/>
                  <a:gd name="T8" fmla="*/ 0 w 9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
                    <a:moveTo>
                      <a:pt x="0" y="16"/>
                    </a:moveTo>
                    <a:lnTo>
                      <a:pt x="95" y="16"/>
                    </a:lnTo>
                    <a:lnTo>
                      <a:pt x="9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6" name="Freeform 78"/>
              <p:cNvSpPr>
                <a:spLocks/>
              </p:cNvSpPr>
              <p:nvPr/>
            </p:nvSpPr>
            <p:spPr bwMode="auto">
              <a:xfrm>
                <a:off x="1208" y="3490"/>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7" name="Freeform 79"/>
              <p:cNvSpPr>
                <a:spLocks/>
              </p:cNvSpPr>
              <p:nvPr/>
            </p:nvSpPr>
            <p:spPr bwMode="auto">
              <a:xfrm>
                <a:off x="1225" y="3490"/>
                <a:ext cx="179" cy="17"/>
              </a:xfrm>
              <a:custGeom>
                <a:avLst/>
                <a:gdLst>
                  <a:gd name="T0" fmla="*/ 0 w 179"/>
                  <a:gd name="T1" fmla="*/ 16 h 17"/>
                  <a:gd name="T2" fmla="*/ 178 w 179"/>
                  <a:gd name="T3" fmla="*/ 16 h 17"/>
                  <a:gd name="T4" fmla="*/ 178 w 179"/>
                  <a:gd name="T5" fmla="*/ 0 h 17"/>
                  <a:gd name="T6" fmla="*/ 0 w 179"/>
                  <a:gd name="T7" fmla="*/ 0 h 17"/>
                  <a:gd name="T8" fmla="*/ 0 w 17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7">
                    <a:moveTo>
                      <a:pt x="0" y="16"/>
                    </a:moveTo>
                    <a:lnTo>
                      <a:pt x="178" y="16"/>
                    </a:lnTo>
                    <a:lnTo>
                      <a:pt x="178"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8" name="Freeform 80"/>
              <p:cNvSpPr>
                <a:spLocks/>
              </p:cNvSpPr>
              <p:nvPr/>
            </p:nvSpPr>
            <p:spPr bwMode="auto">
              <a:xfrm>
                <a:off x="1406" y="3490"/>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89" name="Freeform 81"/>
              <p:cNvSpPr>
                <a:spLocks/>
              </p:cNvSpPr>
              <p:nvPr/>
            </p:nvSpPr>
            <p:spPr bwMode="auto">
              <a:xfrm>
                <a:off x="1422" y="3490"/>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0" name="Freeform 82"/>
              <p:cNvSpPr>
                <a:spLocks/>
              </p:cNvSpPr>
              <p:nvPr/>
            </p:nvSpPr>
            <p:spPr bwMode="auto">
              <a:xfrm>
                <a:off x="1094" y="34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1" name="Freeform 83" descr="Light horizontal"/>
              <p:cNvSpPr>
                <a:spLocks/>
              </p:cNvSpPr>
              <p:nvPr/>
            </p:nvSpPr>
            <p:spPr bwMode="auto">
              <a:xfrm>
                <a:off x="1111" y="3473"/>
                <a:ext cx="293" cy="17"/>
              </a:xfrm>
              <a:custGeom>
                <a:avLst/>
                <a:gdLst>
                  <a:gd name="T0" fmla="*/ 0 w 293"/>
                  <a:gd name="T1" fmla="*/ 16 h 17"/>
                  <a:gd name="T2" fmla="*/ 292 w 293"/>
                  <a:gd name="T3" fmla="*/ 16 h 17"/>
                  <a:gd name="T4" fmla="*/ 292 w 293"/>
                  <a:gd name="T5" fmla="*/ 0 h 17"/>
                  <a:gd name="T6" fmla="*/ 0 w 293"/>
                  <a:gd name="T7" fmla="*/ 0 h 17"/>
                  <a:gd name="T8" fmla="*/ 0 w 29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17">
                    <a:moveTo>
                      <a:pt x="0" y="16"/>
                    </a:moveTo>
                    <a:lnTo>
                      <a:pt x="292" y="16"/>
                    </a:lnTo>
                    <a:lnTo>
                      <a:pt x="292"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2" name="Freeform 84" descr="Light horizontal"/>
              <p:cNvSpPr>
                <a:spLocks/>
              </p:cNvSpPr>
              <p:nvPr/>
            </p:nvSpPr>
            <p:spPr bwMode="auto">
              <a:xfrm>
                <a:off x="1406" y="34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pattFill prst="ltHorz">
                <a:fgClr>
                  <a:srgbClr val="FF00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3" name="Freeform 85"/>
              <p:cNvSpPr>
                <a:spLocks/>
              </p:cNvSpPr>
              <p:nvPr/>
            </p:nvSpPr>
            <p:spPr bwMode="auto">
              <a:xfrm>
                <a:off x="1422" y="34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4" name="Freeform 86"/>
              <p:cNvSpPr>
                <a:spLocks/>
              </p:cNvSpPr>
              <p:nvPr/>
            </p:nvSpPr>
            <p:spPr bwMode="auto">
              <a:xfrm>
                <a:off x="1094" y="3455"/>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5" name="Freeform 87" descr="Light horizontal"/>
              <p:cNvSpPr>
                <a:spLocks/>
              </p:cNvSpPr>
              <p:nvPr/>
            </p:nvSpPr>
            <p:spPr bwMode="auto">
              <a:xfrm>
                <a:off x="1143" y="34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6" name="Freeform 88"/>
              <p:cNvSpPr>
                <a:spLocks/>
              </p:cNvSpPr>
              <p:nvPr/>
            </p:nvSpPr>
            <p:spPr bwMode="auto">
              <a:xfrm>
                <a:off x="1159" y="3455"/>
                <a:ext cx="65" cy="17"/>
              </a:xfrm>
              <a:custGeom>
                <a:avLst/>
                <a:gdLst>
                  <a:gd name="T0" fmla="*/ 0 w 65"/>
                  <a:gd name="T1" fmla="*/ 16 h 17"/>
                  <a:gd name="T2" fmla="*/ 64 w 65"/>
                  <a:gd name="T3" fmla="*/ 16 h 17"/>
                  <a:gd name="T4" fmla="*/ 64 w 65"/>
                  <a:gd name="T5" fmla="*/ 0 h 17"/>
                  <a:gd name="T6" fmla="*/ 0 w 65"/>
                  <a:gd name="T7" fmla="*/ 0 h 17"/>
                  <a:gd name="T8" fmla="*/ 0 w 6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7">
                    <a:moveTo>
                      <a:pt x="0" y="16"/>
                    </a:moveTo>
                    <a:lnTo>
                      <a:pt x="64" y="16"/>
                    </a:lnTo>
                    <a:lnTo>
                      <a:pt x="64"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7" name="Freeform 89" descr="Light horizontal"/>
              <p:cNvSpPr>
                <a:spLocks/>
              </p:cNvSpPr>
              <p:nvPr/>
            </p:nvSpPr>
            <p:spPr bwMode="auto">
              <a:xfrm>
                <a:off x="1225" y="34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8" name="Freeform 90"/>
              <p:cNvSpPr>
                <a:spLocks/>
              </p:cNvSpPr>
              <p:nvPr/>
            </p:nvSpPr>
            <p:spPr bwMode="auto">
              <a:xfrm>
                <a:off x="1242" y="3455"/>
                <a:ext cx="162" cy="17"/>
              </a:xfrm>
              <a:custGeom>
                <a:avLst/>
                <a:gdLst>
                  <a:gd name="T0" fmla="*/ 0 w 162"/>
                  <a:gd name="T1" fmla="*/ 16 h 17"/>
                  <a:gd name="T2" fmla="*/ 161 w 162"/>
                  <a:gd name="T3" fmla="*/ 16 h 17"/>
                  <a:gd name="T4" fmla="*/ 161 w 162"/>
                  <a:gd name="T5" fmla="*/ 0 h 17"/>
                  <a:gd name="T6" fmla="*/ 0 w 162"/>
                  <a:gd name="T7" fmla="*/ 0 h 17"/>
                  <a:gd name="T8" fmla="*/ 0 w 16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7">
                    <a:moveTo>
                      <a:pt x="0" y="16"/>
                    </a:moveTo>
                    <a:lnTo>
                      <a:pt x="161" y="16"/>
                    </a:lnTo>
                    <a:lnTo>
                      <a:pt x="161"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399" name="Freeform 91" descr="Light horizontal"/>
              <p:cNvSpPr>
                <a:spLocks/>
              </p:cNvSpPr>
              <p:nvPr/>
            </p:nvSpPr>
            <p:spPr bwMode="auto">
              <a:xfrm>
                <a:off x="1406" y="345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0" name="Freeform 92"/>
              <p:cNvSpPr>
                <a:spLocks/>
              </p:cNvSpPr>
              <p:nvPr/>
            </p:nvSpPr>
            <p:spPr bwMode="auto">
              <a:xfrm>
                <a:off x="1094" y="3438"/>
                <a:ext cx="310" cy="16"/>
              </a:xfrm>
              <a:custGeom>
                <a:avLst/>
                <a:gdLst>
                  <a:gd name="T0" fmla="*/ 0 w 310"/>
                  <a:gd name="T1" fmla="*/ 15 h 16"/>
                  <a:gd name="T2" fmla="*/ 309 w 310"/>
                  <a:gd name="T3" fmla="*/ 15 h 16"/>
                  <a:gd name="T4" fmla="*/ 309 w 310"/>
                  <a:gd name="T5" fmla="*/ 0 h 16"/>
                  <a:gd name="T6" fmla="*/ 0 w 310"/>
                  <a:gd name="T7" fmla="*/ 0 h 16"/>
                  <a:gd name="T8" fmla="*/ 0 w 31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16">
                    <a:moveTo>
                      <a:pt x="0" y="15"/>
                    </a:moveTo>
                    <a:lnTo>
                      <a:pt x="309" y="15"/>
                    </a:lnTo>
                    <a:lnTo>
                      <a:pt x="309"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1" name="Freeform 93" descr="Light horizontal"/>
              <p:cNvSpPr>
                <a:spLocks/>
              </p:cNvSpPr>
              <p:nvPr/>
            </p:nvSpPr>
            <p:spPr bwMode="auto">
              <a:xfrm>
                <a:off x="1406" y="343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2" name="Freeform 94"/>
              <p:cNvSpPr>
                <a:spLocks/>
              </p:cNvSpPr>
              <p:nvPr/>
            </p:nvSpPr>
            <p:spPr bwMode="auto">
              <a:xfrm>
                <a:off x="1422" y="343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3" name="Freeform 95"/>
              <p:cNvSpPr>
                <a:spLocks/>
              </p:cNvSpPr>
              <p:nvPr/>
            </p:nvSpPr>
            <p:spPr bwMode="auto">
              <a:xfrm>
                <a:off x="1094" y="3421"/>
                <a:ext cx="343" cy="16"/>
              </a:xfrm>
              <a:custGeom>
                <a:avLst/>
                <a:gdLst>
                  <a:gd name="T0" fmla="*/ 0 w 343"/>
                  <a:gd name="T1" fmla="*/ 15 h 16"/>
                  <a:gd name="T2" fmla="*/ 342 w 343"/>
                  <a:gd name="T3" fmla="*/ 15 h 16"/>
                  <a:gd name="T4" fmla="*/ 342 w 343"/>
                  <a:gd name="T5" fmla="*/ 0 h 16"/>
                  <a:gd name="T6" fmla="*/ 0 w 343"/>
                  <a:gd name="T7" fmla="*/ 0 h 16"/>
                  <a:gd name="T8" fmla="*/ 0 w 34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3" h="16">
                    <a:moveTo>
                      <a:pt x="0" y="15"/>
                    </a:moveTo>
                    <a:lnTo>
                      <a:pt x="342" y="15"/>
                    </a:lnTo>
                    <a:lnTo>
                      <a:pt x="342"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4" name="Freeform 96"/>
              <p:cNvSpPr>
                <a:spLocks/>
              </p:cNvSpPr>
              <p:nvPr/>
            </p:nvSpPr>
            <p:spPr bwMode="auto">
              <a:xfrm>
                <a:off x="1438" y="342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5" name="Freeform 97"/>
              <p:cNvSpPr>
                <a:spLocks/>
              </p:cNvSpPr>
              <p:nvPr/>
            </p:nvSpPr>
            <p:spPr bwMode="auto">
              <a:xfrm>
                <a:off x="1094" y="3403"/>
                <a:ext cx="310" cy="16"/>
              </a:xfrm>
              <a:custGeom>
                <a:avLst/>
                <a:gdLst>
                  <a:gd name="T0" fmla="*/ 0 w 310"/>
                  <a:gd name="T1" fmla="*/ 15 h 16"/>
                  <a:gd name="T2" fmla="*/ 309 w 310"/>
                  <a:gd name="T3" fmla="*/ 15 h 16"/>
                  <a:gd name="T4" fmla="*/ 309 w 310"/>
                  <a:gd name="T5" fmla="*/ 0 h 16"/>
                  <a:gd name="T6" fmla="*/ 0 w 310"/>
                  <a:gd name="T7" fmla="*/ 0 h 16"/>
                  <a:gd name="T8" fmla="*/ 0 w 31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16">
                    <a:moveTo>
                      <a:pt x="0" y="15"/>
                    </a:moveTo>
                    <a:lnTo>
                      <a:pt x="309" y="15"/>
                    </a:lnTo>
                    <a:lnTo>
                      <a:pt x="309"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6" name="Freeform 98"/>
              <p:cNvSpPr>
                <a:spLocks/>
              </p:cNvSpPr>
              <p:nvPr/>
            </p:nvSpPr>
            <p:spPr bwMode="auto">
              <a:xfrm>
                <a:off x="1406" y="3403"/>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7" name="Freeform 99"/>
              <p:cNvSpPr>
                <a:spLocks/>
              </p:cNvSpPr>
              <p:nvPr/>
            </p:nvSpPr>
            <p:spPr bwMode="auto">
              <a:xfrm>
                <a:off x="1422" y="34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8" name="Freeform 100"/>
              <p:cNvSpPr>
                <a:spLocks/>
              </p:cNvSpPr>
              <p:nvPr/>
            </p:nvSpPr>
            <p:spPr bwMode="auto">
              <a:xfrm>
                <a:off x="1438" y="3403"/>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09" name="Freeform 101"/>
              <p:cNvSpPr>
                <a:spLocks/>
              </p:cNvSpPr>
              <p:nvPr/>
            </p:nvSpPr>
            <p:spPr bwMode="auto">
              <a:xfrm>
                <a:off x="1094" y="3385"/>
                <a:ext cx="343" cy="17"/>
              </a:xfrm>
              <a:custGeom>
                <a:avLst/>
                <a:gdLst>
                  <a:gd name="T0" fmla="*/ 0 w 343"/>
                  <a:gd name="T1" fmla="*/ 16 h 17"/>
                  <a:gd name="T2" fmla="*/ 342 w 343"/>
                  <a:gd name="T3" fmla="*/ 16 h 17"/>
                  <a:gd name="T4" fmla="*/ 342 w 343"/>
                  <a:gd name="T5" fmla="*/ 0 h 17"/>
                  <a:gd name="T6" fmla="*/ 0 w 343"/>
                  <a:gd name="T7" fmla="*/ 0 h 17"/>
                  <a:gd name="T8" fmla="*/ 0 w 34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3" h="17">
                    <a:moveTo>
                      <a:pt x="0" y="16"/>
                    </a:moveTo>
                    <a:lnTo>
                      <a:pt x="342" y="16"/>
                    </a:lnTo>
                    <a:lnTo>
                      <a:pt x="342"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0" name="Freeform 102"/>
              <p:cNvSpPr>
                <a:spLocks/>
              </p:cNvSpPr>
              <p:nvPr/>
            </p:nvSpPr>
            <p:spPr bwMode="auto">
              <a:xfrm>
                <a:off x="1094" y="3367"/>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1" name="Freeform 103"/>
              <p:cNvSpPr>
                <a:spLocks/>
              </p:cNvSpPr>
              <p:nvPr/>
            </p:nvSpPr>
            <p:spPr bwMode="auto">
              <a:xfrm>
                <a:off x="1111" y="3367"/>
                <a:ext cx="30" cy="17"/>
              </a:xfrm>
              <a:custGeom>
                <a:avLst/>
                <a:gdLst>
                  <a:gd name="T0" fmla="*/ 0 w 30"/>
                  <a:gd name="T1" fmla="*/ 16 h 17"/>
                  <a:gd name="T2" fmla="*/ 29 w 30"/>
                  <a:gd name="T3" fmla="*/ 16 h 17"/>
                  <a:gd name="T4" fmla="*/ 29 w 30"/>
                  <a:gd name="T5" fmla="*/ 0 h 17"/>
                  <a:gd name="T6" fmla="*/ 0 w 30"/>
                  <a:gd name="T7" fmla="*/ 0 h 17"/>
                  <a:gd name="T8" fmla="*/ 0 w 3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16"/>
                    </a:moveTo>
                    <a:lnTo>
                      <a:pt x="29" y="16"/>
                    </a:lnTo>
                    <a:lnTo>
                      <a:pt x="29"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2" name="Freeform 104"/>
              <p:cNvSpPr>
                <a:spLocks/>
              </p:cNvSpPr>
              <p:nvPr/>
            </p:nvSpPr>
            <p:spPr bwMode="auto">
              <a:xfrm>
                <a:off x="1143" y="3367"/>
                <a:ext cx="245" cy="17"/>
              </a:xfrm>
              <a:custGeom>
                <a:avLst/>
                <a:gdLst>
                  <a:gd name="T0" fmla="*/ 0 w 245"/>
                  <a:gd name="T1" fmla="*/ 16 h 17"/>
                  <a:gd name="T2" fmla="*/ 244 w 245"/>
                  <a:gd name="T3" fmla="*/ 16 h 17"/>
                  <a:gd name="T4" fmla="*/ 244 w 245"/>
                  <a:gd name="T5" fmla="*/ 0 h 17"/>
                  <a:gd name="T6" fmla="*/ 0 w 245"/>
                  <a:gd name="T7" fmla="*/ 0 h 17"/>
                  <a:gd name="T8" fmla="*/ 0 w 24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7">
                    <a:moveTo>
                      <a:pt x="0" y="16"/>
                    </a:moveTo>
                    <a:lnTo>
                      <a:pt x="244" y="16"/>
                    </a:lnTo>
                    <a:lnTo>
                      <a:pt x="244"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3" name="Freeform 105" descr="Light horizontal"/>
              <p:cNvSpPr>
                <a:spLocks/>
              </p:cNvSpPr>
              <p:nvPr/>
            </p:nvSpPr>
            <p:spPr bwMode="auto">
              <a:xfrm>
                <a:off x="1389" y="3367"/>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4" name="Freeform 106"/>
              <p:cNvSpPr>
                <a:spLocks/>
              </p:cNvSpPr>
              <p:nvPr/>
            </p:nvSpPr>
            <p:spPr bwMode="auto">
              <a:xfrm>
                <a:off x="1422" y="336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5" name="Freeform 107"/>
              <p:cNvSpPr>
                <a:spLocks/>
              </p:cNvSpPr>
              <p:nvPr/>
            </p:nvSpPr>
            <p:spPr bwMode="auto">
              <a:xfrm>
                <a:off x="1438" y="3367"/>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6" name="Freeform 108"/>
              <p:cNvSpPr>
                <a:spLocks/>
              </p:cNvSpPr>
              <p:nvPr/>
            </p:nvSpPr>
            <p:spPr bwMode="auto">
              <a:xfrm>
                <a:off x="1094" y="3349"/>
                <a:ext cx="162" cy="17"/>
              </a:xfrm>
              <a:custGeom>
                <a:avLst/>
                <a:gdLst>
                  <a:gd name="T0" fmla="*/ 0 w 162"/>
                  <a:gd name="T1" fmla="*/ 16 h 17"/>
                  <a:gd name="T2" fmla="*/ 161 w 162"/>
                  <a:gd name="T3" fmla="*/ 16 h 17"/>
                  <a:gd name="T4" fmla="*/ 161 w 162"/>
                  <a:gd name="T5" fmla="*/ 0 h 17"/>
                  <a:gd name="T6" fmla="*/ 0 w 162"/>
                  <a:gd name="T7" fmla="*/ 0 h 17"/>
                  <a:gd name="T8" fmla="*/ 0 w 16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7">
                    <a:moveTo>
                      <a:pt x="0" y="16"/>
                    </a:moveTo>
                    <a:lnTo>
                      <a:pt x="161" y="16"/>
                    </a:lnTo>
                    <a:lnTo>
                      <a:pt x="161"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7" name="Freeform 109"/>
              <p:cNvSpPr>
                <a:spLocks/>
              </p:cNvSpPr>
              <p:nvPr/>
            </p:nvSpPr>
            <p:spPr bwMode="auto">
              <a:xfrm>
                <a:off x="1258" y="334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8" name="Freeform 110" descr="Light horizontal"/>
              <p:cNvSpPr>
                <a:spLocks/>
              </p:cNvSpPr>
              <p:nvPr/>
            </p:nvSpPr>
            <p:spPr bwMode="auto">
              <a:xfrm>
                <a:off x="1274" y="3349"/>
                <a:ext cx="97" cy="17"/>
              </a:xfrm>
              <a:custGeom>
                <a:avLst/>
                <a:gdLst>
                  <a:gd name="T0" fmla="*/ 0 w 97"/>
                  <a:gd name="T1" fmla="*/ 16 h 17"/>
                  <a:gd name="T2" fmla="*/ 96 w 97"/>
                  <a:gd name="T3" fmla="*/ 16 h 17"/>
                  <a:gd name="T4" fmla="*/ 96 w 97"/>
                  <a:gd name="T5" fmla="*/ 0 h 17"/>
                  <a:gd name="T6" fmla="*/ 0 w 97"/>
                  <a:gd name="T7" fmla="*/ 0 h 17"/>
                  <a:gd name="T8" fmla="*/ 0 w 9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7">
                    <a:moveTo>
                      <a:pt x="0" y="16"/>
                    </a:moveTo>
                    <a:lnTo>
                      <a:pt x="96" y="16"/>
                    </a:lnTo>
                    <a:lnTo>
                      <a:pt x="96"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19" name="Freeform 111"/>
              <p:cNvSpPr>
                <a:spLocks/>
              </p:cNvSpPr>
              <p:nvPr/>
            </p:nvSpPr>
            <p:spPr bwMode="auto">
              <a:xfrm>
                <a:off x="1372" y="334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0" name="Freeform 112" descr="Light horizontal"/>
              <p:cNvSpPr>
                <a:spLocks/>
              </p:cNvSpPr>
              <p:nvPr/>
            </p:nvSpPr>
            <p:spPr bwMode="auto">
              <a:xfrm>
                <a:off x="1389" y="3349"/>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1" name="Freeform 113"/>
              <p:cNvSpPr>
                <a:spLocks/>
              </p:cNvSpPr>
              <p:nvPr/>
            </p:nvSpPr>
            <p:spPr bwMode="auto">
              <a:xfrm>
                <a:off x="1422" y="334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2" name="Freeform 114"/>
              <p:cNvSpPr>
                <a:spLocks/>
              </p:cNvSpPr>
              <p:nvPr/>
            </p:nvSpPr>
            <p:spPr bwMode="auto">
              <a:xfrm>
                <a:off x="1438" y="334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3" name="Freeform 115"/>
              <p:cNvSpPr>
                <a:spLocks/>
              </p:cNvSpPr>
              <p:nvPr/>
            </p:nvSpPr>
            <p:spPr bwMode="auto">
              <a:xfrm>
                <a:off x="1094" y="3332"/>
                <a:ext cx="80" cy="16"/>
              </a:xfrm>
              <a:custGeom>
                <a:avLst/>
                <a:gdLst>
                  <a:gd name="T0" fmla="*/ 0 w 80"/>
                  <a:gd name="T1" fmla="*/ 15 h 16"/>
                  <a:gd name="T2" fmla="*/ 79 w 80"/>
                  <a:gd name="T3" fmla="*/ 15 h 16"/>
                  <a:gd name="T4" fmla="*/ 79 w 80"/>
                  <a:gd name="T5" fmla="*/ 0 h 16"/>
                  <a:gd name="T6" fmla="*/ 0 w 80"/>
                  <a:gd name="T7" fmla="*/ 0 h 16"/>
                  <a:gd name="T8" fmla="*/ 0 w 8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6">
                    <a:moveTo>
                      <a:pt x="0" y="15"/>
                    </a:moveTo>
                    <a:lnTo>
                      <a:pt x="79" y="15"/>
                    </a:lnTo>
                    <a:lnTo>
                      <a:pt x="79"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4" name="Freeform 116"/>
              <p:cNvSpPr>
                <a:spLocks/>
              </p:cNvSpPr>
              <p:nvPr/>
            </p:nvSpPr>
            <p:spPr bwMode="auto">
              <a:xfrm>
                <a:off x="1175" y="333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5" name="Freeform 117"/>
              <p:cNvSpPr>
                <a:spLocks/>
              </p:cNvSpPr>
              <p:nvPr/>
            </p:nvSpPr>
            <p:spPr bwMode="auto">
              <a:xfrm>
                <a:off x="1192" y="3332"/>
                <a:ext cx="80" cy="16"/>
              </a:xfrm>
              <a:custGeom>
                <a:avLst/>
                <a:gdLst>
                  <a:gd name="T0" fmla="*/ 0 w 80"/>
                  <a:gd name="T1" fmla="*/ 15 h 16"/>
                  <a:gd name="T2" fmla="*/ 79 w 80"/>
                  <a:gd name="T3" fmla="*/ 15 h 16"/>
                  <a:gd name="T4" fmla="*/ 79 w 80"/>
                  <a:gd name="T5" fmla="*/ 0 h 16"/>
                  <a:gd name="T6" fmla="*/ 0 w 80"/>
                  <a:gd name="T7" fmla="*/ 0 h 16"/>
                  <a:gd name="T8" fmla="*/ 0 w 8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6">
                    <a:moveTo>
                      <a:pt x="0" y="15"/>
                    </a:moveTo>
                    <a:lnTo>
                      <a:pt x="79" y="15"/>
                    </a:lnTo>
                    <a:lnTo>
                      <a:pt x="79"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6" name="Freeform 118"/>
              <p:cNvSpPr>
                <a:spLocks/>
              </p:cNvSpPr>
              <p:nvPr/>
            </p:nvSpPr>
            <p:spPr bwMode="auto">
              <a:xfrm>
                <a:off x="1274" y="333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7" name="Freeform 119"/>
              <p:cNvSpPr>
                <a:spLocks/>
              </p:cNvSpPr>
              <p:nvPr/>
            </p:nvSpPr>
            <p:spPr bwMode="auto">
              <a:xfrm>
                <a:off x="1290" y="333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8" name="Freeform 120"/>
              <p:cNvSpPr>
                <a:spLocks/>
              </p:cNvSpPr>
              <p:nvPr/>
            </p:nvSpPr>
            <p:spPr bwMode="auto">
              <a:xfrm>
                <a:off x="1307" y="333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29" name="Freeform 121"/>
              <p:cNvSpPr>
                <a:spLocks/>
              </p:cNvSpPr>
              <p:nvPr/>
            </p:nvSpPr>
            <p:spPr bwMode="auto">
              <a:xfrm>
                <a:off x="1323" y="3332"/>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0" name="Freeform 122"/>
              <p:cNvSpPr>
                <a:spLocks/>
              </p:cNvSpPr>
              <p:nvPr/>
            </p:nvSpPr>
            <p:spPr bwMode="auto">
              <a:xfrm>
                <a:off x="1356" y="3332"/>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1" name="Freeform 123"/>
              <p:cNvSpPr>
                <a:spLocks/>
              </p:cNvSpPr>
              <p:nvPr/>
            </p:nvSpPr>
            <p:spPr bwMode="auto">
              <a:xfrm>
                <a:off x="1389" y="333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2" name="Freeform 124"/>
              <p:cNvSpPr>
                <a:spLocks/>
              </p:cNvSpPr>
              <p:nvPr/>
            </p:nvSpPr>
            <p:spPr bwMode="auto">
              <a:xfrm>
                <a:off x="1406" y="3332"/>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3" name="Freeform 125"/>
              <p:cNvSpPr>
                <a:spLocks/>
              </p:cNvSpPr>
              <p:nvPr/>
            </p:nvSpPr>
            <p:spPr bwMode="auto">
              <a:xfrm>
                <a:off x="1422" y="333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4" name="Freeform 126"/>
              <p:cNvSpPr>
                <a:spLocks/>
              </p:cNvSpPr>
              <p:nvPr/>
            </p:nvSpPr>
            <p:spPr bwMode="auto">
              <a:xfrm>
                <a:off x="1438" y="3332"/>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5" name="Freeform 127"/>
              <p:cNvSpPr>
                <a:spLocks/>
              </p:cNvSpPr>
              <p:nvPr/>
            </p:nvSpPr>
            <p:spPr bwMode="auto">
              <a:xfrm>
                <a:off x="1094" y="331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6" name="Freeform 128"/>
              <p:cNvSpPr>
                <a:spLocks/>
              </p:cNvSpPr>
              <p:nvPr/>
            </p:nvSpPr>
            <p:spPr bwMode="auto">
              <a:xfrm>
                <a:off x="1111" y="3314"/>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7" name="Freeform 129"/>
              <p:cNvSpPr>
                <a:spLocks/>
              </p:cNvSpPr>
              <p:nvPr/>
            </p:nvSpPr>
            <p:spPr bwMode="auto">
              <a:xfrm>
                <a:off x="1143" y="331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8" name="Freeform 130"/>
              <p:cNvSpPr>
                <a:spLocks/>
              </p:cNvSpPr>
              <p:nvPr/>
            </p:nvSpPr>
            <p:spPr bwMode="auto">
              <a:xfrm>
                <a:off x="1159" y="3314"/>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39" name="Freeform 131"/>
              <p:cNvSpPr>
                <a:spLocks/>
              </p:cNvSpPr>
              <p:nvPr/>
            </p:nvSpPr>
            <p:spPr bwMode="auto">
              <a:xfrm>
                <a:off x="1192" y="331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0" name="Freeform 132"/>
              <p:cNvSpPr>
                <a:spLocks/>
              </p:cNvSpPr>
              <p:nvPr/>
            </p:nvSpPr>
            <p:spPr bwMode="auto">
              <a:xfrm>
                <a:off x="1208" y="3314"/>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1" name="Freeform 133"/>
              <p:cNvSpPr>
                <a:spLocks/>
              </p:cNvSpPr>
              <p:nvPr/>
            </p:nvSpPr>
            <p:spPr bwMode="auto">
              <a:xfrm>
                <a:off x="1242" y="331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2" name="Freeform 134"/>
              <p:cNvSpPr>
                <a:spLocks/>
              </p:cNvSpPr>
              <p:nvPr/>
            </p:nvSpPr>
            <p:spPr bwMode="auto">
              <a:xfrm>
                <a:off x="1258" y="331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3" name="Freeform 135"/>
              <p:cNvSpPr>
                <a:spLocks/>
              </p:cNvSpPr>
              <p:nvPr/>
            </p:nvSpPr>
            <p:spPr bwMode="auto">
              <a:xfrm>
                <a:off x="1274" y="331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4" name="Freeform 136"/>
              <p:cNvSpPr>
                <a:spLocks/>
              </p:cNvSpPr>
              <p:nvPr/>
            </p:nvSpPr>
            <p:spPr bwMode="auto">
              <a:xfrm>
                <a:off x="1290" y="331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5" name="Freeform 137"/>
              <p:cNvSpPr>
                <a:spLocks/>
              </p:cNvSpPr>
              <p:nvPr/>
            </p:nvSpPr>
            <p:spPr bwMode="auto">
              <a:xfrm>
                <a:off x="1307" y="331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6" name="Freeform 138"/>
              <p:cNvSpPr>
                <a:spLocks/>
              </p:cNvSpPr>
              <p:nvPr/>
            </p:nvSpPr>
            <p:spPr bwMode="auto">
              <a:xfrm>
                <a:off x="1323" y="3314"/>
                <a:ext cx="81" cy="16"/>
              </a:xfrm>
              <a:custGeom>
                <a:avLst/>
                <a:gdLst>
                  <a:gd name="T0" fmla="*/ 0 w 81"/>
                  <a:gd name="T1" fmla="*/ 15 h 16"/>
                  <a:gd name="T2" fmla="*/ 80 w 81"/>
                  <a:gd name="T3" fmla="*/ 15 h 16"/>
                  <a:gd name="T4" fmla="*/ 80 w 81"/>
                  <a:gd name="T5" fmla="*/ 0 h 16"/>
                  <a:gd name="T6" fmla="*/ 0 w 81"/>
                  <a:gd name="T7" fmla="*/ 0 h 16"/>
                  <a:gd name="T8" fmla="*/ 0 w 8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6">
                    <a:moveTo>
                      <a:pt x="0" y="15"/>
                    </a:moveTo>
                    <a:lnTo>
                      <a:pt x="80" y="15"/>
                    </a:lnTo>
                    <a:lnTo>
                      <a:pt x="8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7" name="Freeform 139"/>
              <p:cNvSpPr>
                <a:spLocks/>
              </p:cNvSpPr>
              <p:nvPr/>
            </p:nvSpPr>
            <p:spPr bwMode="auto">
              <a:xfrm>
                <a:off x="1406" y="331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8" name="Freeform 140"/>
              <p:cNvSpPr>
                <a:spLocks/>
              </p:cNvSpPr>
              <p:nvPr/>
            </p:nvSpPr>
            <p:spPr bwMode="auto">
              <a:xfrm>
                <a:off x="1422" y="331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49" name="Freeform 141"/>
              <p:cNvSpPr>
                <a:spLocks/>
              </p:cNvSpPr>
              <p:nvPr/>
            </p:nvSpPr>
            <p:spPr bwMode="auto">
              <a:xfrm>
                <a:off x="1438" y="331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0" name="Freeform 142"/>
              <p:cNvSpPr>
                <a:spLocks/>
              </p:cNvSpPr>
              <p:nvPr/>
            </p:nvSpPr>
            <p:spPr bwMode="auto">
              <a:xfrm>
                <a:off x="1094" y="3297"/>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1" name="Freeform 143"/>
              <p:cNvSpPr>
                <a:spLocks/>
              </p:cNvSpPr>
              <p:nvPr/>
            </p:nvSpPr>
            <p:spPr bwMode="auto">
              <a:xfrm>
                <a:off x="1127" y="3297"/>
                <a:ext cx="63" cy="16"/>
              </a:xfrm>
              <a:custGeom>
                <a:avLst/>
                <a:gdLst>
                  <a:gd name="T0" fmla="*/ 0 w 63"/>
                  <a:gd name="T1" fmla="*/ 15 h 16"/>
                  <a:gd name="T2" fmla="*/ 62 w 63"/>
                  <a:gd name="T3" fmla="*/ 15 h 16"/>
                  <a:gd name="T4" fmla="*/ 62 w 63"/>
                  <a:gd name="T5" fmla="*/ 0 h 16"/>
                  <a:gd name="T6" fmla="*/ 0 w 63"/>
                  <a:gd name="T7" fmla="*/ 0 h 16"/>
                  <a:gd name="T8" fmla="*/ 0 w 6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6">
                    <a:moveTo>
                      <a:pt x="0" y="15"/>
                    </a:moveTo>
                    <a:lnTo>
                      <a:pt x="62" y="15"/>
                    </a:lnTo>
                    <a:lnTo>
                      <a:pt x="62"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2" name="Freeform 144"/>
              <p:cNvSpPr>
                <a:spLocks/>
              </p:cNvSpPr>
              <p:nvPr/>
            </p:nvSpPr>
            <p:spPr bwMode="auto">
              <a:xfrm>
                <a:off x="1192" y="329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3" name="Freeform 145"/>
              <p:cNvSpPr>
                <a:spLocks/>
              </p:cNvSpPr>
              <p:nvPr/>
            </p:nvSpPr>
            <p:spPr bwMode="auto">
              <a:xfrm>
                <a:off x="1208" y="3297"/>
                <a:ext cx="130" cy="16"/>
              </a:xfrm>
              <a:custGeom>
                <a:avLst/>
                <a:gdLst>
                  <a:gd name="T0" fmla="*/ 0 w 130"/>
                  <a:gd name="T1" fmla="*/ 15 h 16"/>
                  <a:gd name="T2" fmla="*/ 129 w 130"/>
                  <a:gd name="T3" fmla="*/ 15 h 16"/>
                  <a:gd name="T4" fmla="*/ 129 w 130"/>
                  <a:gd name="T5" fmla="*/ 0 h 16"/>
                  <a:gd name="T6" fmla="*/ 0 w 130"/>
                  <a:gd name="T7" fmla="*/ 0 h 16"/>
                  <a:gd name="T8" fmla="*/ 0 w 1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6">
                    <a:moveTo>
                      <a:pt x="0" y="15"/>
                    </a:moveTo>
                    <a:lnTo>
                      <a:pt x="129" y="15"/>
                    </a:lnTo>
                    <a:lnTo>
                      <a:pt x="129"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4" name="Freeform 146"/>
              <p:cNvSpPr>
                <a:spLocks/>
              </p:cNvSpPr>
              <p:nvPr/>
            </p:nvSpPr>
            <p:spPr bwMode="auto">
              <a:xfrm>
                <a:off x="1339" y="329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5" name="Freeform 147"/>
              <p:cNvSpPr>
                <a:spLocks/>
              </p:cNvSpPr>
              <p:nvPr/>
            </p:nvSpPr>
            <p:spPr bwMode="auto">
              <a:xfrm>
                <a:off x="1356" y="3297"/>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6" name="Freeform 148"/>
              <p:cNvSpPr>
                <a:spLocks/>
              </p:cNvSpPr>
              <p:nvPr/>
            </p:nvSpPr>
            <p:spPr bwMode="auto">
              <a:xfrm>
                <a:off x="1422" y="329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7" name="Freeform 149"/>
              <p:cNvSpPr>
                <a:spLocks/>
              </p:cNvSpPr>
              <p:nvPr/>
            </p:nvSpPr>
            <p:spPr bwMode="auto">
              <a:xfrm>
                <a:off x="1438" y="3297"/>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8" name="Freeform 150"/>
              <p:cNvSpPr>
                <a:spLocks/>
              </p:cNvSpPr>
              <p:nvPr/>
            </p:nvSpPr>
            <p:spPr bwMode="auto">
              <a:xfrm>
                <a:off x="1094" y="327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59" name="Freeform 151"/>
              <p:cNvSpPr>
                <a:spLocks/>
              </p:cNvSpPr>
              <p:nvPr/>
            </p:nvSpPr>
            <p:spPr bwMode="auto">
              <a:xfrm>
                <a:off x="1111" y="327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0" name="Freeform 152"/>
              <p:cNvSpPr>
                <a:spLocks/>
              </p:cNvSpPr>
              <p:nvPr/>
            </p:nvSpPr>
            <p:spPr bwMode="auto">
              <a:xfrm>
                <a:off x="1127" y="327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1" name="Freeform 153"/>
              <p:cNvSpPr>
                <a:spLocks/>
              </p:cNvSpPr>
              <p:nvPr/>
            </p:nvSpPr>
            <p:spPr bwMode="auto">
              <a:xfrm>
                <a:off x="1143" y="327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2" name="Freeform 154"/>
              <p:cNvSpPr>
                <a:spLocks/>
              </p:cNvSpPr>
              <p:nvPr/>
            </p:nvSpPr>
            <p:spPr bwMode="auto">
              <a:xfrm>
                <a:off x="1159" y="327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3" name="Freeform 155"/>
              <p:cNvSpPr>
                <a:spLocks/>
              </p:cNvSpPr>
              <p:nvPr/>
            </p:nvSpPr>
            <p:spPr bwMode="auto">
              <a:xfrm>
                <a:off x="1175" y="327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4" name="Freeform 156"/>
              <p:cNvSpPr>
                <a:spLocks/>
              </p:cNvSpPr>
              <p:nvPr/>
            </p:nvSpPr>
            <p:spPr bwMode="auto">
              <a:xfrm>
                <a:off x="1192" y="327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5" name="Freeform 157"/>
              <p:cNvSpPr>
                <a:spLocks/>
              </p:cNvSpPr>
              <p:nvPr/>
            </p:nvSpPr>
            <p:spPr bwMode="auto">
              <a:xfrm>
                <a:off x="1208" y="3279"/>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6" name="Freeform 158"/>
              <p:cNvSpPr>
                <a:spLocks/>
              </p:cNvSpPr>
              <p:nvPr/>
            </p:nvSpPr>
            <p:spPr bwMode="auto">
              <a:xfrm>
                <a:off x="1290" y="3279"/>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7" name="Freeform 159"/>
              <p:cNvSpPr>
                <a:spLocks/>
              </p:cNvSpPr>
              <p:nvPr/>
            </p:nvSpPr>
            <p:spPr bwMode="auto">
              <a:xfrm>
                <a:off x="1323" y="3279"/>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8" name="Freeform 160"/>
              <p:cNvSpPr>
                <a:spLocks/>
              </p:cNvSpPr>
              <p:nvPr/>
            </p:nvSpPr>
            <p:spPr bwMode="auto">
              <a:xfrm>
                <a:off x="1356" y="327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69" name="Freeform 161"/>
              <p:cNvSpPr>
                <a:spLocks/>
              </p:cNvSpPr>
              <p:nvPr/>
            </p:nvSpPr>
            <p:spPr bwMode="auto">
              <a:xfrm>
                <a:off x="1372" y="327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0" name="Freeform 162"/>
              <p:cNvSpPr>
                <a:spLocks/>
              </p:cNvSpPr>
              <p:nvPr/>
            </p:nvSpPr>
            <p:spPr bwMode="auto">
              <a:xfrm>
                <a:off x="1389" y="3279"/>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1" name="Freeform 163"/>
              <p:cNvSpPr>
                <a:spLocks/>
              </p:cNvSpPr>
              <p:nvPr/>
            </p:nvSpPr>
            <p:spPr bwMode="auto">
              <a:xfrm>
                <a:off x="1422" y="327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2" name="Freeform 164"/>
              <p:cNvSpPr>
                <a:spLocks/>
              </p:cNvSpPr>
              <p:nvPr/>
            </p:nvSpPr>
            <p:spPr bwMode="auto">
              <a:xfrm>
                <a:off x="1438" y="327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3" name="Freeform 165"/>
              <p:cNvSpPr>
                <a:spLocks/>
              </p:cNvSpPr>
              <p:nvPr/>
            </p:nvSpPr>
            <p:spPr bwMode="auto">
              <a:xfrm>
                <a:off x="1455" y="327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4" name="Freeform 166"/>
              <p:cNvSpPr>
                <a:spLocks/>
              </p:cNvSpPr>
              <p:nvPr/>
            </p:nvSpPr>
            <p:spPr bwMode="auto">
              <a:xfrm>
                <a:off x="2095" y="327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5" name="Freeform 167"/>
              <p:cNvSpPr>
                <a:spLocks/>
              </p:cNvSpPr>
              <p:nvPr/>
            </p:nvSpPr>
            <p:spPr bwMode="auto">
              <a:xfrm>
                <a:off x="1094" y="3261"/>
                <a:ext cx="162" cy="17"/>
              </a:xfrm>
              <a:custGeom>
                <a:avLst/>
                <a:gdLst>
                  <a:gd name="T0" fmla="*/ 0 w 162"/>
                  <a:gd name="T1" fmla="*/ 16 h 17"/>
                  <a:gd name="T2" fmla="*/ 161 w 162"/>
                  <a:gd name="T3" fmla="*/ 16 h 17"/>
                  <a:gd name="T4" fmla="*/ 161 w 162"/>
                  <a:gd name="T5" fmla="*/ 0 h 17"/>
                  <a:gd name="T6" fmla="*/ 0 w 162"/>
                  <a:gd name="T7" fmla="*/ 0 h 17"/>
                  <a:gd name="T8" fmla="*/ 0 w 16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7">
                    <a:moveTo>
                      <a:pt x="0" y="16"/>
                    </a:moveTo>
                    <a:lnTo>
                      <a:pt x="161" y="16"/>
                    </a:lnTo>
                    <a:lnTo>
                      <a:pt x="16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6" name="Freeform 168"/>
              <p:cNvSpPr>
                <a:spLocks/>
              </p:cNvSpPr>
              <p:nvPr/>
            </p:nvSpPr>
            <p:spPr bwMode="auto">
              <a:xfrm>
                <a:off x="1258" y="3261"/>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7" name="Freeform 169"/>
              <p:cNvSpPr>
                <a:spLocks/>
              </p:cNvSpPr>
              <p:nvPr/>
            </p:nvSpPr>
            <p:spPr bwMode="auto">
              <a:xfrm>
                <a:off x="1274" y="326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8" name="Freeform 170"/>
              <p:cNvSpPr>
                <a:spLocks/>
              </p:cNvSpPr>
              <p:nvPr/>
            </p:nvSpPr>
            <p:spPr bwMode="auto">
              <a:xfrm>
                <a:off x="1290" y="326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79" name="Freeform 171"/>
              <p:cNvSpPr>
                <a:spLocks/>
              </p:cNvSpPr>
              <p:nvPr/>
            </p:nvSpPr>
            <p:spPr bwMode="auto">
              <a:xfrm>
                <a:off x="1307" y="326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0" name="Freeform 172"/>
              <p:cNvSpPr>
                <a:spLocks/>
              </p:cNvSpPr>
              <p:nvPr/>
            </p:nvSpPr>
            <p:spPr bwMode="auto">
              <a:xfrm>
                <a:off x="1323" y="326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1" name="Freeform 173"/>
              <p:cNvSpPr>
                <a:spLocks/>
              </p:cNvSpPr>
              <p:nvPr/>
            </p:nvSpPr>
            <p:spPr bwMode="auto">
              <a:xfrm>
                <a:off x="1339" y="3261"/>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2" name="Freeform 174"/>
              <p:cNvSpPr>
                <a:spLocks/>
              </p:cNvSpPr>
              <p:nvPr/>
            </p:nvSpPr>
            <p:spPr bwMode="auto">
              <a:xfrm>
                <a:off x="1372" y="326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3" name="Freeform 175"/>
              <p:cNvSpPr>
                <a:spLocks/>
              </p:cNvSpPr>
              <p:nvPr/>
            </p:nvSpPr>
            <p:spPr bwMode="auto">
              <a:xfrm>
                <a:off x="1389" y="3261"/>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4" name="Freeform 176"/>
              <p:cNvSpPr>
                <a:spLocks/>
              </p:cNvSpPr>
              <p:nvPr/>
            </p:nvSpPr>
            <p:spPr bwMode="auto">
              <a:xfrm>
                <a:off x="1422" y="326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5" name="Freeform 177"/>
              <p:cNvSpPr>
                <a:spLocks/>
              </p:cNvSpPr>
              <p:nvPr/>
            </p:nvSpPr>
            <p:spPr bwMode="auto">
              <a:xfrm>
                <a:off x="1438" y="326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6" name="Freeform 178"/>
              <p:cNvSpPr>
                <a:spLocks/>
              </p:cNvSpPr>
              <p:nvPr/>
            </p:nvSpPr>
            <p:spPr bwMode="auto">
              <a:xfrm>
                <a:off x="1520" y="326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7" name="Freeform 179"/>
              <p:cNvSpPr>
                <a:spLocks/>
              </p:cNvSpPr>
              <p:nvPr/>
            </p:nvSpPr>
            <p:spPr bwMode="auto">
              <a:xfrm>
                <a:off x="1898" y="3261"/>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8" name="Freeform 180"/>
              <p:cNvSpPr>
                <a:spLocks/>
              </p:cNvSpPr>
              <p:nvPr/>
            </p:nvSpPr>
            <p:spPr bwMode="auto">
              <a:xfrm>
                <a:off x="1996" y="3261"/>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89" name="Freeform 181"/>
              <p:cNvSpPr>
                <a:spLocks/>
              </p:cNvSpPr>
              <p:nvPr/>
            </p:nvSpPr>
            <p:spPr bwMode="auto">
              <a:xfrm>
                <a:off x="2078" y="326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0" name="Freeform 182"/>
              <p:cNvSpPr>
                <a:spLocks/>
              </p:cNvSpPr>
              <p:nvPr/>
            </p:nvSpPr>
            <p:spPr bwMode="auto">
              <a:xfrm>
                <a:off x="1094" y="324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1" name="Freeform 183"/>
              <p:cNvSpPr>
                <a:spLocks/>
              </p:cNvSpPr>
              <p:nvPr/>
            </p:nvSpPr>
            <p:spPr bwMode="auto">
              <a:xfrm>
                <a:off x="1111" y="324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2" name="Freeform 184"/>
              <p:cNvSpPr>
                <a:spLocks/>
              </p:cNvSpPr>
              <p:nvPr/>
            </p:nvSpPr>
            <p:spPr bwMode="auto">
              <a:xfrm>
                <a:off x="1127" y="3244"/>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3" name="Freeform 185"/>
              <p:cNvSpPr>
                <a:spLocks/>
              </p:cNvSpPr>
              <p:nvPr/>
            </p:nvSpPr>
            <p:spPr bwMode="auto">
              <a:xfrm>
                <a:off x="1175" y="3244"/>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4" name="Freeform 186"/>
              <p:cNvSpPr>
                <a:spLocks/>
              </p:cNvSpPr>
              <p:nvPr/>
            </p:nvSpPr>
            <p:spPr bwMode="auto">
              <a:xfrm>
                <a:off x="1208" y="3244"/>
                <a:ext cx="114" cy="16"/>
              </a:xfrm>
              <a:custGeom>
                <a:avLst/>
                <a:gdLst>
                  <a:gd name="T0" fmla="*/ 0 w 114"/>
                  <a:gd name="T1" fmla="*/ 15 h 16"/>
                  <a:gd name="T2" fmla="*/ 113 w 114"/>
                  <a:gd name="T3" fmla="*/ 15 h 16"/>
                  <a:gd name="T4" fmla="*/ 113 w 114"/>
                  <a:gd name="T5" fmla="*/ 0 h 16"/>
                  <a:gd name="T6" fmla="*/ 0 w 114"/>
                  <a:gd name="T7" fmla="*/ 0 h 16"/>
                  <a:gd name="T8" fmla="*/ 0 w 1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6">
                    <a:moveTo>
                      <a:pt x="0" y="15"/>
                    </a:moveTo>
                    <a:lnTo>
                      <a:pt x="113" y="15"/>
                    </a:lnTo>
                    <a:lnTo>
                      <a:pt x="1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5" name="Freeform 187"/>
              <p:cNvSpPr>
                <a:spLocks/>
              </p:cNvSpPr>
              <p:nvPr/>
            </p:nvSpPr>
            <p:spPr bwMode="auto">
              <a:xfrm>
                <a:off x="1323"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6" name="Freeform 188"/>
              <p:cNvSpPr>
                <a:spLocks/>
              </p:cNvSpPr>
              <p:nvPr/>
            </p:nvSpPr>
            <p:spPr bwMode="auto">
              <a:xfrm>
                <a:off x="1339" y="3244"/>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7" name="Freeform 189"/>
              <p:cNvSpPr>
                <a:spLocks/>
              </p:cNvSpPr>
              <p:nvPr/>
            </p:nvSpPr>
            <p:spPr bwMode="auto">
              <a:xfrm>
                <a:off x="1406" y="324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8" name="Freeform 190"/>
              <p:cNvSpPr>
                <a:spLocks/>
              </p:cNvSpPr>
              <p:nvPr/>
            </p:nvSpPr>
            <p:spPr bwMode="auto">
              <a:xfrm>
                <a:off x="1422"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499" name="Freeform 191"/>
              <p:cNvSpPr>
                <a:spLocks/>
              </p:cNvSpPr>
              <p:nvPr/>
            </p:nvSpPr>
            <p:spPr bwMode="auto">
              <a:xfrm>
                <a:off x="1438" y="324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0" name="Freeform 192"/>
              <p:cNvSpPr>
                <a:spLocks/>
              </p:cNvSpPr>
              <p:nvPr/>
            </p:nvSpPr>
            <p:spPr bwMode="auto">
              <a:xfrm>
                <a:off x="1471" y="3244"/>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1" name="Freeform 193"/>
              <p:cNvSpPr>
                <a:spLocks/>
              </p:cNvSpPr>
              <p:nvPr/>
            </p:nvSpPr>
            <p:spPr bwMode="auto">
              <a:xfrm>
                <a:off x="1537"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2" name="Freeform 194"/>
              <p:cNvSpPr>
                <a:spLocks/>
              </p:cNvSpPr>
              <p:nvPr/>
            </p:nvSpPr>
            <p:spPr bwMode="auto">
              <a:xfrm>
                <a:off x="1619"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3" name="Freeform 195"/>
              <p:cNvSpPr>
                <a:spLocks/>
              </p:cNvSpPr>
              <p:nvPr/>
            </p:nvSpPr>
            <p:spPr bwMode="auto">
              <a:xfrm>
                <a:off x="1734"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4" name="Freeform 196"/>
              <p:cNvSpPr>
                <a:spLocks/>
              </p:cNvSpPr>
              <p:nvPr/>
            </p:nvSpPr>
            <p:spPr bwMode="auto">
              <a:xfrm>
                <a:off x="1799"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5" name="Freeform 197"/>
              <p:cNvSpPr>
                <a:spLocks/>
              </p:cNvSpPr>
              <p:nvPr/>
            </p:nvSpPr>
            <p:spPr bwMode="auto">
              <a:xfrm>
                <a:off x="1963" y="324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6" name="Freeform 198"/>
              <p:cNvSpPr>
                <a:spLocks/>
              </p:cNvSpPr>
              <p:nvPr/>
            </p:nvSpPr>
            <p:spPr bwMode="auto">
              <a:xfrm>
                <a:off x="1094" y="3226"/>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7" name="Freeform 199"/>
              <p:cNvSpPr>
                <a:spLocks/>
              </p:cNvSpPr>
              <p:nvPr/>
            </p:nvSpPr>
            <p:spPr bwMode="auto">
              <a:xfrm>
                <a:off x="1159"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8" name="Freeform 200"/>
              <p:cNvSpPr>
                <a:spLocks/>
              </p:cNvSpPr>
              <p:nvPr/>
            </p:nvSpPr>
            <p:spPr bwMode="auto">
              <a:xfrm>
                <a:off x="1175"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09" name="Freeform 201"/>
              <p:cNvSpPr>
                <a:spLocks/>
              </p:cNvSpPr>
              <p:nvPr/>
            </p:nvSpPr>
            <p:spPr bwMode="auto">
              <a:xfrm>
                <a:off x="1192"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0" name="Freeform 202"/>
              <p:cNvSpPr>
                <a:spLocks/>
              </p:cNvSpPr>
              <p:nvPr/>
            </p:nvSpPr>
            <p:spPr bwMode="auto">
              <a:xfrm>
                <a:off x="1225" y="3226"/>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1" name="Freeform 203"/>
              <p:cNvSpPr>
                <a:spLocks/>
              </p:cNvSpPr>
              <p:nvPr/>
            </p:nvSpPr>
            <p:spPr bwMode="auto">
              <a:xfrm>
                <a:off x="1274"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2" name="Freeform 204"/>
              <p:cNvSpPr>
                <a:spLocks/>
              </p:cNvSpPr>
              <p:nvPr/>
            </p:nvSpPr>
            <p:spPr bwMode="auto">
              <a:xfrm>
                <a:off x="1290"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3" name="Freeform 205"/>
              <p:cNvSpPr>
                <a:spLocks/>
              </p:cNvSpPr>
              <p:nvPr/>
            </p:nvSpPr>
            <p:spPr bwMode="auto">
              <a:xfrm>
                <a:off x="1307"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4" name="Freeform 206"/>
              <p:cNvSpPr>
                <a:spLocks/>
              </p:cNvSpPr>
              <p:nvPr/>
            </p:nvSpPr>
            <p:spPr bwMode="auto">
              <a:xfrm>
                <a:off x="1323"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5" name="Freeform 207"/>
              <p:cNvSpPr>
                <a:spLocks/>
              </p:cNvSpPr>
              <p:nvPr/>
            </p:nvSpPr>
            <p:spPr bwMode="auto">
              <a:xfrm>
                <a:off x="1339" y="3226"/>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6" name="Freeform 208"/>
              <p:cNvSpPr>
                <a:spLocks/>
              </p:cNvSpPr>
              <p:nvPr/>
            </p:nvSpPr>
            <p:spPr bwMode="auto">
              <a:xfrm>
                <a:off x="1372" y="3226"/>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7" name="Freeform 209"/>
              <p:cNvSpPr>
                <a:spLocks/>
              </p:cNvSpPr>
              <p:nvPr/>
            </p:nvSpPr>
            <p:spPr bwMode="auto">
              <a:xfrm>
                <a:off x="1389"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8" name="Freeform 210"/>
              <p:cNvSpPr>
                <a:spLocks/>
              </p:cNvSpPr>
              <p:nvPr/>
            </p:nvSpPr>
            <p:spPr bwMode="auto">
              <a:xfrm>
                <a:off x="1406" y="3226"/>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19" name="Freeform 211"/>
              <p:cNvSpPr>
                <a:spLocks/>
              </p:cNvSpPr>
              <p:nvPr/>
            </p:nvSpPr>
            <p:spPr bwMode="auto">
              <a:xfrm>
                <a:off x="1422" y="3226"/>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0" name="Freeform 212"/>
              <p:cNvSpPr>
                <a:spLocks/>
              </p:cNvSpPr>
              <p:nvPr/>
            </p:nvSpPr>
            <p:spPr bwMode="auto">
              <a:xfrm>
                <a:off x="1455" y="3226"/>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1" name="Freeform 213"/>
              <p:cNvSpPr>
                <a:spLocks/>
              </p:cNvSpPr>
              <p:nvPr/>
            </p:nvSpPr>
            <p:spPr bwMode="auto">
              <a:xfrm>
                <a:off x="1471"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2" name="Freeform 214"/>
              <p:cNvSpPr>
                <a:spLocks/>
              </p:cNvSpPr>
              <p:nvPr/>
            </p:nvSpPr>
            <p:spPr bwMode="auto">
              <a:xfrm>
                <a:off x="1520" y="3226"/>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3" name="Freeform 215"/>
              <p:cNvSpPr>
                <a:spLocks/>
              </p:cNvSpPr>
              <p:nvPr/>
            </p:nvSpPr>
            <p:spPr bwMode="auto">
              <a:xfrm>
                <a:off x="1619" y="3226"/>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4" name="Freeform 216"/>
              <p:cNvSpPr>
                <a:spLocks/>
              </p:cNvSpPr>
              <p:nvPr/>
            </p:nvSpPr>
            <p:spPr bwMode="auto">
              <a:xfrm>
                <a:off x="1750" y="3226"/>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5" name="Freeform 217"/>
              <p:cNvSpPr>
                <a:spLocks/>
              </p:cNvSpPr>
              <p:nvPr/>
            </p:nvSpPr>
            <p:spPr bwMode="auto">
              <a:xfrm>
                <a:off x="2012" y="3226"/>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6" name="Freeform 218"/>
              <p:cNvSpPr>
                <a:spLocks/>
              </p:cNvSpPr>
              <p:nvPr/>
            </p:nvSpPr>
            <p:spPr bwMode="auto">
              <a:xfrm>
                <a:off x="2046" y="3226"/>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7" name="Freeform 219"/>
              <p:cNvSpPr>
                <a:spLocks/>
              </p:cNvSpPr>
              <p:nvPr/>
            </p:nvSpPr>
            <p:spPr bwMode="auto">
              <a:xfrm>
                <a:off x="1094" y="3209"/>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8" name="Freeform 220"/>
              <p:cNvSpPr>
                <a:spLocks/>
              </p:cNvSpPr>
              <p:nvPr/>
            </p:nvSpPr>
            <p:spPr bwMode="auto">
              <a:xfrm>
                <a:off x="1127" y="320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29" name="Freeform 221"/>
              <p:cNvSpPr>
                <a:spLocks/>
              </p:cNvSpPr>
              <p:nvPr/>
            </p:nvSpPr>
            <p:spPr bwMode="auto">
              <a:xfrm>
                <a:off x="1143" y="3209"/>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0" name="Freeform 222"/>
              <p:cNvSpPr>
                <a:spLocks/>
              </p:cNvSpPr>
              <p:nvPr/>
            </p:nvSpPr>
            <p:spPr bwMode="auto">
              <a:xfrm>
                <a:off x="1175"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1" name="Freeform 223"/>
              <p:cNvSpPr>
                <a:spLocks/>
              </p:cNvSpPr>
              <p:nvPr/>
            </p:nvSpPr>
            <p:spPr bwMode="auto">
              <a:xfrm>
                <a:off x="1192"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2" name="Freeform 224"/>
              <p:cNvSpPr>
                <a:spLocks/>
              </p:cNvSpPr>
              <p:nvPr/>
            </p:nvSpPr>
            <p:spPr bwMode="auto">
              <a:xfrm>
                <a:off x="1208" y="3209"/>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3" name="Freeform 225"/>
              <p:cNvSpPr>
                <a:spLocks/>
              </p:cNvSpPr>
              <p:nvPr/>
            </p:nvSpPr>
            <p:spPr bwMode="auto">
              <a:xfrm>
                <a:off x="1258" y="3209"/>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4" name="Freeform 226"/>
              <p:cNvSpPr>
                <a:spLocks/>
              </p:cNvSpPr>
              <p:nvPr/>
            </p:nvSpPr>
            <p:spPr bwMode="auto">
              <a:xfrm>
                <a:off x="1290"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5" name="Freeform 227"/>
              <p:cNvSpPr>
                <a:spLocks/>
              </p:cNvSpPr>
              <p:nvPr/>
            </p:nvSpPr>
            <p:spPr bwMode="auto">
              <a:xfrm>
                <a:off x="1307"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6" name="Freeform 228"/>
              <p:cNvSpPr>
                <a:spLocks/>
              </p:cNvSpPr>
              <p:nvPr/>
            </p:nvSpPr>
            <p:spPr bwMode="auto">
              <a:xfrm>
                <a:off x="1323"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7" name="Freeform 229"/>
              <p:cNvSpPr>
                <a:spLocks/>
              </p:cNvSpPr>
              <p:nvPr/>
            </p:nvSpPr>
            <p:spPr bwMode="auto">
              <a:xfrm>
                <a:off x="1339"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8" name="Freeform 230"/>
              <p:cNvSpPr>
                <a:spLocks/>
              </p:cNvSpPr>
              <p:nvPr/>
            </p:nvSpPr>
            <p:spPr bwMode="auto">
              <a:xfrm>
                <a:off x="1356" y="3209"/>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39" name="Freeform 231"/>
              <p:cNvSpPr>
                <a:spLocks/>
              </p:cNvSpPr>
              <p:nvPr/>
            </p:nvSpPr>
            <p:spPr bwMode="auto">
              <a:xfrm>
                <a:off x="1389"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0" name="Freeform 232"/>
              <p:cNvSpPr>
                <a:spLocks/>
              </p:cNvSpPr>
              <p:nvPr/>
            </p:nvSpPr>
            <p:spPr bwMode="auto">
              <a:xfrm>
                <a:off x="1406" y="320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1" name="Freeform 233"/>
              <p:cNvSpPr>
                <a:spLocks/>
              </p:cNvSpPr>
              <p:nvPr/>
            </p:nvSpPr>
            <p:spPr bwMode="auto">
              <a:xfrm>
                <a:off x="1422" y="3209"/>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2" name="Freeform 234"/>
              <p:cNvSpPr>
                <a:spLocks/>
              </p:cNvSpPr>
              <p:nvPr/>
            </p:nvSpPr>
            <p:spPr bwMode="auto">
              <a:xfrm>
                <a:off x="1455" y="320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3" name="Freeform 235"/>
              <p:cNvSpPr>
                <a:spLocks/>
              </p:cNvSpPr>
              <p:nvPr/>
            </p:nvSpPr>
            <p:spPr bwMode="auto">
              <a:xfrm>
                <a:off x="1471"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4" name="Freeform 236"/>
              <p:cNvSpPr>
                <a:spLocks/>
              </p:cNvSpPr>
              <p:nvPr/>
            </p:nvSpPr>
            <p:spPr bwMode="auto">
              <a:xfrm>
                <a:off x="1537"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5" name="Freeform 237"/>
              <p:cNvSpPr>
                <a:spLocks/>
              </p:cNvSpPr>
              <p:nvPr/>
            </p:nvSpPr>
            <p:spPr bwMode="auto">
              <a:xfrm>
                <a:off x="1750" y="320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6" name="Freeform 238"/>
              <p:cNvSpPr>
                <a:spLocks/>
              </p:cNvSpPr>
              <p:nvPr/>
            </p:nvSpPr>
            <p:spPr bwMode="auto">
              <a:xfrm>
                <a:off x="1864" y="3209"/>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7" name="Freeform 239"/>
              <p:cNvSpPr>
                <a:spLocks/>
              </p:cNvSpPr>
              <p:nvPr/>
            </p:nvSpPr>
            <p:spPr bwMode="auto">
              <a:xfrm>
                <a:off x="1914" y="320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8" name="Freeform 240"/>
              <p:cNvSpPr>
                <a:spLocks/>
              </p:cNvSpPr>
              <p:nvPr/>
            </p:nvSpPr>
            <p:spPr bwMode="auto">
              <a:xfrm>
                <a:off x="1963"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49" name="Freeform 241"/>
              <p:cNvSpPr>
                <a:spLocks/>
              </p:cNvSpPr>
              <p:nvPr/>
            </p:nvSpPr>
            <p:spPr bwMode="auto">
              <a:xfrm>
                <a:off x="2012" y="3209"/>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0" name="Freeform 242"/>
              <p:cNvSpPr>
                <a:spLocks/>
              </p:cNvSpPr>
              <p:nvPr/>
            </p:nvSpPr>
            <p:spPr bwMode="auto">
              <a:xfrm>
                <a:off x="2078" y="320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1" name="Freeform 243"/>
              <p:cNvSpPr>
                <a:spLocks/>
              </p:cNvSpPr>
              <p:nvPr/>
            </p:nvSpPr>
            <p:spPr bwMode="auto">
              <a:xfrm>
                <a:off x="1094" y="3191"/>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2" name="Freeform 244"/>
              <p:cNvSpPr>
                <a:spLocks/>
              </p:cNvSpPr>
              <p:nvPr/>
            </p:nvSpPr>
            <p:spPr bwMode="auto">
              <a:xfrm>
                <a:off x="1127" y="3191"/>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3" name="Freeform 245"/>
              <p:cNvSpPr>
                <a:spLocks/>
              </p:cNvSpPr>
              <p:nvPr/>
            </p:nvSpPr>
            <p:spPr bwMode="auto">
              <a:xfrm>
                <a:off x="1159" y="3191"/>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4" name="Freeform 246"/>
              <p:cNvSpPr>
                <a:spLocks/>
              </p:cNvSpPr>
              <p:nvPr/>
            </p:nvSpPr>
            <p:spPr bwMode="auto">
              <a:xfrm>
                <a:off x="1192" y="3191"/>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5" name="Freeform 247"/>
              <p:cNvSpPr>
                <a:spLocks/>
              </p:cNvSpPr>
              <p:nvPr/>
            </p:nvSpPr>
            <p:spPr bwMode="auto">
              <a:xfrm>
                <a:off x="1225"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6" name="Freeform 248"/>
              <p:cNvSpPr>
                <a:spLocks/>
              </p:cNvSpPr>
              <p:nvPr/>
            </p:nvSpPr>
            <p:spPr bwMode="auto">
              <a:xfrm>
                <a:off x="1258" y="3191"/>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7" name="Freeform 249"/>
              <p:cNvSpPr>
                <a:spLocks/>
              </p:cNvSpPr>
              <p:nvPr/>
            </p:nvSpPr>
            <p:spPr bwMode="auto">
              <a:xfrm>
                <a:off x="1290"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8" name="Freeform 250"/>
              <p:cNvSpPr>
                <a:spLocks/>
              </p:cNvSpPr>
              <p:nvPr/>
            </p:nvSpPr>
            <p:spPr bwMode="auto">
              <a:xfrm>
                <a:off x="1307"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59" name="Freeform 251"/>
              <p:cNvSpPr>
                <a:spLocks/>
              </p:cNvSpPr>
              <p:nvPr/>
            </p:nvSpPr>
            <p:spPr bwMode="auto">
              <a:xfrm>
                <a:off x="1323" y="3191"/>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0" name="Freeform 252"/>
              <p:cNvSpPr>
                <a:spLocks/>
              </p:cNvSpPr>
              <p:nvPr/>
            </p:nvSpPr>
            <p:spPr bwMode="auto">
              <a:xfrm>
                <a:off x="1372" y="319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1" name="Freeform 253"/>
              <p:cNvSpPr>
                <a:spLocks/>
              </p:cNvSpPr>
              <p:nvPr/>
            </p:nvSpPr>
            <p:spPr bwMode="auto">
              <a:xfrm>
                <a:off x="1389" y="3191"/>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2" name="Freeform 254"/>
              <p:cNvSpPr>
                <a:spLocks/>
              </p:cNvSpPr>
              <p:nvPr/>
            </p:nvSpPr>
            <p:spPr bwMode="auto">
              <a:xfrm>
                <a:off x="1422"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3" name="Freeform 255"/>
              <p:cNvSpPr>
                <a:spLocks/>
              </p:cNvSpPr>
              <p:nvPr/>
            </p:nvSpPr>
            <p:spPr bwMode="auto">
              <a:xfrm>
                <a:off x="1438" y="319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4" name="Freeform 256" descr="Light horizontal"/>
              <p:cNvSpPr>
                <a:spLocks/>
              </p:cNvSpPr>
              <p:nvPr/>
            </p:nvSpPr>
            <p:spPr bwMode="auto">
              <a:xfrm>
                <a:off x="1455" y="3191"/>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pattFill prst="ltHorz">
                <a:fgClr>
                  <a:srgbClr val="FF00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5" name="Freeform 257"/>
              <p:cNvSpPr>
                <a:spLocks/>
              </p:cNvSpPr>
              <p:nvPr/>
            </p:nvSpPr>
            <p:spPr bwMode="auto">
              <a:xfrm>
                <a:off x="1471" y="3191"/>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6" name="Freeform 258"/>
              <p:cNvSpPr>
                <a:spLocks/>
              </p:cNvSpPr>
              <p:nvPr/>
            </p:nvSpPr>
            <p:spPr bwMode="auto">
              <a:xfrm>
                <a:off x="1503" y="319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7" name="Freeform 259"/>
              <p:cNvSpPr>
                <a:spLocks/>
              </p:cNvSpPr>
              <p:nvPr/>
            </p:nvSpPr>
            <p:spPr bwMode="auto">
              <a:xfrm>
                <a:off x="1537"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8" name="Freeform 260"/>
              <p:cNvSpPr>
                <a:spLocks/>
              </p:cNvSpPr>
              <p:nvPr/>
            </p:nvSpPr>
            <p:spPr bwMode="auto">
              <a:xfrm>
                <a:off x="1619"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69" name="Freeform 261"/>
              <p:cNvSpPr>
                <a:spLocks/>
              </p:cNvSpPr>
              <p:nvPr/>
            </p:nvSpPr>
            <p:spPr bwMode="auto">
              <a:xfrm>
                <a:off x="1783"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0" name="Freeform 262"/>
              <p:cNvSpPr>
                <a:spLocks/>
              </p:cNvSpPr>
              <p:nvPr/>
            </p:nvSpPr>
            <p:spPr bwMode="auto">
              <a:xfrm>
                <a:off x="1815" y="319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1" name="Freeform 263"/>
              <p:cNvSpPr>
                <a:spLocks/>
              </p:cNvSpPr>
              <p:nvPr/>
            </p:nvSpPr>
            <p:spPr bwMode="auto">
              <a:xfrm>
                <a:off x="1931" y="3191"/>
                <a:ext cx="13" cy="16"/>
              </a:xfrm>
              <a:custGeom>
                <a:avLst/>
                <a:gdLst>
                  <a:gd name="T0" fmla="*/ 0 w 13"/>
                  <a:gd name="T1" fmla="*/ 15 h 16"/>
                  <a:gd name="T2" fmla="*/ 12 w 13"/>
                  <a:gd name="T3" fmla="*/ 15 h 16"/>
                  <a:gd name="T4" fmla="*/ 12 w 13"/>
                  <a:gd name="T5" fmla="*/ 0 h 16"/>
                  <a:gd name="T6" fmla="*/ 0 w 13"/>
                  <a:gd name="T7" fmla="*/ 0 h 16"/>
                  <a:gd name="T8" fmla="*/ 0 w 1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15"/>
                    </a:moveTo>
                    <a:lnTo>
                      <a:pt x="12" y="15"/>
                    </a:lnTo>
                    <a:lnTo>
                      <a:pt x="12"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2" name="Freeform 264"/>
              <p:cNvSpPr>
                <a:spLocks/>
              </p:cNvSpPr>
              <p:nvPr/>
            </p:nvSpPr>
            <p:spPr bwMode="auto">
              <a:xfrm>
                <a:off x="1996"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3" name="Freeform 265"/>
              <p:cNvSpPr>
                <a:spLocks/>
              </p:cNvSpPr>
              <p:nvPr/>
            </p:nvSpPr>
            <p:spPr bwMode="auto">
              <a:xfrm>
                <a:off x="2046" y="3191"/>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4" name="Freeform 266"/>
              <p:cNvSpPr>
                <a:spLocks/>
              </p:cNvSpPr>
              <p:nvPr/>
            </p:nvSpPr>
            <p:spPr bwMode="auto">
              <a:xfrm>
                <a:off x="2078" y="319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5" name="Freeform 267"/>
              <p:cNvSpPr>
                <a:spLocks/>
              </p:cNvSpPr>
              <p:nvPr/>
            </p:nvSpPr>
            <p:spPr bwMode="auto">
              <a:xfrm>
                <a:off x="1094" y="3173"/>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6" name="Freeform 268"/>
              <p:cNvSpPr>
                <a:spLocks/>
              </p:cNvSpPr>
              <p:nvPr/>
            </p:nvSpPr>
            <p:spPr bwMode="auto">
              <a:xfrm>
                <a:off x="1127" y="31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7" name="Freeform 269"/>
              <p:cNvSpPr>
                <a:spLocks/>
              </p:cNvSpPr>
              <p:nvPr/>
            </p:nvSpPr>
            <p:spPr bwMode="auto">
              <a:xfrm>
                <a:off x="1143" y="3173"/>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8" name="Freeform 270"/>
              <p:cNvSpPr>
                <a:spLocks/>
              </p:cNvSpPr>
              <p:nvPr/>
            </p:nvSpPr>
            <p:spPr bwMode="auto">
              <a:xfrm>
                <a:off x="1192" y="3173"/>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79" name="Freeform 271"/>
              <p:cNvSpPr>
                <a:spLocks/>
              </p:cNvSpPr>
              <p:nvPr/>
            </p:nvSpPr>
            <p:spPr bwMode="auto">
              <a:xfrm>
                <a:off x="1225"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0" name="Freeform 272"/>
              <p:cNvSpPr>
                <a:spLocks/>
              </p:cNvSpPr>
              <p:nvPr/>
            </p:nvSpPr>
            <p:spPr bwMode="auto">
              <a:xfrm>
                <a:off x="1258" y="3173"/>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1" name="Freeform 273"/>
              <p:cNvSpPr>
                <a:spLocks/>
              </p:cNvSpPr>
              <p:nvPr/>
            </p:nvSpPr>
            <p:spPr bwMode="auto">
              <a:xfrm>
                <a:off x="1307" y="3173"/>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2" name="Freeform 274"/>
              <p:cNvSpPr>
                <a:spLocks/>
              </p:cNvSpPr>
              <p:nvPr/>
            </p:nvSpPr>
            <p:spPr bwMode="auto">
              <a:xfrm>
                <a:off x="1356"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3" name="Freeform 275"/>
              <p:cNvSpPr>
                <a:spLocks/>
              </p:cNvSpPr>
              <p:nvPr/>
            </p:nvSpPr>
            <p:spPr bwMode="auto">
              <a:xfrm>
                <a:off x="1389"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4" name="Freeform 276"/>
              <p:cNvSpPr>
                <a:spLocks/>
              </p:cNvSpPr>
              <p:nvPr/>
            </p:nvSpPr>
            <p:spPr bwMode="auto">
              <a:xfrm>
                <a:off x="1422" y="3173"/>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5" name="Freeform 277"/>
              <p:cNvSpPr>
                <a:spLocks/>
              </p:cNvSpPr>
              <p:nvPr/>
            </p:nvSpPr>
            <p:spPr bwMode="auto">
              <a:xfrm>
                <a:off x="1455" y="31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6" name="Freeform 278"/>
              <p:cNvSpPr>
                <a:spLocks/>
              </p:cNvSpPr>
              <p:nvPr/>
            </p:nvSpPr>
            <p:spPr bwMode="auto">
              <a:xfrm>
                <a:off x="1471"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7" name="Freeform 279"/>
              <p:cNvSpPr>
                <a:spLocks/>
              </p:cNvSpPr>
              <p:nvPr/>
            </p:nvSpPr>
            <p:spPr bwMode="auto">
              <a:xfrm>
                <a:off x="1487" y="3173"/>
                <a:ext cx="97" cy="17"/>
              </a:xfrm>
              <a:custGeom>
                <a:avLst/>
                <a:gdLst>
                  <a:gd name="T0" fmla="*/ 0 w 97"/>
                  <a:gd name="T1" fmla="*/ 16 h 17"/>
                  <a:gd name="T2" fmla="*/ 96 w 97"/>
                  <a:gd name="T3" fmla="*/ 16 h 17"/>
                  <a:gd name="T4" fmla="*/ 96 w 97"/>
                  <a:gd name="T5" fmla="*/ 0 h 17"/>
                  <a:gd name="T6" fmla="*/ 0 w 97"/>
                  <a:gd name="T7" fmla="*/ 0 h 17"/>
                  <a:gd name="T8" fmla="*/ 0 w 9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7">
                    <a:moveTo>
                      <a:pt x="0" y="16"/>
                    </a:moveTo>
                    <a:lnTo>
                      <a:pt x="96" y="16"/>
                    </a:lnTo>
                    <a:lnTo>
                      <a:pt x="96"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8" name="Freeform 280"/>
              <p:cNvSpPr>
                <a:spLocks/>
              </p:cNvSpPr>
              <p:nvPr/>
            </p:nvSpPr>
            <p:spPr bwMode="auto">
              <a:xfrm>
                <a:off x="1602"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89" name="Freeform 281"/>
              <p:cNvSpPr>
                <a:spLocks/>
              </p:cNvSpPr>
              <p:nvPr/>
            </p:nvSpPr>
            <p:spPr bwMode="auto">
              <a:xfrm>
                <a:off x="1651" y="317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0" name="Freeform 282"/>
              <p:cNvSpPr>
                <a:spLocks/>
              </p:cNvSpPr>
              <p:nvPr/>
            </p:nvSpPr>
            <p:spPr bwMode="auto">
              <a:xfrm>
                <a:off x="1667" y="317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1" name="Freeform 283"/>
              <p:cNvSpPr>
                <a:spLocks/>
              </p:cNvSpPr>
              <p:nvPr/>
            </p:nvSpPr>
            <p:spPr bwMode="auto">
              <a:xfrm>
                <a:off x="1684" y="3173"/>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2" name="Freeform 284"/>
              <p:cNvSpPr>
                <a:spLocks/>
              </p:cNvSpPr>
              <p:nvPr/>
            </p:nvSpPr>
            <p:spPr bwMode="auto">
              <a:xfrm>
                <a:off x="1717"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3" name="Freeform 285"/>
              <p:cNvSpPr>
                <a:spLocks/>
              </p:cNvSpPr>
              <p:nvPr/>
            </p:nvSpPr>
            <p:spPr bwMode="auto">
              <a:xfrm>
                <a:off x="1766"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4" name="Freeform 286"/>
              <p:cNvSpPr>
                <a:spLocks/>
              </p:cNvSpPr>
              <p:nvPr/>
            </p:nvSpPr>
            <p:spPr bwMode="auto">
              <a:xfrm>
                <a:off x="1832" y="317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5" name="Freeform 287"/>
              <p:cNvSpPr>
                <a:spLocks/>
              </p:cNvSpPr>
              <p:nvPr/>
            </p:nvSpPr>
            <p:spPr bwMode="auto">
              <a:xfrm>
                <a:off x="1848"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6" name="Freeform 288"/>
              <p:cNvSpPr>
                <a:spLocks/>
              </p:cNvSpPr>
              <p:nvPr/>
            </p:nvSpPr>
            <p:spPr bwMode="auto">
              <a:xfrm>
                <a:off x="1881"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7" name="Freeform 289"/>
              <p:cNvSpPr>
                <a:spLocks/>
              </p:cNvSpPr>
              <p:nvPr/>
            </p:nvSpPr>
            <p:spPr bwMode="auto">
              <a:xfrm>
                <a:off x="1914" y="31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8" name="Freeform 290"/>
              <p:cNvSpPr>
                <a:spLocks/>
              </p:cNvSpPr>
              <p:nvPr/>
            </p:nvSpPr>
            <p:spPr bwMode="auto">
              <a:xfrm>
                <a:off x="1947" y="31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599" name="Freeform 291"/>
              <p:cNvSpPr>
                <a:spLocks/>
              </p:cNvSpPr>
              <p:nvPr/>
            </p:nvSpPr>
            <p:spPr bwMode="auto">
              <a:xfrm>
                <a:off x="2012" y="3173"/>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0" name="Freeform 292"/>
              <p:cNvSpPr>
                <a:spLocks/>
              </p:cNvSpPr>
              <p:nvPr/>
            </p:nvSpPr>
            <p:spPr bwMode="auto">
              <a:xfrm>
                <a:off x="2062" y="3173"/>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1" name="Freeform 293"/>
              <p:cNvSpPr>
                <a:spLocks/>
              </p:cNvSpPr>
              <p:nvPr/>
            </p:nvSpPr>
            <p:spPr bwMode="auto">
              <a:xfrm>
                <a:off x="1127"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2" name="Freeform 294"/>
              <p:cNvSpPr>
                <a:spLocks/>
              </p:cNvSpPr>
              <p:nvPr/>
            </p:nvSpPr>
            <p:spPr bwMode="auto">
              <a:xfrm>
                <a:off x="1175" y="3155"/>
                <a:ext cx="65" cy="17"/>
              </a:xfrm>
              <a:custGeom>
                <a:avLst/>
                <a:gdLst>
                  <a:gd name="T0" fmla="*/ 0 w 65"/>
                  <a:gd name="T1" fmla="*/ 16 h 17"/>
                  <a:gd name="T2" fmla="*/ 64 w 65"/>
                  <a:gd name="T3" fmla="*/ 16 h 17"/>
                  <a:gd name="T4" fmla="*/ 64 w 65"/>
                  <a:gd name="T5" fmla="*/ 0 h 17"/>
                  <a:gd name="T6" fmla="*/ 0 w 65"/>
                  <a:gd name="T7" fmla="*/ 0 h 17"/>
                  <a:gd name="T8" fmla="*/ 0 w 6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7">
                    <a:moveTo>
                      <a:pt x="0" y="16"/>
                    </a:moveTo>
                    <a:lnTo>
                      <a:pt x="64" y="16"/>
                    </a:lnTo>
                    <a:lnTo>
                      <a:pt x="6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3" name="Freeform 295"/>
              <p:cNvSpPr>
                <a:spLocks/>
              </p:cNvSpPr>
              <p:nvPr/>
            </p:nvSpPr>
            <p:spPr bwMode="auto">
              <a:xfrm>
                <a:off x="1258"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4" name="Freeform 296"/>
              <p:cNvSpPr>
                <a:spLocks/>
              </p:cNvSpPr>
              <p:nvPr/>
            </p:nvSpPr>
            <p:spPr bwMode="auto">
              <a:xfrm>
                <a:off x="1323"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5" name="Freeform 297"/>
              <p:cNvSpPr>
                <a:spLocks/>
              </p:cNvSpPr>
              <p:nvPr/>
            </p:nvSpPr>
            <p:spPr bwMode="auto">
              <a:xfrm>
                <a:off x="1339"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6" name="Freeform 298"/>
              <p:cNvSpPr>
                <a:spLocks/>
              </p:cNvSpPr>
              <p:nvPr/>
            </p:nvSpPr>
            <p:spPr bwMode="auto">
              <a:xfrm>
                <a:off x="1389" y="315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7" name="Freeform 299"/>
              <p:cNvSpPr>
                <a:spLocks/>
              </p:cNvSpPr>
              <p:nvPr/>
            </p:nvSpPr>
            <p:spPr bwMode="auto">
              <a:xfrm>
                <a:off x="1422"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8" name="Freeform 300"/>
              <p:cNvSpPr>
                <a:spLocks/>
              </p:cNvSpPr>
              <p:nvPr/>
            </p:nvSpPr>
            <p:spPr bwMode="auto">
              <a:xfrm>
                <a:off x="1438" y="315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09" name="Freeform 301" descr="Light horizontal"/>
              <p:cNvSpPr>
                <a:spLocks/>
              </p:cNvSpPr>
              <p:nvPr/>
            </p:nvSpPr>
            <p:spPr bwMode="auto">
              <a:xfrm>
                <a:off x="1455"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pattFill prst="ltHorz">
                <a:fgClr>
                  <a:srgbClr val="FF00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0" name="Freeform 302"/>
              <p:cNvSpPr>
                <a:spLocks/>
              </p:cNvSpPr>
              <p:nvPr/>
            </p:nvSpPr>
            <p:spPr bwMode="auto">
              <a:xfrm>
                <a:off x="1471"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1" name="Freeform 303"/>
              <p:cNvSpPr>
                <a:spLocks/>
              </p:cNvSpPr>
              <p:nvPr/>
            </p:nvSpPr>
            <p:spPr bwMode="auto">
              <a:xfrm>
                <a:off x="1487"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2" name="Freeform 304"/>
              <p:cNvSpPr>
                <a:spLocks/>
              </p:cNvSpPr>
              <p:nvPr/>
            </p:nvSpPr>
            <p:spPr bwMode="auto">
              <a:xfrm>
                <a:off x="1503" y="3155"/>
                <a:ext cx="49" cy="17"/>
              </a:xfrm>
              <a:custGeom>
                <a:avLst/>
                <a:gdLst>
                  <a:gd name="T0" fmla="*/ 0 w 49"/>
                  <a:gd name="T1" fmla="*/ 16 h 17"/>
                  <a:gd name="T2" fmla="*/ 48 w 49"/>
                  <a:gd name="T3" fmla="*/ 16 h 17"/>
                  <a:gd name="T4" fmla="*/ 48 w 49"/>
                  <a:gd name="T5" fmla="*/ 0 h 17"/>
                  <a:gd name="T6" fmla="*/ 0 w 49"/>
                  <a:gd name="T7" fmla="*/ 0 h 17"/>
                  <a:gd name="T8" fmla="*/ 0 w 4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16"/>
                    </a:moveTo>
                    <a:lnTo>
                      <a:pt x="48" y="16"/>
                    </a:lnTo>
                    <a:lnTo>
                      <a:pt x="48"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3" name="Freeform 305"/>
              <p:cNvSpPr>
                <a:spLocks/>
              </p:cNvSpPr>
              <p:nvPr/>
            </p:nvSpPr>
            <p:spPr bwMode="auto">
              <a:xfrm>
                <a:off x="1569" y="3155"/>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4" name="Freeform 306"/>
              <p:cNvSpPr>
                <a:spLocks/>
              </p:cNvSpPr>
              <p:nvPr/>
            </p:nvSpPr>
            <p:spPr bwMode="auto">
              <a:xfrm>
                <a:off x="1651" y="315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5" name="Freeform 307"/>
              <p:cNvSpPr>
                <a:spLocks/>
              </p:cNvSpPr>
              <p:nvPr/>
            </p:nvSpPr>
            <p:spPr bwMode="auto">
              <a:xfrm>
                <a:off x="1667" y="3155"/>
                <a:ext cx="49" cy="17"/>
              </a:xfrm>
              <a:custGeom>
                <a:avLst/>
                <a:gdLst>
                  <a:gd name="T0" fmla="*/ 0 w 49"/>
                  <a:gd name="T1" fmla="*/ 16 h 17"/>
                  <a:gd name="T2" fmla="*/ 48 w 49"/>
                  <a:gd name="T3" fmla="*/ 16 h 17"/>
                  <a:gd name="T4" fmla="*/ 48 w 49"/>
                  <a:gd name="T5" fmla="*/ 0 h 17"/>
                  <a:gd name="T6" fmla="*/ 0 w 49"/>
                  <a:gd name="T7" fmla="*/ 0 h 17"/>
                  <a:gd name="T8" fmla="*/ 0 w 4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16"/>
                    </a:moveTo>
                    <a:lnTo>
                      <a:pt x="48" y="16"/>
                    </a:lnTo>
                    <a:lnTo>
                      <a:pt x="48"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6" name="Freeform 308"/>
              <p:cNvSpPr>
                <a:spLocks/>
              </p:cNvSpPr>
              <p:nvPr/>
            </p:nvSpPr>
            <p:spPr bwMode="auto">
              <a:xfrm>
                <a:off x="1750"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7" name="Freeform 309"/>
              <p:cNvSpPr>
                <a:spLocks/>
              </p:cNvSpPr>
              <p:nvPr/>
            </p:nvSpPr>
            <p:spPr bwMode="auto">
              <a:xfrm>
                <a:off x="1766"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8" name="Freeform 310"/>
              <p:cNvSpPr>
                <a:spLocks/>
              </p:cNvSpPr>
              <p:nvPr/>
            </p:nvSpPr>
            <p:spPr bwMode="auto">
              <a:xfrm>
                <a:off x="1783"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19" name="Freeform 311"/>
              <p:cNvSpPr>
                <a:spLocks/>
              </p:cNvSpPr>
              <p:nvPr/>
            </p:nvSpPr>
            <p:spPr bwMode="auto">
              <a:xfrm>
                <a:off x="1799"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0" name="Freeform 312"/>
              <p:cNvSpPr>
                <a:spLocks/>
              </p:cNvSpPr>
              <p:nvPr/>
            </p:nvSpPr>
            <p:spPr bwMode="auto">
              <a:xfrm>
                <a:off x="1815" y="3155"/>
                <a:ext cx="33" cy="17"/>
              </a:xfrm>
              <a:custGeom>
                <a:avLst/>
                <a:gdLst>
                  <a:gd name="T0" fmla="*/ 0 w 33"/>
                  <a:gd name="T1" fmla="*/ 16 h 17"/>
                  <a:gd name="T2" fmla="*/ 32 w 33"/>
                  <a:gd name="T3" fmla="*/ 16 h 17"/>
                  <a:gd name="T4" fmla="*/ 32 w 33"/>
                  <a:gd name="T5" fmla="*/ 0 h 17"/>
                  <a:gd name="T6" fmla="*/ 0 w 33"/>
                  <a:gd name="T7" fmla="*/ 0 h 17"/>
                  <a:gd name="T8" fmla="*/ 0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16"/>
                    </a:moveTo>
                    <a:lnTo>
                      <a:pt x="32" y="16"/>
                    </a:lnTo>
                    <a:lnTo>
                      <a:pt x="32"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1" name="Freeform 313"/>
              <p:cNvSpPr>
                <a:spLocks/>
              </p:cNvSpPr>
              <p:nvPr/>
            </p:nvSpPr>
            <p:spPr bwMode="auto">
              <a:xfrm>
                <a:off x="1864" y="315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2" name="Freeform 314"/>
              <p:cNvSpPr>
                <a:spLocks/>
              </p:cNvSpPr>
              <p:nvPr/>
            </p:nvSpPr>
            <p:spPr bwMode="auto">
              <a:xfrm>
                <a:off x="1881"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3" name="Freeform 315"/>
              <p:cNvSpPr>
                <a:spLocks/>
              </p:cNvSpPr>
              <p:nvPr/>
            </p:nvSpPr>
            <p:spPr bwMode="auto">
              <a:xfrm>
                <a:off x="1914"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4" name="Freeform 316"/>
              <p:cNvSpPr>
                <a:spLocks/>
              </p:cNvSpPr>
              <p:nvPr/>
            </p:nvSpPr>
            <p:spPr bwMode="auto">
              <a:xfrm>
                <a:off x="1931" y="3155"/>
                <a:ext cx="13" cy="17"/>
              </a:xfrm>
              <a:custGeom>
                <a:avLst/>
                <a:gdLst>
                  <a:gd name="T0" fmla="*/ 0 w 13"/>
                  <a:gd name="T1" fmla="*/ 16 h 17"/>
                  <a:gd name="T2" fmla="*/ 12 w 13"/>
                  <a:gd name="T3" fmla="*/ 16 h 17"/>
                  <a:gd name="T4" fmla="*/ 12 w 13"/>
                  <a:gd name="T5" fmla="*/ 0 h 17"/>
                  <a:gd name="T6" fmla="*/ 0 w 13"/>
                  <a:gd name="T7" fmla="*/ 0 h 17"/>
                  <a:gd name="T8" fmla="*/ 0 w 1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0" y="16"/>
                    </a:moveTo>
                    <a:lnTo>
                      <a:pt x="12" y="16"/>
                    </a:lnTo>
                    <a:lnTo>
                      <a:pt x="12"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5" name="Freeform 317"/>
              <p:cNvSpPr>
                <a:spLocks/>
              </p:cNvSpPr>
              <p:nvPr/>
            </p:nvSpPr>
            <p:spPr bwMode="auto">
              <a:xfrm>
                <a:off x="1963"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6" name="Freeform 318"/>
              <p:cNvSpPr>
                <a:spLocks/>
              </p:cNvSpPr>
              <p:nvPr/>
            </p:nvSpPr>
            <p:spPr bwMode="auto">
              <a:xfrm>
                <a:off x="1979"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7" name="Freeform 319"/>
              <p:cNvSpPr>
                <a:spLocks/>
              </p:cNvSpPr>
              <p:nvPr/>
            </p:nvSpPr>
            <p:spPr bwMode="auto">
              <a:xfrm>
                <a:off x="1996" y="3155"/>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8" name="Freeform 320"/>
              <p:cNvSpPr>
                <a:spLocks/>
              </p:cNvSpPr>
              <p:nvPr/>
            </p:nvSpPr>
            <p:spPr bwMode="auto">
              <a:xfrm>
                <a:off x="2028"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29" name="Freeform 321"/>
              <p:cNvSpPr>
                <a:spLocks/>
              </p:cNvSpPr>
              <p:nvPr/>
            </p:nvSpPr>
            <p:spPr bwMode="auto">
              <a:xfrm>
                <a:off x="2046"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0" name="Freeform 322"/>
              <p:cNvSpPr>
                <a:spLocks/>
              </p:cNvSpPr>
              <p:nvPr/>
            </p:nvSpPr>
            <p:spPr bwMode="auto">
              <a:xfrm>
                <a:off x="2062" y="315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1" name="Freeform 323"/>
              <p:cNvSpPr>
                <a:spLocks/>
              </p:cNvSpPr>
              <p:nvPr/>
            </p:nvSpPr>
            <p:spPr bwMode="auto">
              <a:xfrm>
                <a:off x="2095" y="315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2" name="Freeform 324"/>
              <p:cNvSpPr>
                <a:spLocks/>
              </p:cNvSpPr>
              <p:nvPr/>
            </p:nvSpPr>
            <p:spPr bwMode="auto">
              <a:xfrm>
                <a:off x="1159"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3" name="Freeform 325"/>
              <p:cNvSpPr>
                <a:spLocks/>
              </p:cNvSpPr>
              <p:nvPr/>
            </p:nvSpPr>
            <p:spPr bwMode="auto">
              <a:xfrm>
                <a:off x="1208" y="3138"/>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4" name="Freeform 326"/>
              <p:cNvSpPr>
                <a:spLocks/>
              </p:cNvSpPr>
              <p:nvPr/>
            </p:nvSpPr>
            <p:spPr bwMode="auto">
              <a:xfrm>
                <a:off x="1258" y="3138"/>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5" name="Freeform 327"/>
              <p:cNvSpPr>
                <a:spLocks/>
              </p:cNvSpPr>
              <p:nvPr/>
            </p:nvSpPr>
            <p:spPr bwMode="auto">
              <a:xfrm>
                <a:off x="1290"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6" name="Freeform 328"/>
              <p:cNvSpPr>
                <a:spLocks/>
              </p:cNvSpPr>
              <p:nvPr/>
            </p:nvSpPr>
            <p:spPr bwMode="auto">
              <a:xfrm>
                <a:off x="1339"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7" name="Freeform 329"/>
              <p:cNvSpPr>
                <a:spLocks/>
              </p:cNvSpPr>
              <p:nvPr/>
            </p:nvSpPr>
            <p:spPr bwMode="auto">
              <a:xfrm>
                <a:off x="1422"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8" name="Freeform 330"/>
              <p:cNvSpPr>
                <a:spLocks/>
              </p:cNvSpPr>
              <p:nvPr/>
            </p:nvSpPr>
            <p:spPr bwMode="auto">
              <a:xfrm>
                <a:off x="1438" y="3138"/>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39" name="Freeform 331"/>
              <p:cNvSpPr>
                <a:spLocks/>
              </p:cNvSpPr>
              <p:nvPr/>
            </p:nvSpPr>
            <p:spPr bwMode="auto">
              <a:xfrm>
                <a:off x="1471"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0" name="Freeform 332"/>
              <p:cNvSpPr>
                <a:spLocks/>
              </p:cNvSpPr>
              <p:nvPr/>
            </p:nvSpPr>
            <p:spPr bwMode="auto">
              <a:xfrm>
                <a:off x="1487" y="3138"/>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1" name="Freeform 333"/>
              <p:cNvSpPr>
                <a:spLocks/>
              </p:cNvSpPr>
              <p:nvPr/>
            </p:nvSpPr>
            <p:spPr bwMode="auto">
              <a:xfrm>
                <a:off x="1520" y="3138"/>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2" name="Freeform 334"/>
              <p:cNvSpPr>
                <a:spLocks/>
              </p:cNvSpPr>
              <p:nvPr/>
            </p:nvSpPr>
            <p:spPr bwMode="auto">
              <a:xfrm>
                <a:off x="1537"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3" name="Freeform 335"/>
              <p:cNvSpPr>
                <a:spLocks/>
              </p:cNvSpPr>
              <p:nvPr/>
            </p:nvSpPr>
            <p:spPr bwMode="auto">
              <a:xfrm>
                <a:off x="1552" y="3138"/>
                <a:ext cx="65" cy="17"/>
              </a:xfrm>
              <a:custGeom>
                <a:avLst/>
                <a:gdLst>
                  <a:gd name="T0" fmla="*/ 0 w 65"/>
                  <a:gd name="T1" fmla="*/ 16 h 17"/>
                  <a:gd name="T2" fmla="*/ 64 w 65"/>
                  <a:gd name="T3" fmla="*/ 16 h 17"/>
                  <a:gd name="T4" fmla="*/ 64 w 65"/>
                  <a:gd name="T5" fmla="*/ 0 h 17"/>
                  <a:gd name="T6" fmla="*/ 0 w 65"/>
                  <a:gd name="T7" fmla="*/ 0 h 17"/>
                  <a:gd name="T8" fmla="*/ 0 w 6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7">
                    <a:moveTo>
                      <a:pt x="0" y="16"/>
                    </a:moveTo>
                    <a:lnTo>
                      <a:pt x="64" y="16"/>
                    </a:lnTo>
                    <a:lnTo>
                      <a:pt x="6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4" name="Freeform 336"/>
              <p:cNvSpPr>
                <a:spLocks/>
              </p:cNvSpPr>
              <p:nvPr/>
            </p:nvSpPr>
            <p:spPr bwMode="auto">
              <a:xfrm>
                <a:off x="1619" y="3138"/>
                <a:ext cx="48" cy="17"/>
              </a:xfrm>
              <a:custGeom>
                <a:avLst/>
                <a:gdLst>
                  <a:gd name="T0" fmla="*/ 0 w 48"/>
                  <a:gd name="T1" fmla="*/ 16 h 17"/>
                  <a:gd name="T2" fmla="*/ 47 w 48"/>
                  <a:gd name="T3" fmla="*/ 16 h 17"/>
                  <a:gd name="T4" fmla="*/ 47 w 48"/>
                  <a:gd name="T5" fmla="*/ 0 h 17"/>
                  <a:gd name="T6" fmla="*/ 0 w 48"/>
                  <a:gd name="T7" fmla="*/ 0 h 17"/>
                  <a:gd name="T8" fmla="*/ 0 w 4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16"/>
                    </a:moveTo>
                    <a:lnTo>
                      <a:pt x="47" y="16"/>
                    </a:lnTo>
                    <a:lnTo>
                      <a:pt x="47"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5" name="Freeform 337"/>
              <p:cNvSpPr>
                <a:spLocks/>
              </p:cNvSpPr>
              <p:nvPr/>
            </p:nvSpPr>
            <p:spPr bwMode="auto">
              <a:xfrm>
                <a:off x="1667" y="3138"/>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6" name="Freeform 338"/>
              <p:cNvSpPr>
                <a:spLocks/>
              </p:cNvSpPr>
              <p:nvPr/>
            </p:nvSpPr>
            <p:spPr bwMode="auto">
              <a:xfrm>
                <a:off x="1684" y="3138"/>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7" name="Freeform 339"/>
              <p:cNvSpPr>
                <a:spLocks/>
              </p:cNvSpPr>
              <p:nvPr/>
            </p:nvSpPr>
            <p:spPr bwMode="auto">
              <a:xfrm>
                <a:off x="1717" y="3138"/>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8" name="Freeform 340"/>
              <p:cNvSpPr>
                <a:spLocks/>
              </p:cNvSpPr>
              <p:nvPr/>
            </p:nvSpPr>
            <p:spPr bwMode="auto">
              <a:xfrm>
                <a:off x="1750" y="3138"/>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49" name="Freeform 341"/>
              <p:cNvSpPr>
                <a:spLocks/>
              </p:cNvSpPr>
              <p:nvPr/>
            </p:nvSpPr>
            <p:spPr bwMode="auto">
              <a:xfrm>
                <a:off x="1766" y="3138"/>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0" name="Freeform 342"/>
              <p:cNvSpPr>
                <a:spLocks/>
              </p:cNvSpPr>
              <p:nvPr/>
            </p:nvSpPr>
            <p:spPr bwMode="auto">
              <a:xfrm>
                <a:off x="1799"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1" name="Freeform 343"/>
              <p:cNvSpPr>
                <a:spLocks/>
              </p:cNvSpPr>
              <p:nvPr/>
            </p:nvSpPr>
            <p:spPr bwMode="auto">
              <a:xfrm>
                <a:off x="1832" y="3138"/>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2" name="Freeform 344"/>
              <p:cNvSpPr>
                <a:spLocks/>
              </p:cNvSpPr>
              <p:nvPr/>
            </p:nvSpPr>
            <p:spPr bwMode="auto">
              <a:xfrm>
                <a:off x="1848"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3" name="Freeform 345"/>
              <p:cNvSpPr>
                <a:spLocks/>
              </p:cNvSpPr>
              <p:nvPr/>
            </p:nvSpPr>
            <p:spPr bwMode="auto">
              <a:xfrm>
                <a:off x="1881"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4" name="Freeform 346"/>
              <p:cNvSpPr>
                <a:spLocks/>
              </p:cNvSpPr>
              <p:nvPr/>
            </p:nvSpPr>
            <p:spPr bwMode="auto">
              <a:xfrm>
                <a:off x="1898" y="3138"/>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5" name="Freeform 347"/>
              <p:cNvSpPr>
                <a:spLocks/>
              </p:cNvSpPr>
              <p:nvPr/>
            </p:nvSpPr>
            <p:spPr bwMode="auto">
              <a:xfrm>
                <a:off x="1947"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6" name="Freeform 348"/>
              <p:cNvSpPr>
                <a:spLocks/>
              </p:cNvSpPr>
              <p:nvPr/>
            </p:nvSpPr>
            <p:spPr bwMode="auto">
              <a:xfrm>
                <a:off x="1963"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7" name="Freeform 349"/>
              <p:cNvSpPr>
                <a:spLocks/>
              </p:cNvSpPr>
              <p:nvPr/>
            </p:nvSpPr>
            <p:spPr bwMode="auto">
              <a:xfrm>
                <a:off x="1979"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8" name="Freeform 350"/>
              <p:cNvSpPr>
                <a:spLocks/>
              </p:cNvSpPr>
              <p:nvPr/>
            </p:nvSpPr>
            <p:spPr bwMode="auto">
              <a:xfrm>
                <a:off x="1996"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59" name="Freeform 351"/>
              <p:cNvSpPr>
                <a:spLocks/>
              </p:cNvSpPr>
              <p:nvPr/>
            </p:nvSpPr>
            <p:spPr bwMode="auto">
              <a:xfrm>
                <a:off x="2012" y="3138"/>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0" name="Freeform 352"/>
              <p:cNvSpPr>
                <a:spLocks/>
              </p:cNvSpPr>
              <p:nvPr/>
            </p:nvSpPr>
            <p:spPr bwMode="auto">
              <a:xfrm>
                <a:off x="2046" y="3138"/>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1" name="Freeform 353"/>
              <p:cNvSpPr>
                <a:spLocks/>
              </p:cNvSpPr>
              <p:nvPr/>
            </p:nvSpPr>
            <p:spPr bwMode="auto">
              <a:xfrm>
                <a:off x="2078" y="3138"/>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2" name="Freeform 354"/>
              <p:cNvSpPr>
                <a:spLocks/>
              </p:cNvSpPr>
              <p:nvPr/>
            </p:nvSpPr>
            <p:spPr bwMode="auto">
              <a:xfrm>
                <a:off x="1127" y="312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3" name="Freeform 355"/>
              <p:cNvSpPr>
                <a:spLocks/>
              </p:cNvSpPr>
              <p:nvPr/>
            </p:nvSpPr>
            <p:spPr bwMode="auto">
              <a:xfrm>
                <a:off x="1192"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4" name="Freeform 356"/>
              <p:cNvSpPr>
                <a:spLocks/>
              </p:cNvSpPr>
              <p:nvPr/>
            </p:nvSpPr>
            <p:spPr bwMode="auto">
              <a:xfrm>
                <a:off x="1225"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5" name="Freeform 357"/>
              <p:cNvSpPr>
                <a:spLocks/>
              </p:cNvSpPr>
              <p:nvPr/>
            </p:nvSpPr>
            <p:spPr bwMode="auto">
              <a:xfrm>
                <a:off x="1356"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6" name="Freeform 358"/>
              <p:cNvSpPr>
                <a:spLocks/>
              </p:cNvSpPr>
              <p:nvPr/>
            </p:nvSpPr>
            <p:spPr bwMode="auto">
              <a:xfrm>
                <a:off x="1422"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7" name="Freeform 359"/>
              <p:cNvSpPr>
                <a:spLocks/>
              </p:cNvSpPr>
              <p:nvPr/>
            </p:nvSpPr>
            <p:spPr bwMode="auto">
              <a:xfrm>
                <a:off x="1438"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8" name="Freeform 360" descr="Light horizontal"/>
              <p:cNvSpPr>
                <a:spLocks/>
              </p:cNvSpPr>
              <p:nvPr/>
            </p:nvSpPr>
            <p:spPr bwMode="auto">
              <a:xfrm>
                <a:off x="1455" y="312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pattFill prst="ltHorz">
                <a:fgClr>
                  <a:srgbClr val="FFFF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69" name="Freeform 361" descr="Light horizontal"/>
              <p:cNvSpPr>
                <a:spLocks/>
              </p:cNvSpPr>
              <p:nvPr/>
            </p:nvSpPr>
            <p:spPr bwMode="auto">
              <a:xfrm>
                <a:off x="1471" y="3120"/>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pattFill prst="ltHorz">
                <a:fgClr>
                  <a:srgbClr val="FF00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0" name="Freeform 362"/>
              <p:cNvSpPr>
                <a:spLocks/>
              </p:cNvSpPr>
              <p:nvPr/>
            </p:nvSpPr>
            <p:spPr bwMode="auto">
              <a:xfrm>
                <a:off x="1503"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1" name="Freeform 363"/>
              <p:cNvSpPr>
                <a:spLocks/>
              </p:cNvSpPr>
              <p:nvPr/>
            </p:nvSpPr>
            <p:spPr bwMode="auto">
              <a:xfrm>
                <a:off x="1520"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2" name="Freeform 364"/>
              <p:cNvSpPr>
                <a:spLocks/>
              </p:cNvSpPr>
              <p:nvPr/>
            </p:nvSpPr>
            <p:spPr bwMode="auto">
              <a:xfrm>
                <a:off x="1537"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3" name="Freeform 365"/>
              <p:cNvSpPr>
                <a:spLocks/>
              </p:cNvSpPr>
              <p:nvPr/>
            </p:nvSpPr>
            <p:spPr bwMode="auto">
              <a:xfrm>
                <a:off x="1569"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4" name="Freeform 366"/>
              <p:cNvSpPr>
                <a:spLocks/>
              </p:cNvSpPr>
              <p:nvPr/>
            </p:nvSpPr>
            <p:spPr bwMode="auto">
              <a:xfrm>
                <a:off x="1585"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5" name="Freeform 367"/>
              <p:cNvSpPr>
                <a:spLocks/>
              </p:cNvSpPr>
              <p:nvPr/>
            </p:nvSpPr>
            <p:spPr bwMode="auto">
              <a:xfrm>
                <a:off x="1602"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6" name="Freeform 368"/>
              <p:cNvSpPr>
                <a:spLocks/>
              </p:cNvSpPr>
              <p:nvPr/>
            </p:nvSpPr>
            <p:spPr bwMode="auto">
              <a:xfrm>
                <a:off x="1651"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7" name="Freeform 369"/>
              <p:cNvSpPr>
                <a:spLocks/>
              </p:cNvSpPr>
              <p:nvPr/>
            </p:nvSpPr>
            <p:spPr bwMode="auto">
              <a:xfrm>
                <a:off x="1667"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8" name="Freeform 370"/>
              <p:cNvSpPr>
                <a:spLocks/>
              </p:cNvSpPr>
              <p:nvPr/>
            </p:nvSpPr>
            <p:spPr bwMode="auto">
              <a:xfrm>
                <a:off x="1684"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79" name="Freeform 371"/>
              <p:cNvSpPr>
                <a:spLocks/>
              </p:cNvSpPr>
              <p:nvPr/>
            </p:nvSpPr>
            <p:spPr bwMode="auto">
              <a:xfrm>
                <a:off x="1700" y="312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0" name="Freeform 372"/>
              <p:cNvSpPr>
                <a:spLocks/>
              </p:cNvSpPr>
              <p:nvPr/>
            </p:nvSpPr>
            <p:spPr bwMode="auto">
              <a:xfrm>
                <a:off x="1717" y="3120"/>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1" name="Freeform 373"/>
              <p:cNvSpPr>
                <a:spLocks/>
              </p:cNvSpPr>
              <p:nvPr/>
            </p:nvSpPr>
            <p:spPr bwMode="auto">
              <a:xfrm>
                <a:off x="1750" y="3120"/>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2" name="Freeform 374"/>
              <p:cNvSpPr>
                <a:spLocks/>
              </p:cNvSpPr>
              <p:nvPr/>
            </p:nvSpPr>
            <p:spPr bwMode="auto">
              <a:xfrm>
                <a:off x="1783"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3" name="Freeform 375"/>
              <p:cNvSpPr>
                <a:spLocks/>
              </p:cNvSpPr>
              <p:nvPr/>
            </p:nvSpPr>
            <p:spPr bwMode="auto">
              <a:xfrm>
                <a:off x="1799" y="312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4" name="Freeform 376"/>
              <p:cNvSpPr>
                <a:spLocks/>
              </p:cNvSpPr>
              <p:nvPr/>
            </p:nvSpPr>
            <p:spPr bwMode="auto">
              <a:xfrm>
                <a:off x="1815" y="3120"/>
                <a:ext cx="33" cy="16"/>
              </a:xfrm>
              <a:custGeom>
                <a:avLst/>
                <a:gdLst>
                  <a:gd name="T0" fmla="*/ 0 w 33"/>
                  <a:gd name="T1" fmla="*/ 15 h 16"/>
                  <a:gd name="T2" fmla="*/ 32 w 33"/>
                  <a:gd name="T3" fmla="*/ 15 h 16"/>
                  <a:gd name="T4" fmla="*/ 32 w 33"/>
                  <a:gd name="T5" fmla="*/ 0 h 16"/>
                  <a:gd name="T6" fmla="*/ 0 w 33"/>
                  <a:gd name="T7" fmla="*/ 0 h 16"/>
                  <a:gd name="T8" fmla="*/ 0 w 3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6">
                    <a:moveTo>
                      <a:pt x="0" y="15"/>
                    </a:moveTo>
                    <a:lnTo>
                      <a:pt x="32" y="15"/>
                    </a:lnTo>
                    <a:lnTo>
                      <a:pt x="32"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5" name="Freeform 377"/>
              <p:cNvSpPr>
                <a:spLocks/>
              </p:cNvSpPr>
              <p:nvPr/>
            </p:nvSpPr>
            <p:spPr bwMode="auto">
              <a:xfrm>
                <a:off x="1848" y="3120"/>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6" name="Freeform 378"/>
              <p:cNvSpPr>
                <a:spLocks/>
              </p:cNvSpPr>
              <p:nvPr/>
            </p:nvSpPr>
            <p:spPr bwMode="auto">
              <a:xfrm>
                <a:off x="1898" y="3120"/>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7" name="Freeform 379"/>
              <p:cNvSpPr>
                <a:spLocks/>
              </p:cNvSpPr>
              <p:nvPr/>
            </p:nvSpPr>
            <p:spPr bwMode="auto">
              <a:xfrm>
                <a:off x="1931" y="3120"/>
                <a:ext cx="13" cy="16"/>
              </a:xfrm>
              <a:custGeom>
                <a:avLst/>
                <a:gdLst>
                  <a:gd name="T0" fmla="*/ 0 w 13"/>
                  <a:gd name="T1" fmla="*/ 15 h 16"/>
                  <a:gd name="T2" fmla="*/ 12 w 13"/>
                  <a:gd name="T3" fmla="*/ 15 h 16"/>
                  <a:gd name="T4" fmla="*/ 12 w 13"/>
                  <a:gd name="T5" fmla="*/ 0 h 16"/>
                  <a:gd name="T6" fmla="*/ 0 w 13"/>
                  <a:gd name="T7" fmla="*/ 0 h 16"/>
                  <a:gd name="T8" fmla="*/ 0 w 1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15"/>
                    </a:moveTo>
                    <a:lnTo>
                      <a:pt x="12" y="15"/>
                    </a:lnTo>
                    <a:lnTo>
                      <a:pt x="12"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8" name="Freeform 380"/>
              <p:cNvSpPr>
                <a:spLocks/>
              </p:cNvSpPr>
              <p:nvPr/>
            </p:nvSpPr>
            <p:spPr bwMode="auto">
              <a:xfrm>
                <a:off x="1947" y="3120"/>
                <a:ext cx="96" cy="16"/>
              </a:xfrm>
              <a:custGeom>
                <a:avLst/>
                <a:gdLst>
                  <a:gd name="T0" fmla="*/ 0 w 96"/>
                  <a:gd name="T1" fmla="*/ 15 h 16"/>
                  <a:gd name="T2" fmla="*/ 95 w 96"/>
                  <a:gd name="T3" fmla="*/ 15 h 16"/>
                  <a:gd name="T4" fmla="*/ 95 w 96"/>
                  <a:gd name="T5" fmla="*/ 0 h 16"/>
                  <a:gd name="T6" fmla="*/ 0 w 96"/>
                  <a:gd name="T7" fmla="*/ 0 h 16"/>
                  <a:gd name="T8" fmla="*/ 0 w 9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
                    <a:moveTo>
                      <a:pt x="0" y="15"/>
                    </a:moveTo>
                    <a:lnTo>
                      <a:pt x="95" y="15"/>
                    </a:lnTo>
                    <a:lnTo>
                      <a:pt x="9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89" name="Freeform 381"/>
              <p:cNvSpPr>
                <a:spLocks/>
              </p:cNvSpPr>
              <p:nvPr/>
            </p:nvSpPr>
            <p:spPr bwMode="auto">
              <a:xfrm>
                <a:off x="2046" y="312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0" name="Freeform 382"/>
              <p:cNvSpPr>
                <a:spLocks/>
              </p:cNvSpPr>
              <p:nvPr/>
            </p:nvSpPr>
            <p:spPr bwMode="auto">
              <a:xfrm>
                <a:off x="2062" y="3120"/>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1" name="Freeform 383"/>
              <p:cNvSpPr>
                <a:spLocks/>
              </p:cNvSpPr>
              <p:nvPr/>
            </p:nvSpPr>
            <p:spPr bwMode="auto">
              <a:xfrm>
                <a:off x="2095" y="312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2" name="Freeform 384"/>
              <p:cNvSpPr>
                <a:spLocks/>
              </p:cNvSpPr>
              <p:nvPr/>
            </p:nvSpPr>
            <p:spPr bwMode="auto">
              <a:xfrm>
                <a:off x="1225"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3" name="Freeform 385"/>
              <p:cNvSpPr>
                <a:spLocks/>
              </p:cNvSpPr>
              <p:nvPr/>
            </p:nvSpPr>
            <p:spPr bwMode="auto">
              <a:xfrm>
                <a:off x="1372" y="3103"/>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4" name="Freeform 386"/>
              <p:cNvSpPr>
                <a:spLocks/>
              </p:cNvSpPr>
              <p:nvPr/>
            </p:nvSpPr>
            <p:spPr bwMode="auto">
              <a:xfrm>
                <a:off x="1422"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5" name="Freeform 387"/>
              <p:cNvSpPr>
                <a:spLocks/>
              </p:cNvSpPr>
              <p:nvPr/>
            </p:nvSpPr>
            <p:spPr bwMode="auto">
              <a:xfrm>
                <a:off x="1438" y="3103"/>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6" name="Freeform 388"/>
              <p:cNvSpPr>
                <a:spLocks/>
              </p:cNvSpPr>
              <p:nvPr/>
            </p:nvSpPr>
            <p:spPr bwMode="auto">
              <a:xfrm>
                <a:off x="1455" y="3103"/>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7" name="Freeform 389"/>
              <p:cNvSpPr>
                <a:spLocks/>
              </p:cNvSpPr>
              <p:nvPr/>
            </p:nvSpPr>
            <p:spPr bwMode="auto">
              <a:xfrm>
                <a:off x="1487"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8" name="Freeform 390"/>
              <p:cNvSpPr>
                <a:spLocks/>
              </p:cNvSpPr>
              <p:nvPr/>
            </p:nvSpPr>
            <p:spPr bwMode="auto">
              <a:xfrm>
                <a:off x="1503" y="3103"/>
                <a:ext cx="49" cy="16"/>
              </a:xfrm>
              <a:custGeom>
                <a:avLst/>
                <a:gdLst>
                  <a:gd name="T0" fmla="*/ 0 w 49"/>
                  <a:gd name="T1" fmla="*/ 15 h 16"/>
                  <a:gd name="T2" fmla="*/ 48 w 49"/>
                  <a:gd name="T3" fmla="*/ 15 h 16"/>
                  <a:gd name="T4" fmla="*/ 48 w 49"/>
                  <a:gd name="T5" fmla="*/ 0 h 16"/>
                  <a:gd name="T6" fmla="*/ 0 w 49"/>
                  <a:gd name="T7" fmla="*/ 0 h 16"/>
                  <a:gd name="T8" fmla="*/ 0 w 4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6">
                    <a:moveTo>
                      <a:pt x="0" y="15"/>
                    </a:moveTo>
                    <a:lnTo>
                      <a:pt x="48" y="15"/>
                    </a:lnTo>
                    <a:lnTo>
                      <a:pt x="48"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699" name="Freeform 391"/>
              <p:cNvSpPr>
                <a:spLocks/>
              </p:cNvSpPr>
              <p:nvPr/>
            </p:nvSpPr>
            <p:spPr bwMode="auto">
              <a:xfrm>
                <a:off x="1552" y="3103"/>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0" name="Freeform 392"/>
              <p:cNvSpPr>
                <a:spLocks/>
              </p:cNvSpPr>
              <p:nvPr/>
            </p:nvSpPr>
            <p:spPr bwMode="auto">
              <a:xfrm>
                <a:off x="1569"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1" name="Freeform 393"/>
              <p:cNvSpPr>
                <a:spLocks/>
              </p:cNvSpPr>
              <p:nvPr/>
            </p:nvSpPr>
            <p:spPr bwMode="auto">
              <a:xfrm>
                <a:off x="1585" y="3103"/>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2" name="Freeform 394"/>
              <p:cNvSpPr>
                <a:spLocks/>
              </p:cNvSpPr>
              <p:nvPr/>
            </p:nvSpPr>
            <p:spPr bwMode="auto">
              <a:xfrm>
                <a:off x="1635" y="3103"/>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3" name="Freeform 395"/>
              <p:cNvSpPr>
                <a:spLocks/>
              </p:cNvSpPr>
              <p:nvPr/>
            </p:nvSpPr>
            <p:spPr bwMode="auto">
              <a:xfrm>
                <a:off x="1684" y="3103"/>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4" name="Freeform 396"/>
              <p:cNvSpPr>
                <a:spLocks/>
              </p:cNvSpPr>
              <p:nvPr/>
            </p:nvSpPr>
            <p:spPr bwMode="auto">
              <a:xfrm>
                <a:off x="1734"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5" name="Freeform 397"/>
              <p:cNvSpPr>
                <a:spLocks/>
              </p:cNvSpPr>
              <p:nvPr/>
            </p:nvSpPr>
            <p:spPr bwMode="auto">
              <a:xfrm>
                <a:off x="1750" y="3103"/>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6" name="Freeform 398"/>
              <p:cNvSpPr>
                <a:spLocks/>
              </p:cNvSpPr>
              <p:nvPr/>
            </p:nvSpPr>
            <p:spPr bwMode="auto">
              <a:xfrm>
                <a:off x="1783"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7" name="Freeform 399"/>
              <p:cNvSpPr>
                <a:spLocks/>
              </p:cNvSpPr>
              <p:nvPr/>
            </p:nvSpPr>
            <p:spPr bwMode="auto">
              <a:xfrm>
                <a:off x="1799" y="3103"/>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8" name="Freeform 400"/>
              <p:cNvSpPr>
                <a:spLocks/>
              </p:cNvSpPr>
              <p:nvPr/>
            </p:nvSpPr>
            <p:spPr bwMode="auto">
              <a:xfrm>
                <a:off x="1881"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09" name="Freeform 401"/>
              <p:cNvSpPr>
                <a:spLocks/>
              </p:cNvSpPr>
              <p:nvPr/>
            </p:nvSpPr>
            <p:spPr bwMode="auto">
              <a:xfrm>
                <a:off x="1898" y="3103"/>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0" name="Freeform 402"/>
              <p:cNvSpPr>
                <a:spLocks/>
              </p:cNvSpPr>
              <p:nvPr/>
            </p:nvSpPr>
            <p:spPr bwMode="auto">
              <a:xfrm>
                <a:off x="1914" y="3103"/>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1" name="Freeform 403"/>
              <p:cNvSpPr>
                <a:spLocks/>
              </p:cNvSpPr>
              <p:nvPr/>
            </p:nvSpPr>
            <p:spPr bwMode="auto">
              <a:xfrm>
                <a:off x="1947" y="3103"/>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2" name="Freeform 404"/>
              <p:cNvSpPr>
                <a:spLocks/>
              </p:cNvSpPr>
              <p:nvPr/>
            </p:nvSpPr>
            <p:spPr bwMode="auto">
              <a:xfrm>
                <a:off x="2012" y="3103"/>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3" name="Freeform 405"/>
              <p:cNvSpPr>
                <a:spLocks/>
              </p:cNvSpPr>
              <p:nvPr/>
            </p:nvSpPr>
            <p:spPr bwMode="auto">
              <a:xfrm>
                <a:off x="2046" y="3103"/>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4" name="Freeform 406"/>
              <p:cNvSpPr>
                <a:spLocks/>
              </p:cNvSpPr>
              <p:nvPr/>
            </p:nvSpPr>
            <p:spPr bwMode="auto">
              <a:xfrm>
                <a:off x="2062" y="3103"/>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5" name="Freeform 407"/>
              <p:cNvSpPr>
                <a:spLocks/>
              </p:cNvSpPr>
              <p:nvPr/>
            </p:nvSpPr>
            <p:spPr bwMode="auto">
              <a:xfrm>
                <a:off x="2078" y="3103"/>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6" name="Freeform 408"/>
              <p:cNvSpPr>
                <a:spLocks/>
              </p:cNvSpPr>
              <p:nvPr/>
            </p:nvSpPr>
            <p:spPr bwMode="auto">
              <a:xfrm>
                <a:off x="1372" y="30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7" name="Freeform 409"/>
              <p:cNvSpPr>
                <a:spLocks/>
              </p:cNvSpPr>
              <p:nvPr/>
            </p:nvSpPr>
            <p:spPr bwMode="auto">
              <a:xfrm>
                <a:off x="1422"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8" name="Freeform 410"/>
              <p:cNvSpPr>
                <a:spLocks/>
              </p:cNvSpPr>
              <p:nvPr/>
            </p:nvSpPr>
            <p:spPr bwMode="auto">
              <a:xfrm>
                <a:off x="1438" y="30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19" name="Freeform 411"/>
              <p:cNvSpPr>
                <a:spLocks/>
              </p:cNvSpPr>
              <p:nvPr/>
            </p:nvSpPr>
            <p:spPr bwMode="auto">
              <a:xfrm>
                <a:off x="1455" y="3085"/>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0" name="Freeform 412"/>
              <p:cNvSpPr>
                <a:spLocks/>
              </p:cNvSpPr>
              <p:nvPr/>
            </p:nvSpPr>
            <p:spPr bwMode="auto">
              <a:xfrm>
                <a:off x="1503" y="30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1" name="Freeform 413"/>
              <p:cNvSpPr>
                <a:spLocks/>
              </p:cNvSpPr>
              <p:nvPr/>
            </p:nvSpPr>
            <p:spPr bwMode="auto">
              <a:xfrm>
                <a:off x="1520" y="3085"/>
                <a:ext cx="48" cy="17"/>
              </a:xfrm>
              <a:custGeom>
                <a:avLst/>
                <a:gdLst>
                  <a:gd name="T0" fmla="*/ 0 w 48"/>
                  <a:gd name="T1" fmla="*/ 16 h 17"/>
                  <a:gd name="T2" fmla="*/ 47 w 48"/>
                  <a:gd name="T3" fmla="*/ 16 h 17"/>
                  <a:gd name="T4" fmla="*/ 47 w 48"/>
                  <a:gd name="T5" fmla="*/ 0 h 17"/>
                  <a:gd name="T6" fmla="*/ 0 w 48"/>
                  <a:gd name="T7" fmla="*/ 0 h 17"/>
                  <a:gd name="T8" fmla="*/ 0 w 4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16"/>
                    </a:moveTo>
                    <a:lnTo>
                      <a:pt x="47" y="16"/>
                    </a:lnTo>
                    <a:lnTo>
                      <a:pt x="47"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2" name="Freeform 414"/>
              <p:cNvSpPr>
                <a:spLocks/>
              </p:cNvSpPr>
              <p:nvPr/>
            </p:nvSpPr>
            <p:spPr bwMode="auto">
              <a:xfrm>
                <a:off x="1569"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3" name="Freeform 415"/>
              <p:cNvSpPr>
                <a:spLocks/>
              </p:cNvSpPr>
              <p:nvPr/>
            </p:nvSpPr>
            <p:spPr bwMode="auto">
              <a:xfrm>
                <a:off x="1585" y="30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4" name="Freeform 416"/>
              <p:cNvSpPr>
                <a:spLocks/>
              </p:cNvSpPr>
              <p:nvPr/>
            </p:nvSpPr>
            <p:spPr bwMode="auto">
              <a:xfrm>
                <a:off x="1602"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5" name="Freeform 417"/>
              <p:cNvSpPr>
                <a:spLocks/>
              </p:cNvSpPr>
              <p:nvPr/>
            </p:nvSpPr>
            <p:spPr bwMode="auto">
              <a:xfrm>
                <a:off x="1619" y="308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6" name="Freeform 418"/>
              <p:cNvSpPr>
                <a:spLocks/>
              </p:cNvSpPr>
              <p:nvPr/>
            </p:nvSpPr>
            <p:spPr bwMode="auto">
              <a:xfrm>
                <a:off x="1651" y="30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7" name="Freeform 419"/>
              <p:cNvSpPr>
                <a:spLocks/>
              </p:cNvSpPr>
              <p:nvPr/>
            </p:nvSpPr>
            <p:spPr bwMode="auto">
              <a:xfrm>
                <a:off x="1667" y="30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8" name="Freeform 420"/>
              <p:cNvSpPr>
                <a:spLocks/>
              </p:cNvSpPr>
              <p:nvPr/>
            </p:nvSpPr>
            <p:spPr bwMode="auto">
              <a:xfrm>
                <a:off x="1684" y="3085"/>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29" name="Freeform 421"/>
              <p:cNvSpPr>
                <a:spLocks/>
              </p:cNvSpPr>
              <p:nvPr/>
            </p:nvSpPr>
            <p:spPr bwMode="auto">
              <a:xfrm>
                <a:off x="1717"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0" name="Freeform 422"/>
              <p:cNvSpPr>
                <a:spLocks/>
              </p:cNvSpPr>
              <p:nvPr/>
            </p:nvSpPr>
            <p:spPr bwMode="auto">
              <a:xfrm>
                <a:off x="1734" y="3085"/>
                <a:ext cx="30" cy="17"/>
              </a:xfrm>
              <a:custGeom>
                <a:avLst/>
                <a:gdLst>
                  <a:gd name="T0" fmla="*/ 0 w 30"/>
                  <a:gd name="T1" fmla="*/ 16 h 17"/>
                  <a:gd name="T2" fmla="*/ 29 w 30"/>
                  <a:gd name="T3" fmla="*/ 16 h 17"/>
                  <a:gd name="T4" fmla="*/ 29 w 30"/>
                  <a:gd name="T5" fmla="*/ 0 h 17"/>
                  <a:gd name="T6" fmla="*/ 0 w 30"/>
                  <a:gd name="T7" fmla="*/ 0 h 17"/>
                  <a:gd name="T8" fmla="*/ 0 w 3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16"/>
                    </a:moveTo>
                    <a:lnTo>
                      <a:pt x="29" y="16"/>
                    </a:lnTo>
                    <a:lnTo>
                      <a:pt x="29"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1" name="Freeform 423"/>
              <p:cNvSpPr>
                <a:spLocks/>
              </p:cNvSpPr>
              <p:nvPr/>
            </p:nvSpPr>
            <p:spPr bwMode="auto">
              <a:xfrm>
                <a:off x="1766"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2" name="Freeform 424"/>
              <p:cNvSpPr>
                <a:spLocks/>
              </p:cNvSpPr>
              <p:nvPr/>
            </p:nvSpPr>
            <p:spPr bwMode="auto">
              <a:xfrm>
                <a:off x="1783" y="308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3" name="Freeform 425"/>
              <p:cNvSpPr>
                <a:spLocks/>
              </p:cNvSpPr>
              <p:nvPr/>
            </p:nvSpPr>
            <p:spPr bwMode="auto">
              <a:xfrm>
                <a:off x="1815" y="3085"/>
                <a:ext cx="33" cy="17"/>
              </a:xfrm>
              <a:custGeom>
                <a:avLst/>
                <a:gdLst>
                  <a:gd name="T0" fmla="*/ 0 w 33"/>
                  <a:gd name="T1" fmla="*/ 16 h 17"/>
                  <a:gd name="T2" fmla="*/ 32 w 33"/>
                  <a:gd name="T3" fmla="*/ 16 h 17"/>
                  <a:gd name="T4" fmla="*/ 32 w 33"/>
                  <a:gd name="T5" fmla="*/ 0 h 17"/>
                  <a:gd name="T6" fmla="*/ 0 w 33"/>
                  <a:gd name="T7" fmla="*/ 0 h 17"/>
                  <a:gd name="T8" fmla="*/ 0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16"/>
                    </a:moveTo>
                    <a:lnTo>
                      <a:pt x="32" y="16"/>
                    </a:lnTo>
                    <a:lnTo>
                      <a:pt x="32"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4" name="Freeform 426"/>
              <p:cNvSpPr>
                <a:spLocks/>
              </p:cNvSpPr>
              <p:nvPr/>
            </p:nvSpPr>
            <p:spPr bwMode="auto">
              <a:xfrm>
                <a:off x="1864" y="3085"/>
                <a:ext cx="98" cy="17"/>
              </a:xfrm>
              <a:custGeom>
                <a:avLst/>
                <a:gdLst>
                  <a:gd name="T0" fmla="*/ 0 w 98"/>
                  <a:gd name="T1" fmla="*/ 16 h 17"/>
                  <a:gd name="T2" fmla="*/ 97 w 98"/>
                  <a:gd name="T3" fmla="*/ 16 h 17"/>
                  <a:gd name="T4" fmla="*/ 97 w 98"/>
                  <a:gd name="T5" fmla="*/ 0 h 17"/>
                  <a:gd name="T6" fmla="*/ 0 w 98"/>
                  <a:gd name="T7" fmla="*/ 0 h 17"/>
                  <a:gd name="T8" fmla="*/ 0 w 9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
                    <a:moveTo>
                      <a:pt x="0" y="16"/>
                    </a:moveTo>
                    <a:lnTo>
                      <a:pt x="97" y="16"/>
                    </a:lnTo>
                    <a:lnTo>
                      <a:pt x="97"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5" name="Freeform 427"/>
              <p:cNvSpPr>
                <a:spLocks/>
              </p:cNvSpPr>
              <p:nvPr/>
            </p:nvSpPr>
            <p:spPr bwMode="auto">
              <a:xfrm>
                <a:off x="1963"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6" name="Freeform 428"/>
              <p:cNvSpPr>
                <a:spLocks/>
              </p:cNvSpPr>
              <p:nvPr/>
            </p:nvSpPr>
            <p:spPr bwMode="auto">
              <a:xfrm>
                <a:off x="1979"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7" name="Freeform 429"/>
              <p:cNvSpPr>
                <a:spLocks/>
              </p:cNvSpPr>
              <p:nvPr/>
            </p:nvSpPr>
            <p:spPr bwMode="auto">
              <a:xfrm>
                <a:off x="1996" y="3085"/>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8" name="Freeform 430"/>
              <p:cNvSpPr>
                <a:spLocks/>
              </p:cNvSpPr>
              <p:nvPr/>
            </p:nvSpPr>
            <p:spPr bwMode="auto">
              <a:xfrm>
                <a:off x="2078" y="30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39" name="Freeform 431"/>
              <p:cNvSpPr>
                <a:spLocks/>
              </p:cNvSpPr>
              <p:nvPr/>
            </p:nvSpPr>
            <p:spPr bwMode="auto">
              <a:xfrm>
                <a:off x="1242" y="30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0" name="Freeform 432"/>
              <p:cNvSpPr>
                <a:spLocks/>
              </p:cNvSpPr>
              <p:nvPr/>
            </p:nvSpPr>
            <p:spPr bwMode="auto">
              <a:xfrm>
                <a:off x="1389" y="30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1" name="Freeform 433"/>
              <p:cNvSpPr>
                <a:spLocks/>
              </p:cNvSpPr>
              <p:nvPr/>
            </p:nvSpPr>
            <p:spPr bwMode="auto">
              <a:xfrm>
                <a:off x="1422" y="30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2" name="Freeform 434"/>
              <p:cNvSpPr>
                <a:spLocks/>
              </p:cNvSpPr>
              <p:nvPr/>
            </p:nvSpPr>
            <p:spPr bwMode="auto">
              <a:xfrm>
                <a:off x="1438" y="30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3" name="Freeform 435"/>
              <p:cNvSpPr>
                <a:spLocks/>
              </p:cNvSpPr>
              <p:nvPr/>
            </p:nvSpPr>
            <p:spPr bwMode="auto">
              <a:xfrm>
                <a:off x="1455" y="3068"/>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4" name="Freeform 436"/>
              <p:cNvSpPr>
                <a:spLocks/>
              </p:cNvSpPr>
              <p:nvPr/>
            </p:nvSpPr>
            <p:spPr bwMode="auto">
              <a:xfrm>
                <a:off x="1503" y="3068"/>
                <a:ext cx="33" cy="16"/>
              </a:xfrm>
              <a:custGeom>
                <a:avLst/>
                <a:gdLst>
                  <a:gd name="T0" fmla="*/ 0 w 33"/>
                  <a:gd name="T1" fmla="*/ 15 h 16"/>
                  <a:gd name="T2" fmla="*/ 32 w 33"/>
                  <a:gd name="T3" fmla="*/ 15 h 16"/>
                  <a:gd name="T4" fmla="*/ 32 w 33"/>
                  <a:gd name="T5" fmla="*/ 0 h 16"/>
                  <a:gd name="T6" fmla="*/ 0 w 33"/>
                  <a:gd name="T7" fmla="*/ 0 h 16"/>
                  <a:gd name="T8" fmla="*/ 0 w 3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6">
                    <a:moveTo>
                      <a:pt x="0" y="15"/>
                    </a:moveTo>
                    <a:lnTo>
                      <a:pt x="32" y="15"/>
                    </a:lnTo>
                    <a:lnTo>
                      <a:pt x="32"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5" name="Freeform 437"/>
              <p:cNvSpPr>
                <a:spLocks/>
              </p:cNvSpPr>
              <p:nvPr/>
            </p:nvSpPr>
            <p:spPr bwMode="auto">
              <a:xfrm>
                <a:off x="1537" y="3068"/>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6" name="Freeform 438"/>
              <p:cNvSpPr>
                <a:spLocks/>
              </p:cNvSpPr>
              <p:nvPr/>
            </p:nvSpPr>
            <p:spPr bwMode="auto">
              <a:xfrm>
                <a:off x="1569" y="3068"/>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7" name="Freeform 439"/>
              <p:cNvSpPr>
                <a:spLocks/>
              </p:cNvSpPr>
              <p:nvPr/>
            </p:nvSpPr>
            <p:spPr bwMode="auto">
              <a:xfrm>
                <a:off x="1619" y="30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8" name="Freeform 440"/>
              <p:cNvSpPr>
                <a:spLocks/>
              </p:cNvSpPr>
              <p:nvPr/>
            </p:nvSpPr>
            <p:spPr bwMode="auto">
              <a:xfrm>
                <a:off x="1635" y="3068"/>
                <a:ext cx="81" cy="16"/>
              </a:xfrm>
              <a:custGeom>
                <a:avLst/>
                <a:gdLst>
                  <a:gd name="T0" fmla="*/ 0 w 81"/>
                  <a:gd name="T1" fmla="*/ 15 h 16"/>
                  <a:gd name="T2" fmla="*/ 80 w 81"/>
                  <a:gd name="T3" fmla="*/ 15 h 16"/>
                  <a:gd name="T4" fmla="*/ 80 w 81"/>
                  <a:gd name="T5" fmla="*/ 0 h 16"/>
                  <a:gd name="T6" fmla="*/ 0 w 81"/>
                  <a:gd name="T7" fmla="*/ 0 h 16"/>
                  <a:gd name="T8" fmla="*/ 0 w 8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6">
                    <a:moveTo>
                      <a:pt x="0" y="15"/>
                    </a:moveTo>
                    <a:lnTo>
                      <a:pt x="80" y="15"/>
                    </a:lnTo>
                    <a:lnTo>
                      <a:pt x="8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49" name="Freeform 441"/>
              <p:cNvSpPr>
                <a:spLocks/>
              </p:cNvSpPr>
              <p:nvPr/>
            </p:nvSpPr>
            <p:spPr bwMode="auto">
              <a:xfrm>
                <a:off x="1717" y="30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0" name="Freeform 442"/>
              <p:cNvSpPr>
                <a:spLocks/>
              </p:cNvSpPr>
              <p:nvPr/>
            </p:nvSpPr>
            <p:spPr bwMode="auto">
              <a:xfrm>
                <a:off x="1734" y="3068"/>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1" name="Freeform 443"/>
              <p:cNvSpPr>
                <a:spLocks/>
              </p:cNvSpPr>
              <p:nvPr/>
            </p:nvSpPr>
            <p:spPr bwMode="auto">
              <a:xfrm>
                <a:off x="1766" y="3068"/>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2" name="Freeform 444"/>
              <p:cNvSpPr>
                <a:spLocks/>
              </p:cNvSpPr>
              <p:nvPr/>
            </p:nvSpPr>
            <p:spPr bwMode="auto">
              <a:xfrm>
                <a:off x="1799" y="3068"/>
                <a:ext cx="97" cy="16"/>
              </a:xfrm>
              <a:custGeom>
                <a:avLst/>
                <a:gdLst>
                  <a:gd name="T0" fmla="*/ 0 w 97"/>
                  <a:gd name="T1" fmla="*/ 15 h 16"/>
                  <a:gd name="T2" fmla="*/ 96 w 97"/>
                  <a:gd name="T3" fmla="*/ 15 h 16"/>
                  <a:gd name="T4" fmla="*/ 96 w 97"/>
                  <a:gd name="T5" fmla="*/ 0 h 16"/>
                  <a:gd name="T6" fmla="*/ 0 w 97"/>
                  <a:gd name="T7" fmla="*/ 0 h 16"/>
                  <a:gd name="T8" fmla="*/ 0 w 9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6">
                    <a:moveTo>
                      <a:pt x="0" y="15"/>
                    </a:moveTo>
                    <a:lnTo>
                      <a:pt x="96" y="15"/>
                    </a:lnTo>
                    <a:lnTo>
                      <a:pt x="96"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3" name="Freeform 445"/>
              <p:cNvSpPr>
                <a:spLocks/>
              </p:cNvSpPr>
              <p:nvPr/>
            </p:nvSpPr>
            <p:spPr bwMode="auto">
              <a:xfrm>
                <a:off x="1898" y="30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4" name="Freeform 446"/>
              <p:cNvSpPr>
                <a:spLocks/>
              </p:cNvSpPr>
              <p:nvPr/>
            </p:nvSpPr>
            <p:spPr bwMode="auto">
              <a:xfrm>
                <a:off x="1914" y="3068"/>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5" name="Freeform 447"/>
              <p:cNvSpPr>
                <a:spLocks/>
              </p:cNvSpPr>
              <p:nvPr/>
            </p:nvSpPr>
            <p:spPr bwMode="auto">
              <a:xfrm>
                <a:off x="1947" y="30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6" name="Freeform 448"/>
              <p:cNvSpPr>
                <a:spLocks/>
              </p:cNvSpPr>
              <p:nvPr/>
            </p:nvSpPr>
            <p:spPr bwMode="auto">
              <a:xfrm>
                <a:off x="1963" y="3068"/>
                <a:ext cx="130" cy="16"/>
              </a:xfrm>
              <a:custGeom>
                <a:avLst/>
                <a:gdLst>
                  <a:gd name="T0" fmla="*/ 0 w 130"/>
                  <a:gd name="T1" fmla="*/ 15 h 16"/>
                  <a:gd name="T2" fmla="*/ 129 w 130"/>
                  <a:gd name="T3" fmla="*/ 15 h 16"/>
                  <a:gd name="T4" fmla="*/ 129 w 130"/>
                  <a:gd name="T5" fmla="*/ 0 h 16"/>
                  <a:gd name="T6" fmla="*/ 0 w 130"/>
                  <a:gd name="T7" fmla="*/ 0 h 16"/>
                  <a:gd name="T8" fmla="*/ 0 w 1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6">
                    <a:moveTo>
                      <a:pt x="0" y="15"/>
                    </a:moveTo>
                    <a:lnTo>
                      <a:pt x="129" y="15"/>
                    </a:lnTo>
                    <a:lnTo>
                      <a:pt x="129"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7" name="Freeform 449"/>
              <p:cNvSpPr>
                <a:spLocks/>
              </p:cNvSpPr>
              <p:nvPr/>
            </p:nvSpPr>
            <p:spPr bwMode="auto">
              <a:xfrm>
                <a:off x="2095" y="30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8" name="Freeform 450"/>
              <p:cNvSpPr>
                <a:spLocks/>
              </p:cNvSpPr>
              <p:nvPr/>
            </p:nvSpPr>
            <p:spPr bwMode="auto">
              <a:xfrm>
                <a:off x="1422" y="30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59" name="Freeform 451"/>
              <p:cNvSpPr>
                <a:spLocks/>
              </p:cNvSpPr>
              <p:nvPr/>
            </p:nvSpPr>
            <p:spPr bwMode="auto">
              <a:xfrm>
                <a:off x="1438" y="305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0" name="Freeform 452"/>
              <p:cNvSpPr>
                <a:spLocks/>
              </p:cNvSpPr>
              <p:nvPr/>
            </p:nvSpPr>
            <p:spPr bwMode="auto">
              <a:xfrm>
                <a:off x="1455" y="3050"/>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1" name="Freeform 453"/>
              <p:cNvSpPr>
                <a:spLocks/>
              </p:cNvSpPr>
              <p:nvPr/>
            </p:nvSpPr>
            <p:spPr bwMode="auto">
              <a:xfrm>
                <a:off x="1503" y="3050"/>
                <a:ext cx="33" cy="16"/>
              </a:xfrm>
              <a:custGeom>
                <a:avLst/>
                <a:gdLst>
                  <a:gd name="T0" fmla="*/ 0 w 33"/>
                  <a:gd name="T1" fmla="*/ 15 h 16"/>
                  <a:gd name="T2" fmla="*/ 32 w 33"/>
                  <a:gd name="T3" fmla="*/ 15 h 16"/>
                  <a:gd name="T4" fmla="*/ 32 w 33"/>
                  <a:gd name="T5" fmla="*/ 0 h 16"/>
                  <a:gd name="T6" fmla="*/ 0 w 33"/>
                  <a:gd name="T7" fmla="*/ 0 h 16"/>
                  <a:gd name="T8" fmla="*/ 0 w 3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6">
                    <a:moveTo>
                      <a:pt x="0" y="15"/>
                    </a:moveTo>
                    <a:lnTo>
                      <a:pt x="32" y="15"/>
                    </a:lnTo>
                    <a:lnTo>
                      <a:pt x="32"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2" name="Freeform 454"/>
              <p:cNvSpPr>
                <a:spLocks/>
              </p:cNvSpPr>
              <p:nvPr/>
            </p:nvSpPr>
            <p:spPr bwMode="auto">
              <a:xfrm>
                <a:off x="1537" y="30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3" name="Freeform 455"/>
              <p:cNvSpPr>
                <a:spLocks/>
              </p:cNvSpPr>
              <p:nvPr/>
            </p:nvSpPr>
            <p:spPr bwMode="auto">
              <a:xfrm>
                <a:off x="1552" y="305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4" name="Freeform 456"/>
              <p:cNvSpPr>
                <a:spLocks/>
              </p:cNvSpPr>
              <p:nvPr/>
            </p:nvSpPr>
            <p:spPr bwMode="auto">
              <a:xfrm>
                <a:off x="1569" y="30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5" name="Freeform 457"/>
              <p:cNvSpPr>
                <a:spLocks/>
              </p:cNvSpPr>
              <p:nvPr/>
            </p:nvSpPr>
            <p:spPr bwMode="auto">
              <a:xfrm>
                <a:off x="1585" y="3050"/>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6" name="Freeform 458"/>
              <p:cNvSpPr>
                <a:spLocks/>
              </p:cNvSpPr>
              <p:nvPr/>
            </p:nvSpPr>
            <p:spPr bwMode="auto">
              <a:xfrm>
                <a:off x="1619" y="30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7" name="Freeform 459"/>
              <p:cNvSpPr>
                <a:spLocks/>
              </p:cNvSpPr>
              <p:nvPr/>
            </p:nvSpPr>
            <p:spPr bwMode="auto">
              <a:xfrm>
                <a:off x="1635" y="3050"/>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8" name="Freeform 460"/>
              <p:cNvSpPr>
                <a:spLocks/>
              </p:cNvSpPr>
              <p:nvPr/>
            </p:nvSpPr>
            <p:spPr bwMode="auto">
              <a:xfrm>
                <a:off x="1684" y="305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69" name="Freeform 461"/>
              <p:cNvSpPr>
                <a:spLocks/>
              </p:cNvSpPr>
              <p:nvPr/>
            </p:nvSpPr>
            <p:spPr bwMode="auto">
              <a:xfrm>
                <a:off x="1700" y="3050"/>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0" name="Freeform 462"/>
              <p:cNvSpPr>
                <a:spLocks/>
              </p:cNvSpPr>
              <p:nvPr/>
            </p:nvSpPr>
            <p:spPr bwMode="auto">
              <a:xfrm>
                <a:off x="1734" y="3050"/>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1" name="Freeform 463"/>
              <p:cNvSpPr>
                <a:spLocks/>
              </p:cNvSpPr>
              <p:nvPr/>
            </p:nvSpPr>
            <p:spPr bwMode="auto">
              <a:xfrm>
                <a:off x="1766" y="3050"/>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2" name="Freeform 464"/>
              <p:cNvSpPr>
                <a:spLocks/>
              </p:cNvSpPr>
              <p:nvPr/>
            </p:nvSpPr>
            <p:spPr bwMode="auto">
              <a:xfrm>
                <a:off x="1799" y="30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3" name="Freeform 465"/>
              <p:cNvSpPr>
                <a:spLocks/>
              </p:cNvSpPr>
              <p:nvPr/>
            </p:nvSpPr>
            <p:spPr bwMode="auto">
              <a:xfrm>
                <a:off x="1815" y="305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4" name="Freeform 466"/>
              <p:cNvSpPr>
                <a:spLocks/>
              </p:cNvSpPr>
              <p:nvPr/>
            </p:nvSpPr>
            <p:spPr bwMode="auto">
              <a:xfrm>
                <a:off x="1832" y="3050"/>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5" name="Freeform 467"/>
              <p:cNvSpPr>
                <a:spLocks/>
              </p:cNvSpPr>
              <p:nvPr/>
            </p:nvSpPr>
            <p:spPr bwMode="auto">
              <a:xfrm>
                <a:off x="1864" y="3050"/>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6" name="Freeform 468"/>
              <p:cNvSpPr>
                <a:spLocks/>
              </p:cNvSpPr>
              <p:nvPr/>
            </p:nvSpPr>
            <p:spPr bwMode="auto">
              <a:xfrm>
                <a:off x="1914" y="305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7" name="Freeform 469"/>
              <p:cNvSpPr>
                <a:spLocks/>
              </p:cNvSpPr>
              <p:nvPr/>
            </p:nvSpPr>
            <p:spPr bwMode="auto">
              <a:xfrm>
                <a:off x="1931" y="3050"/>
                <a:ext cx="13" cy="16"/>
              </a:xfrm>
              <a:custGeom>
                <a:avLst/>
                <a:gdLst>
                  <a:gd name="T0" fmla="*/ 0 w 13"/>
                  <a:gd name="T1" fmla="*/ 15 h 16"/>
                  <a:gd name="T2" fmla="*/ 12 w 13"/>
                  <a:gd name="T3" fmla="*/ 15 h 16"/>
                  <a:gd name="T4" fmla="*/ 12 w 13"/>
                  <a:gd name="T5" fmla="*/ 0 h 16"/>
                  <a:gd name="T6" fmla="*/ 0 w 13"/>
                  <a:gd name="T7" fmla="*/ 0 h 16"/>
                  <a:gd name="T8" fmla="*/ 0 w 1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15"/>
                    </a:moveTo>
                    <a:lnTo>
                      <a:pt x="12" y="15"/>
                    </a:lnTo>
                    <a:lnTo>
                      <a:pt x="12"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8" name="Freeform 470"/>
              <p:cNvSpPr>
                <a:spLocks/>
              </p:cNvSpPr>
              <p:nvPr/>
            </p:nvSpPr>
            <p:spPr bwMode="auto">
              <a:xfrm>
                <a:off x="1947" y="3050"/>
                <a:ext cx="146" cy="16"/>
              </a:xfrm>
              <a:custGeom>
                <a:avLst/>
                <a:gdLst>
                  <a:gd name="T0" fmla="*/ 0 w 146"/>
                  <a:gd name="T1" fmla="*/ 15 h 16"/>
                  <a:gd name="T2" fmla="*/ 145 w 146"/>
                  <a:gd name="T3" fmla="*/ 15 h 16"/>
                  <a:gd name="T4" fmla="*/ 145 w 146"/>
                  <a:gd name="T5" fmla="*/ 0 h 16"/>
                  <a:gd name="T6" fmla="*/ 0 w 146"/>
                  <a:gd name="T7" fmla="*/ 0 h 16"/>
                  <a:gd name="T8" fmla="*/ 0 w 14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6">
                    <a:moveTo>
                      <a:pt x="0" y="15"/>
                    </a:moveTo>
                    <a:lnTo>
                      <a:pt x="145" y="15"/>
                    </a:lnTo>
                    <a:lnTo>
                      <a:pt x="14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79" name="Freeform 471"/>
              <p:cNvSpPr>
                <a:spLocks/>
              </p:cNvSpPr>
              <p:nvPr/>
            </p:nvSpPr>
            <p:spPr bwMode="auto">
              <a:xfrm>
                <a:off x="2095" y="305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0" name="Freeform 472"/>
              <p:cNvSpPr>
                <a:spLocks/>
              </p:cNvSpPr>
              <p:nvPr/>
            </p:nvSpPr>
            <p:spPr bwMode="auto">
              <a:xfrm>
                <a:off x="1422" y="3032"/>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1" name="Freeform 473"/>
              <p:cNvSpPr>
                <a:spLocks/>
              </p:cNvSpPr>
              <p:nvPr/>
            </p:nvSpPr>
            <p:spPr bwMode="auto">
              <a:xfrm>
                <a:off x="1438" y="3032"/>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2" name="Freeform 474"/>
              <p:cNvSpPr>
                <a:spLocks/>
              </p:cNvSpPr>
              <p:nvPr/>
            </p:nvSpPr>
            <p:spPr bwMode="auto">
              <a:xfrm>
                <a:off x="1520" y="3032"/>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3" name="Freeform 475"/>
              <p:cNvSpPr>
                <a:spLocks/>
              </p:cNvSpPr>
              <p:nvPr/>
            </p:nvSpPr>
            <p:spPr bwMode="auto">
              <a:xfrm>
                <a:off x="1585" y="3032"/>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4" name="Freeform 476"/>
              <p:cNvSpPr>
                <a:spLocks/>
              </p:cNvSpPr>
              <p:nvPr/>
            </p:nvSpPr>
            <p:spPr bwMode="auto">
              <a:xfrm>
                <a:off x="1602" y="3032"/>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5" name="Freeform 477"/>
              <p:cNvSpPr>
                <a:spLocks/>
              </p:cNvSpPr>
              <p:nvPr/>
            </p:nvSpPr>
            <p:spPr bwMode="auto">
              <a:xfrm>
                <a:off x="1635" y="3032"/>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6" name="Freeform 478"/>
              <p:cNvSpPr>
                <a:spLocks/>
              </p:cNvSpPr>
              <p:nvPr/>
            </p:nvSpPr>
            <p:spPr bwMode="auto">
              <a:xfrm>
                <a:off x="1651" y="3032"/>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7" name="Freeform 479"/>
              <p:cNvSpPr>
                <a:spLocks/>
              </p:cNvSpPr>
              <p:nvPr/>
            </p:nvSpPr>
            <p:spPr bwMode="auto">
              <a:xfrm>
                <a:off x="1667" y="3032"/>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8" name="Freeform 480"/>
              <p:cNvSpPr>
                <a:spLocks/>
              </p:cNvSpPr>
              <p:nvPr/>
            </p:nvSpPr>
            <p:spPr bwMode="auto">
              <a:xfrm>
                <a:off x="1684" y="3032"/>
                <a:ext cx="48" cy="17"/>
              </a:xfrm>
              <a:custGeom>
                <a:avLst/>
                <a:gdLst>
                  <a:gd name="T0" fmla="*/ 0 w 48"/>
                  <a:gd name="T1" fmla="*/ 16 h 17"/>
                  <a:gd name="T2" fmla="*/ 47 w 48"/>
                  <a:gd name="T3" fmla="*/ 16 h 17"/>
                  <a:gd name="T4" fmla="*/ 47 w 48"/>
                  <a:gd name="T5" fmla="*/ 0 h 17"/>
                  <a:gd name="T6" fmla="*/ 0 w 48"/>
                  <a:gd name="T7" fmla="*/ 0 h 17"/>
                  <a:gd name="T8" fmla="*/ 0 w 4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16"/>
                    </a:moveTo>
                    <a:lnTo>
                      <a:pt x="47" y="16"/>
                    </a:lnTo>
                    <a:lnTo>
                      <a:pt x="47"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89" name="Freeform 481"/>
              <p:cNvSpPr>
                <a:spLocks/>
              </p:cNvSpPr>
              <p:nvPr/>
            </p:nvSpPr>
            <p:spPr bwMode="auto">
              <a:xfrm>
                <a:off x="1734" y="3032"/>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0" name="Freeform 482"/>
              <p:cNvSpPr>
                <a:spLocks/>
              </p:cNvSpPr>
              <p:nvPr/>
            </p:nvSpPr>
            <p:spPr bwMode="auto">
              <a:xfrm>
                <a:off x="1750" y="3032"/>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1" name="Freeform 483"/>
              <p:cNvSpPr>
                <a:spLocks/>
              </p:cNvSpPr>
              <p:nvPr/>
            </p:nvSpPr>
            <p:spPr bwMode="auto">
              <a:xfrm>
                <a:off x="1766" y="3032"/>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2" name="Freeform 484"/>
              <p:cNvSpPr>
                <a:spLocks/>
              </p:cNvSpPr>
              <p:nvPr/>
            </p:nvSpPr>
            <p:spPr bwMode="auto">
              <a:xfrm>
                <a:off x="1799" y="3032"/>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3" name="Freeform 485"/>
              <p:cNvSpPr>
                <a:spLocks/>
              </p:cNvSpPr>
              <p:nvPr/>
            </p:nvSpPr>
            <p:spPr bwMode="auto">
              <a:xfrm>
                <a:off x="1815" y="3032"/>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4" name="Freeform 486"/>
              <p:cNvSpPr>
                <a:spLocks/>
              </p:cNvSpPr>
              <p:nvPr/>
            </p:nvSpPr>
            <p:spPr bwMode="auto">
              <a:xfrm>
                <a:off x="1832" y="3032"/>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5" name="Freeform 487"/>
              <p:cNvSpPr>
                <a:spLocks/>
              </p:cNvSpPr>
              <p:nvPr/>
            </p:nvSpPr>
            <p:spPr bwMode="auto">
              <a:xfrm>
                <a:off x="1848" y="3032"/>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6" name="Freeform 488"/>
              <p:cNvSpPr>
                <a:spLocks/>
              </p:cNvSpPr>
              <p:nvPr/>
            </p:nvSpPr>
            <p:spPr bwMode="auto">
              <a:xfrm>
                <a:off x="1864" y="3032"/>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7" name="Freeform 489"/>
              <p:cNvSpPr>
                <a:spLocks/>
              </p:cNvSpPr>
              <p:nvPr/>
            </p:nvSpPr>
            <p:spPr bwMode="auto">
              <a:xfrm>
                <a:off x="1898" y="3032"/>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8" name="Freeform 490"/>
              <p:cNvSpPr>
                <a:spLocks/>
              </p:cNvSpPr>
              <p:nvPr/>
            </p:nvSpPr>
            <p:spPr bwMode="auto">
              <a:xfrm>
                <a:off x="1914" y="3032"/>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799" name="Freeform 491"/>
              <p:cNvSpPr>
                <a:spLocks/>
              </p:cNvSpPr>
              <p:nvPr/>
            </p:nvSpPr>
            <p:spPr bwMode="auto">
              <a:xfrm>
                <a:off x="1979" y="3032"/>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0" name="Freeform 492"/>
              <p:cNvSpPr>
                <a:spLocks/>
              </p:cNvSpPr>
              <p:nvPr/>
            </p:nvSpPr>
            <p:spPr bwMode="auto">
              <a:xfrm>
                <a:off x="2046" y="3032"/>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1" name="Freeform 493"/>
              <p:cNvSpPr>
                <a:spLocks/>
              </p:cNvSpPr>
              <p:nvPr/>
            </p:nvSpPr>
            <p:spPr bwMode="auto">
              <a:xfrm>
                <a:off x="2095" y="3032"/>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2" name="Freeform 494"/>
              <p:cNvSpPr>
                <a:spLocks/>
              </p:cNvSpPr>
              <p:nvPr/>
            </p:nvSpPr>
            <p:spPr bwMode="auto">
              <a:xfrm>
                <a:off x="1242" y="3015"/>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3" name="Freeform 495"/>
              <p:cNvSpPr>
                <a:spLocks/>
              </p:cNvSpPr>
              <p:nvPr/>
            </p:nvSpPr>
            <p:spPr bwMode="auto">
              <a:xfrm>
                <a:off x="1422"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4" name="Freeform 496"/>
              <p:cNvSpPr>
                <a:spLocks/>
              </p:cNvSpPr>
              <p:nvPr/>
            </p:nvSpPr>
            <p:spPr bwMode="auto">
              <a:xfrm>
                <a:off x="1438" y="3015"/>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5" name="Freeform 497" descr="Light horizontal"/>
              <p:cNvSpPr>
                <a:spLocks/>
              </p:cNvSpPr>
              <p:nvPr/>
            </p:nvSpPr>
            <p:spPr bwMode="auto">
              <a:xfrm>
                <a:off x="1455" y="3015"/>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pattFill prst="ltHorz">
                <a:fgClr>
                  <a:srgbClr val="FF00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6" name="Freeform 498"/>
              <p:cNvSpPr>
                <a:spLocks/>
              </p:cNvSpPr>
              <p:nvPr/>
            </p:nvSpPr>
            <p:spPr bwMode="auto">
              <a:xfrm>
                <a:off x="1471" y="3015"/>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7" name="Freeform 499"/>
              <p:cNvSpPr>
                <a:spLocks/>
              </p:cNvSpPr>
              <p:nvPr/>
            </p:nvSpPr>
            <p:spPr bwMode="auto">
              <a:xfrm>
                <a:off x="1503" y="3015"/>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8" name="Freeform 500"/>
              <p:cNvSpPr>
                <a:spLocks/>
              </p:cNvSpPr>
              <p:nvPr/>
            </p:nvSpPr>
            <p:spPr bwMode="auto">
              <a:xfrm>
                <a:off x="1569" y="3015"/>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09" name="Freeform 501"/>
              <p:cNvSpPr>
                <a:spLocks/>
              </p:cNvSpPr>
              <p:nvPr/>
            </p:nvSpPr>
            <p:spPr bwMode="auto">
              <a:xfrm>
                <a:off x="1635"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0" name="Freeform 502"/>
              <p:cNvSpPr>
                <a:spLocks/>
              </p:cNvSpPr>
              <p:nvPr/>
            </p:nvSpPr>
            <p:spPr bwMode="auto">
              <a:xfrm>
                <a:off x="1651" y="3015"/>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1" name="Freeform 503"/>
              <p:cNvSpPr>
                <a:spLocks/>
              </p:cNvSpPr>
              <p:nvPr/>
            </p:nvSpPr>
            <p:spPr bwMode="auto">
              <a:xfrm>
                <a:off x="1684" y="3015"/>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2" name="Freeform 504"/>
              <p:cNvSpPr>
                <a:spLocks/>
              </p:cNvSpPr>
              <p:nvPr/>
            </p:nvSpPr>
            <p:spPr bwMode="auto">
              <a:xfrm>
                <a:off x="1700" y="3015"/>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3" name="Freeform 505"/>
              <p:cNvSpPr>
                <a:spLocks/>
              </p:cNvSpPr>
              <p:nvPr/>
            </p:nvSpPr>
            <p:spPr bwMode="auto">
              <a:xfrm>
                <a:off x="1717" y="3015"/>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4" name="Freeform 506"/>
              <p:cNvSpPr>
                <a:spLocks/>
              </p:cNvSpPr>
              <p:nvPr/>
            </p:nvSpPr>
            <p:spPr bwMode="auto">
              <a:xfrm>
                <a:off x="1766"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5" name="Freeform 507"/>
              <p:cNvSpPr>
                <a:spLocks/>
              </p:cNvSpPr>
              <p:nvPr/>
            </p:nvSpPr>
            <p:spPr bwMode="auto">
              <a:xfrm>
                <a:off x="1783"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6" name="Freeform 508"/>
              <p:cNvSpPr>
                <a:spLocks/>
              </p:cNvSpPr>
              <p:nvPr/>
            </p:nvSpPr>
            <p:spPr bwMode="auto">
              <a:xfrm>
                <a:off x="1799"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7" name="Freeform 509"/>
              <p:cNvSpPr>
                <a:spLocks/>
              </p:cNvSpPr>
              <p:nvPr/>
            </p:nvSpPr>
            <p:spPr bwMode="auto">
              <a:xfrm>
                <a:off x="1815" y="3015"/>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8" name="Freeform 510"/>
              <p:cNvSpPr>
                <a:spLocks/>
              </p:cNvSpPr>
              <p:nvPr/>
            </p:nvSpPr>
            <p:spPr bwMode="auto">
              <a:xfrm>
                <a:off x="1832" y="3015"/>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19" name="Freeform 511"/>
              <p:cNvSpPr>
                <a:spLocks/>
              </p:cNvSpPr>
              <p:nvPr/>
            </p:nvSpPr>
            <p:spPr bwMode="auto">
              <a:xfrm>
                <a:off x="1848"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0" name="Freeform 512"/>
              <p:cNvSpPr>
                <a:spLocks/>
              </p:cNvSpPr>
              <p:nvPr/>
            </p:nvSpPr>
            <p:spPr bwMode="auto">
              <a:xfrm>
                <a:off x="1864" y="3015"/>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1" name="Freeform 513"/>
              <p:cNvSpPr>
                <a:spLocks/>
              </p:cNvSpPr>
              <p:nvPr/>
            </p:nvSpPr>
            <p:spPr bwMode="auto">
              <a:xfrm>
                <a:off x="1898" y="3015"/>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2" name="Freeform 514"/>
              <p:cNvSpPr>
                <a:spLocks/>
              </p:cNvSpPr>
              <p:nvPr/>
            </p:nvSpPr>
            <p:spPr bwMode="auto">
              <a:xfrm>
                <a:off x="1931" y="3015"/>
                <a:ext cx="13" cy="16"/>
              </a:xfrm>
              <a:custGeom>
                <a:avLst/>
                <a:gdLst>
                  <a:gd name="T0" fmla="*/ 0 w 13"/>
                  <a:gd name="T1" fmla="*/ 15 h 16"/>
                  <a:gd name="T2" fmla="*/ 12 w 13"/>
                  <a:gd name="T3" fmla="*/ 15 h 16"/>
                  <a:gd name="T4" fmla="*/ 12 w 13"/>
                  <a:gd name="T5" fmla="*/ 0 h 16"/>
                  <a:gd name="T6" fmla="*/ 0 w 13"/>
                  <a:gd name="T7" fmla="*/ 0 h 16"/>
                  <a:gd name="T8" fmla="*/ 0 w 1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15"/>
                    </a:moveTo>
                    <a:lnTo>
                      <a:pt x="12" y="15"/>
                    </a:lnTo>
                    <a:lnTo>
                      <a:pt x="12"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3" name="Freeform 515"/>
              <p:cNvSpPr>
                <a:spLocks/>
              </p:cNvSpPr>
              <p:nvPr/>
            </p:nvSpPr>
            <p:spPr bwMode="auto">
              <a:xfrm>
                <a:off x="1947" y="3015"/>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4" name="Freeform 516"/>
              <p:cNvSpPr>
                <a:spLocks/>
              </p:cNvSpPr>
              <p:nvPr/>
            </p:nvSpPr>
            <p:spPr bwMode="auto">
              <a:xfrm>
                <a:off x="1996" y="3015"/>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5" name="Freeform 517"/>
              <p:cNvSpPr>
                <a:spLocks/>
              </p:cNvSpPr>
              <p:nvPr/>
            </p:nvSpPr>
            <p:spPr bwMode="auto">
              <a:xfrm>
                <a:off x="2028"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6" name="Freeform 518"/>
              <p:cNvSpPr>
                <a:spLocks/>
              </p:cNvSpPr>
              <p:nvPr/>
            </p:nvSpPr>
            <p:spPr bwMode="auto">
              <a:xfrm>
                <a:off x="2046" y="3015"/>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7" name="Freeform 519"/>
              <p:cNvSpPr>
                <a:spLocks/>
              </p:cNvSpPr>
              <p:nvPr/>
            </p:nvSpPr>
            <p:spPr bwMode="auto">
              <a:xfrm>
                <a:off x="2078" y="3015"/>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8" name="Freeform 520"/>
              <p:cNvSpPr>
                <a:spLocks/>
              </p:cNvSpPr>
              <p:nvPr/>
            </p:nvSpPr>
            <p:spPr bwMode="auto">
              <a:xfrm>
                <a:off x="2095" y="3015"/>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29" name="Freeform 521"/>
              <p:cNvSpPr>
                <a:spLocks/>
              </p:cNvSpPr>
              <p:nvPr/>
            </p:nvSpPr>
            <p:spPr bwMode="auto">
              <a:xfrm>
                <a:off x="1422"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0" name="Freeform 522"/>
              <p:cNvSpPr>
                <a:spLocks/>
              </p:cNvSpPr>
              <p:nvPr/>
            </p:nvSpPr>
            <p:spPr bwMode="auto">
              <a:xfrm>
                <a:off x="1438" y="2997"/>
                <a:ext cx="98" cy="17"/>
              </a:xfrm>
              <a:custGeom>
                <a:avLst/>
                <a:gdLst>
                  <a:gd name="T0" fmla="*/ 0 w 98"/>
                  <a:gd name="T1" fmla="*/ 16 h 17"/>
                  <a:gd name="T2" fmla="*/ 97 w 98"/>
                  <a:gd name="T3" fmla="*/ 16 h 17"/>
                  <a:gd name="T4" fmla="*/ 97 w 98"/>
                  <a:gd name="T5" fmla="*/ 0 h 17"/>
                  <a:gd name="T6" fmla="*/ 0 w 98"/>
                  <a:gd name="T7" fmla="*/ 0 h 17"/>
                  <a:gd name="T8" fmla="*/ 0 w 9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
                    <a:moveTo>
                      <a:pt x="0" y="16"/>
                    </a:moveTo>
                    <a:lnTo>
                      <a:pt x="97" y="16"/>
                    </a:lnTo>
                    <a:lnTo>
                      <a:pt x="97"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1" name="Freeform 523"/>
              <p:cNvSpPr>
                <a:spLocks/>
              </p:cNvSpPr>
              <p:nvPr/>
            </p:nvSpPr>
            <p:spPr bwMode="auto">
              <a:xfrm>
                <a:off x="1537" y="2997"/>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2" name="Freeform 524"/>
              <p:cNvSpPr>
                <a:spLocks/>
              </p:cNvSpPr>
              <p:nvPr/>
            </p:nvSpPr>
            <p:spPr bwMode="auto">
              <a:xfrm>
                <a:off x="1569"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3" name="Freeform 525"/>
              <p:cNvSpPr>
                <a:spLocks/>
              </p:cNvSpPr>
              <p:nvPr/>
            </p:nvSpPr>
            <p:spPr bwMode="auto">
              <a:xfrm>
                <a:off x="1585" y="2997"/>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4" name="Freeform 526"/>
              <p:cNvSpPr>
                <a:spLocks/>
              </p:cNvSpPr>
              <p:nvPr/>
            </p:nvSpPr>
            <p:spPr bwMode="auto">
              <a:xfrm>
                <a:off x="1602"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5" name="Freeform 527"/>
              <p:cNvSpPr>
                <a:spLocks/>
              </p:cNvSpPr>
              <p:nvPr/>
            </p:nvSpPr>
            <p:spPr bwMode="auto">
              <a:xfrm>
                <a:off x="1619" y="2997"/>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6" name="Freeform 528"/>
              <p:cNvSpPr>
                <a:spLocks/>
              </p:cNvSpPr>
              <p:nvPr/>
            </p:nvSpPr>
            <p:spPr bwMode="auto">
              <a:xfrm>
                <a:off x="1700" y="2997"/>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7" name="Freeform 529"/>
              <p:cNvSpPr>
                <a:spLocks/>
              </p:cNvSpPr>
              <p:nvPr/>
            </p:nvSpPr>
            <p:spPr bwMode="auto">
              <a:xfrm>
                <a:off x="1717" y="2997"/>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8" name="Freeform 530"/>
              <p:cNvSpPr>
                <a:spLocks/>
              </p:cNvSpPr>
              <p:nvPr/>
            </p:nvSpPr>
            <p:spPr bwMode="auto">
              <a:xfrm>
                <a:off x="1750" y="2997"/>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39" name="Freeform 531"/>
              <p:cNvSpPr>
                <a:spLocks/>
              </p:cNvSpPr>
              <p:nvPr/>
            </p:nvSpPr>
            <p:spPr bwMode="auto">
              <a:xfrm>
                <a:off x="1766" y="2997"/>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0" name="Freeform 532"/>
              <p:cNvSpPr>
                <a:spLocks/>
              </p:cNvSpPr>
              <p:nvPr/>
            </p:nvSpPr>
            <p:spPr bwMode="auto">
              <a:xfrm>
                <a:off x="1799" y="2997"/>
                <a:ext cx="49" cy="17"/>
              </a:xfrm>
              <a:custGeom>
                <a:avLst/>
                <a:gdLst>
                  <a:gd name="T0" fmla="*/ 0 w 49"/>
                  <a:gd name="T1" fmla="*/ 16 h 17"/>
                  <a:gd name="T2" fmla="*/ 48 w 49"/>
                  <a:gd name="T3" fmla="*/ 16 h 17"/>
                  <a:gd name="T4" fmla="*/ 48 w 49"/>
                  <a:gd name="T5" fmla="*/ 0 h 17"/>
                  <a:gd name="T6" fmla="*/ 0 w 49"/>
                  <a:gd name="T7" fmla="*/ 0 h 17"/>
                  <a:gd name="T8" fmla="*/ 0 w 4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16"/>
                    </a:moveTo>
                    <a:lnTo>
                      <a:pt x="48" y="16"/>
                    </a:lnTo>
                    <a:lnTo>
                      <a:pt x="48"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1" name="Freeform 533"/>
              <p:cNvSpPr>
                <a:spLocks/>
              </p:cNvSpPr>
              <p:nvPr/>
            </p:nvSpPr>
            <p:spPr bwMode="auto">
              <a:xfrm>
                <a:off x="1848"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2" name="Freeform 534"/>
              <p:cNvSpPr>
                <a:spLocks/>
              </p:cNvSpPr>
              <p:nvPr/>
            </p:nvSpPr>
            <p:spPr bwMode="auto">
              <a:xfrm>
                <a:off x="1864" y="2997"/>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3" name="Freeform 535"/>
              <p:cNvSpPr>
                <a:spLocks/>
              </p:cNvSpPr>
              <p:nvPr/>
            </p:nvSpPr>
            <p:spPr bwMode="auto">
              <a:xfrm>
                <a:off x="1881" y="2997"/>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4" name="Freeform 536"/>
              <p:cNvSpPr>
                <a:spLocks/>
              </p:cNvSpPr>
              <p:nvPr/>
            </p:nvSpPr>
            <p:spPr bwMode="auto">
              <a:xfrm>
                <a:off x="1931" y="2997"/>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5" name="Freeform 537"/>
              <p:cNvSpPr>
                <a:spLocks/>
              </p:cNvSpPr>
              <p:nvPr/>
            </p:nvSpPr>
            <p:spPr bwMode="auto">
              <a:xfrm>
                <a:off x="1963"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6" name="Freeform 538"/>
              <p:cNvSpPr>
                <a:spLocks/>
              </p:cNvSpPr>
              <p:nvPr/>
            </p:nvSpPr>
            <p:spPr bwMode="auto">
              <a:xfrm>
                <a:off x="1979"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7" name="Freeform 539"/>
              <p:cNvSpPr>
                <a:spLocks/>
              </p:cNvSpPr>
              <p:nvPr/>
            </p:nvSpPr>
            <p:spPr bwMode="auto">
              <a:xfrm>
                <a:off x="1996" y="2997"/>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8" name="Freeform 540"/>
              <p:cNvSpPr>
                <a:spLocks/>
              </p:cNvSpPr>
              <p:nvPr/>
            </p:nvSpPr>
            <p:spPr bwMode="auto">
              <a:xfrm>
                <a:off x="2028" y="2997"/>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49" name="Freeform 541"/>
              <p:cNvSpPr>
                <a:spLocks/>
              </p:cNvSpPr>
              <p:nvPr/>
            </p:nvSpPr>
            <p:spPr bwMode="auto">
              <a:xfrm>
                <a:off x="2046" y="2997"/>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0" name="Freeform 542"/>
              <p:cNvSpPr>
                <a:spLocks/>
              </p:cNvSpPr>
              <p:nvPr/>
            </p:nvSpPr>
            <p:spPr bwMode="auto">
              <a:xfrm>
                <a:off x="2095" y="2997"/>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1" name="Freeform 543"/>
              <p:cNvSpPr>
                <a:spLocks/>
              </p:cNvSpPr>
              <p:nvPr/>
            </p:nvSpPr>
            <p:spPr bwMode="auto">
              <a:xfrm>
                <a:off x="1422"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2" name="Freeform 544"/>
              <p:cNvSpPr>
                <a:spLocks/>
              </p:cNvSpPr>
              <p:nvPr/>
            </p:nvSpPr>
            <p:spPr bwMode="auto">
              <a:xfrm>
                <a:off x="1438" y="2979"/>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3" name="Freeform 545"/>
              <p:cNvSpPr>
                <a:spLocks/>
              </p:cNvSpPr>
              <p:nvPr/>
            </p:nvSpPr>
            <p:spPr bwMode="auto">
              <a:xfrm>
                <a:off x="1455" y="297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4" name="Freeform 546"/>
              <p:cNvSpPr>
                <a:spLocks/>
              </p:cNvSpPr>
              <p:nvPr/>
            </p:nvSpPr>
            <p:spPr bwMode="auto">
              <a:xfrm>
                <a:off x="1471" y="2979"/>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5" name="Freeform 547"/>
              <p:cNvSpPr>
                <a:spLocks/>
              </p:cNvSpPr>
              <p:nvPr/>
            </p:nvSpPr>
            <p:spPr bwMode="auto">
              <a:xfrm>
                <a:off x="1520" y="2979"/>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6" name="Freeform 548"/>
              <p:cNvSpPr>
                <a:spLocks/>
              </p:cNvSpPr>
              <p:nvPr/>
            </p:nvSpPr>
            <p:spPr bwMode="auto">
              <a:xfrm>
                <a:off x="1537" y="2979"/>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7" name="Freeform 549"/>
              <p:cNvSpPr>
                <a:spLocks/>
              </p:cNvSpPr>
              <p:nvPr/>
            </p:nvSpPr>
            <p:spPr bwMode="auto">
              <a:xfrm>
                <a:off x="1569" y="2979"/>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8" name="Freeform 550"/>
              <p:cNvSpPr>
                <a:spLocks/>
              </p:cNvSpPr>
              <p:nvPr/>
            </p:nvSpPr>
            <p:spPr bwMode="auto">
              <a:xfrm>
                <a:off x="1635"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59" name="Freeform 551"/>
              <p:cNvSpPr>
                <a:spLocks/>
              </p:cNvSpPr>
              <p:nvPr/>
            </p:nvSpPr>
            <p:spPr bwMode="auto">
              <a:xfrm>
                <a:off x="1651" y="2979"/>
                <a:ext cx="49" cy="16"/>
              </a:xfrm>
              <a:custGeom>
                <a:avLst/>
                <a:gdLst>
                  <a:gd name="T0" fmla="*/ 0 w 49"/>
                  <a:gd name="T1" fmla="*/ 15 h 16"/>
                  <a:gd name="T2" fmla="*/ 48 w 49"/>
                  <a:gd name="T3" fmla="*/ 15 h 16"/>
                  <a:gd name="T4" fmla="*/ 48 w 49"/>
                  <a:gd name="T5" fmla="*/ 0 h 16"/>
                  <a:gd name="T6" fmla="*/ 0 w 49"/>
                  <a:gd name="T7" fmla="*/ 0 h 16"/>
                  <a:gd name="T8" fmla="*/ 0 w 4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6">
                    <a:moveTo>
                      <a:pt x="0" y="15"/>
                    </a:moveTo>
                    <a:lnTo>
                      <a:pt x="48" y="15"/>
                    </a:lnTo>
                    <a:lnTo>
                      <a:pt x="48"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0" name="Freeform 552"/>
              <p:cNvSpPr>
                <a:spLocks/>
              </p:cNvSpPr>
              <p:nvPr/>
            </p:nvSpPr>
            <p:spPr bwMode="auto">
              <a:xfrm>
                <a:off x="1700" y="2979"/>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1" name="Freeform 553"/>
              <p:cNvSpPr>
                <a:spLocks/>
              </p:cNvSpPr>
              <p:nvPr/>
            </p:nvSpPr>
            <p:spPr bwMode="auto">
              <a:xfrm>
                <a:off x="1717"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2" name="Freeform 554"/>
              <p:cNvSpPr>
                <a:spLocks/>
              </p:cNvSpPr>
              <p:nvPr/>
            </p:nvSpPr>
            <p:spPr bwMode="auto">
              <a:xfrm>
                <a:off x="1734" y="2979"/>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3" name="Freeform 555"/>
              <p:cNvSpPr>
                <a:spLocks/>
              </p:cNvSpPr>
              <p:nvPr/>
            </p:nvSpPr>
            <p:spPr bwMode="auto">
              <a:xfrm>
                <a:off x="1783" y="2979"/>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4" name="Freeform 556"/>
              <p:cNvSpPr>
                <a:spLocks/>
              </p:cNvSpPr>
              <p:nvPr/>
            </p:nvSpPr>
            <p:spPr bwMode="auto">
              <a:xfrm>
                <a:off x="1815" y="2979"/>
                <a:ext cx="33" cy="16"/>
              </a:xfrm>
              <a:custGeom>
                <a:avLst/>
                <a:gdLst>
                  <a:gd name="T0" fmla="*/ 0 w 33"/>
                  <a:gd name="T1" fmla="*/ 15 h 16"/>
                  <a:gd name="T2" fmla="*/ 32 w 33"/>
                  <a:gd name="T3" fmla="*/ 15 h 16"/>
                  <a:gd name="T4" fmla="*/ 32 w 33"/>
                  <a:gd name="T5" fmla="*/ 0 h 16"/>
                  <a:gd name="T6" fmla="*/ 0 w 33"/>
                  <a:gd name="T7" fmla="*/ 0 h 16"/>
                  <a:gd name="T8" fmla="*/ 0 w 3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6">
                    <a:moveTo>
                      <a:pt x="0" y="15"/>
                    </a:moveTo>
                    <a:lnTo>
                      <a:pt x="32" y="15"/>
                    </a:lnTo>
                    <a:lnTo>
                      <a:pt x="32"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5" name="Freeform 557"/>
              <p:cNvSpPr>
                <a:spLocks/>
              </p:cNvSpPr>
              <p:nvPr/>
            </p:nvSpPr>
            <p:spPr bwMode="auto">
              <a:xfrm>
                <a:off x="1848"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6" name="Freeform 558"/>
              <p:cNvSpPr>
                <a:spLocks/>
              </p:cNvSpPr>
              <p:nvPr/>
            </p:nvSpPr>
            <p:spPr bwMode="auto">
              <a:xfrm>
                <a:off x="1864" y="2979"/>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7" name="Freeform 559"/>
              <p:cNvSpPr>
                <a:spLocks/>
              </p:cNvSpPr>
              <p:nvPr/>
            </p:nvSpPr>
            <p:spPr bwMode="auto">
              <a:xfrm>
                <a:off x="1881"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8" name="Freeform 560"/>
              <p:cNvSpPr>
                <a:spLocks/>
              </p:cNvSpPr>
              <p:nvPr/>
            </p:nvSpPr>
            <p:spPr bwMode="auto">
              <a:xfrm>
                <a:off x="1898" y="2979"/>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69" name="Freeform 561"/>
              <p:cNvSpPr>
                <a:spLocks/>
              </p:cNvSpPr>
              <p:nvPr/>
            </p:nvSpPr>
            <p:spPr bwMode="auto">
              <a:xfrm>
                <a:off x="1963"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0" name="Freeform 562"/>
              <p:cNvSpPr>
                <a:spLocks/>
              </p:cNvSpPr>
              <p:nvPr/>
            </p:nvSpPr>
            <p:spPr bwMode="auto">
              <a:xfrm>
                <a:off x="1979" y="2979"/>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1" name="Freeform 563"/>
              <p:cNvSpPr>
                <a:spLocks/>
              </p:cNvSpPr>
              <p:nvPr/>
            </p:nvSpPr>
            <p:spPr bwMode="auto">
              <a:xfrm>
                <a:off x="1996" y="2979"/>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2" name="Freeform 564"/>
              <p:cNvSpPr>
                <a:spLocks/>
              </p:cNvSpPr>
              <p:nvPr/>
            </p:nvSpPr>
            <p:spPr bwMode="auto">
              <a:xfrm>
                <a:off x="2046" y="2979"/>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3" name="Freeform 565"/>
              <p:cNvSpPr>
                <a:spLocks/>
              </p:cNvSpPr>
              <p:nvPr/>
            </p:nvSpPr>
            <p:spPr bwMode="auto">
              <a:xfrm>
                <a:off x="2095" y="2979"/>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4" name="Freeform 566"/>
              <p:cNvSpPr>
                <a:spLocks/>
              </p:cNvSpPr>
              <p:nvPr/>
            </p:nvSpPr>
            <p:spPr bwMode="auto">
              <a:xfrm>
                <a:off x="1422" y="296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5" name="Freeform 567"/>
              <p:cNvSpPr>
                <a:spLocks/>
              </p:cNvSpPr>
              <p:nvPr/>
            </p:nvSpPr>
            <p:spPr bwMode="auto">
              <a:xfrm>
                <a:off x="1438" y="2962"/>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6" name="Freeform 568"/>
              <p:cNvSpPr>
                <a:spLocks/>
              </p:cNvSpPr>
              <p:nvPr/>
            </p:nvSpPr>
            <p:spPr bwMode="auto">
              <a:xfrm>
                <a:off x="1503" y="2962"/>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7" name="Freeform 569"/>
              <p:cNvSpPr>
                <a:spLocks/>
              </p:cNvSpPr>
              <p:nvPr/>
            </p:nvSpPr>
            <p:spPr bwMode="auto">
              <a:xfrm>
                <a:off x="1520" y="2962"/>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8" name="Freeform 570"/>
              <p:cNvSpPr>
                <a:spLocks/>
              </p:cNvSpPr>
              <p:nvPr/>
            </p:nvSpPr>
            <p:spPr bwMode="auto">
              <a:xfrm>
                <a:off x="1552" y="2962"/>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79" name="Freeform 571"/>
              <p:cNvSpPr>
                <a:spLocks/>
              </p:cNvSpPr>
              <p:nvPr/>
            </p:nvSpPr>
            <p:spPr bwMode="auto">
              <a:xfrm>
                <a:off x="1569" y="2962"/>
                <a:ext cx="114" cy="16"/>
              </a:xfrm>
              <a:custGeom>
                <a:avLst/>
                <a:gdLst>
                  <a:gd name="T0" fmla="*/ 0 w 114"/>
                  <a:gd name="T1" fmla="*/ 15 h 16"/>
                  <a:gd name="T2" fmla="*/ 113 w 114"/>
                  <a:gd name="T3" fmla="*/ 15 h 16"/>
                  <a:gd name="T4" fmla="*/ 113 w 114"/>
                  <a:gd name="T5" fmla="*/ 0 h 16"/>
                  <a:gd name="T6" fmla="*/ 0 w 114"/>
                  <a:gd name="T7" fmla="*/ 0 h 16"/>
                  <a:gd name="T8" fmla="*/ 0 w 1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6">
                    <a:moveTo>
                      <a:pt x="0" y="15"/>
                    </a:moveTo>
                    <a:lnTo>
                      <a:pt x="113" y="15"/>
                    </a:lnTo>
                    <a:lnTo>
                      <a:pt x="1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0" name="Freeform 572"/>
              <p:cNvSpPr>
                <a:spLocks/>
              </p:cNvSpPr>
              <p:nvPr/>
            </p:nvSpPr>
            <p:spPr bwMode="auto">
              <a:xfrm>
                <a:off x="1684" y="2962"/>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1" name="Freeform 573"/>
              <p:cNvSpPr>
                <a:spLocks/>
              </p:cNvSpPr>
              <p:nvPr/>
            </p:nvSpPr>
            <p:spPr bwMode="auto">
              <a:xfrm>
                <a:off x="1700" y="2962"/>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2" name="Freeform 574"/>
              <p:cNvSpPr>
                <a:spLocks/>
              </p:cNvSpPr>
              <p:nvPr/>
            </p:nvSpPr>
            <p:spPr bwMode="auto">
              <a:xfrm>
                <a:off x="1717" y="2962"/>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3" name="Freeform 575"/>
              <p:cNvSpPr>
                <a:spLocks/>
              </p:cNvSpPr>
              <p:nvPr/>
            </p:nvSpPr>
            <p:spPr bwMode="auto">
              <a:xfrm>
                <a:off x="1750" y="2962"/>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4" name="Freeform 576"/>
              <p:cNvSpPr>
                <a:spLocks/>
              </p:cNvSpPr>
              <p:nvPr/>
            </p:nvSpPr>
            <p:spPr bwMode="auto">
              <a:xfrm>
                <a:off x="1766" y="296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5" name="Freeform 577"/>
              <p:cNvSpPr>
                <a:spLocks/>
              </p:cNvSpPr>
              <p:nvPr/>
            </p:nvSpPr>
            <p:spPr bwMode="auto">
              <a:xfrm>
                <a:off x="1783" y="296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6" name="Freeform 578"/>
              <p:cNvSpPr>
                <a:spLocks/>
              </p:cNvSpPr>
              <p:nvPr/>
            </p:nvSpPr>
            <p:spPr bwMode="auto">
              <a:xfrm>
                <a:off x="1799" y="296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7" name="Freeform 579"/>
              <p:cNvSpPr>
                <a:spLocks/>
              </p:cNvSpPr>
              <p:nvPr/>
            </p:nvSpPr>
            <p:spPr bwMode="auto">
              <a:xfrm>
                <a:off x="1815" y="2962"/>
                <a:ext cx="81" cy="16"/>
              </a:xfrm>
              <a:custGeom>
                <a:avLst/>
                <a:gdLst>
                  <a:gd name="T0" fmla="*/ 0 w 81"/>
                  <a:gd name="T1" fmla="*/ 15 h 16"/>
                  <a:gd name="T2" fmla="*/ 80 w 81"/>
                  <a:gd name="T3" fmla="*/ 15 h 16"/>
                  <a:gd name="T4" fmla="*/ 80 w 81"/>
                  <a:gd name="T5" fmla="*/ 0 h 16"/>
                  <a:gd name="T6" fmla="*/ 0 w 81"/>
                  <a:gd name="T7" fmla="*/ 0 h 16"/>
                  <a:gd name="T8" fmla="*/ 0 w 8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6">
                    <a:moveTo>
                      <a:pt x="0" y="15"/>
                    </a:moveTo>
                    <a:lnTo>
                      <a:pt x="80" y="15"/>
                    </a:lnTo>
                    <a:lnTo>
                      <a:pt x="8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8" name="Freeform 580"/>
              <p:cNvSpPr>
                <a:spLocks/>
              </p:cNvSpPr>
              <p:nvPr/>
            </p:nvSpPr>
            <p:spPr bwMode="auto">
              <a:xfrm>
                <a:off x="1898" y="2962"/>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89" name="Freeform 581"/>
              <p:cNvSpPr>
                <a:spLocks/>
              </p:cNvSpPr>
              <p:nvPr/>
            </p:nvSpPr>
            <p:spPr bwMode="auto">
              <a:xfrm>
                <a:off x="1914" y="2962"/>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0" name="Freeform 582"/>
              <p:cNvSpPr>
                <a:spLocks/>
              </p:cNvSpPr>
              <p:nvPr/>
            </p:nvSpPr>
            <p:spPr bwMode="auto">
              <a:xfrm>
                <a:off x="1931" y="2962"/>
                <a:ext cx="13" cy="16"/>
              </a:xfrm>
              <a:custGeom>
                <a:avLst/>
                <a:gdLst>
                  <a:gd name="T0" fmla="*/ 0 w 13"/>
                  <a:gd name="T1" fmla="*/ 15 h 16"/>
                  <a:gd name="T2" fmla="*/ 12 w 13"/>
                  <a:gd name="T3" fmla="*/ 15 h 16"/>
                  <a:gd name="T4" fmla="*/ 12 w 13"/>
                  <a:gd name="T5" fmla="*/ 0 h 16"/>
                  <a:gd name="T6" fmla="*/ 0 w 13"/>
                  <a:gd name="T7" fmla="*/ 0 h 16"/>
                  <a:gd name="T8" fmla="*/ 0 w 1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15"/>
                    </a:moveTo>
                    <a:lnTo>
                      <a:pt x="12" y="15"/>
                    </a:lnTo>
                    <a:lnTo>
                      <a:pt x="12"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1" name="Freeform 583"/>
              <p:cNvSpPr>
                <a:spLocks/>
              </p:cNvSpPr>
              <p:nvPr/>
            </p:nvSpPr>
            <p:spPr bwMode="auto">
              <a:xfrm>
                <a:off x="1947" y="2962"/>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2" name="Freeform 584"/>
              <p:cNvSpPr>
                <a:spLocks/>
              </p:cNvSpPr>
              <p:nvPr/>
            </p:nvSpPr>
            <p:spPr bwMode="auto">
              <a:xfrm>
                <a:off x="1996" y="2962"/>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3" name="Freeform 585"/>
              <p:cNvSpPr>
                <a:spLocks/>
              </p:cNvSpPr>
              <p:nvPr/>
            </p:nvSpPr>
            <p:spPr bwMode="auto">
              <a:xfrm>
                <a:off x="2012" y="2962"/>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4" name="Freeform 586"/>
              <p:cNvSpPr>
                <a:spLocks/>
              </p:cNvSpPr>
              <p:nvPr/>
            </p:nvSpPr>
            <p:spPr bwMode="auto">
              <a:xfrm>
                <a:off x="2028" y="2962"/>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5" name="Freeform 587"/>
              <p:cNvSpPr>
                <a:spLocks/>
              </p:cNvSpPr>
              <p:nvPr/>
            </p:nvSpPr>
            <p:spPr bwMode="auto">
              <a:xfrm>
                <a:off x="2095" y="2962"/>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6" name="Freeform 588"/>
              <p:cNvSpPr>
                <a:spLocks/>
              </p:cNvSpPr>
              <p:nvPr/>
            </p:nvSpPr>
            <p:spPr bwMode="auto">
              <a:xfrm>
                <a:off x="1356"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7" name="Freeform 589"/>
              <p:cNvSpPr>
                <a:spLocks/>
              </p:cNvSpPr>
              <p:nvPr/>
            </p:nvSpPr>
            <p:spPr bwMode="auto">
              <a:xfrm>
                <a:off x="1422"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8" name="Freeform 590"/>
              <p:cNvSpPr>
                <a:spLocks/>
              </p:cNvSpPr>
              <p:nvPr/>
            </p:nvSpPr>
            <p:spPr bwMode="auto">
              <a:xfrm>
                <a:off x="1438" y="2944"/>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899" name="Freeform 591"/>
              <p:cNvSpPr>
                <a:spLocks/>
              </p:cNvSpPr>
              <p:nvPr/>
            </p:nvSpPr>
            <p:spPr bwMode="auto">
              <a:xfrm>
                <a:off x="1520" y="2944"/>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0" name="Freeform 592"/>
              <p:cNvSpPr>
                <a:spLocks/>
              </p:cNvSpPr>
              <p:nvPr/>
            </p:nvSpPr>
            <p:spPr bwMode="auto">
              <a:xfrm>
                <a:off x="1537" y="2944"/>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1" name="Freeform 593"/>
              <p:cNvSpPr>
                <a:spLocks/>
              </p:cNvSpPr>
              <p:nvPr/>
            </p:nvSpPr>
            <p:spPr bwMode="auto">
              <a:xfrm>
                <a:off x="1569" y="2944"/>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2" name="Freeform 594"/>
              <p:cNvSpPr>
                <a:spLocks/>
              </p:cNvSpPr>
              <p:nvPr/>
            </p:nvSpPr>
            <p:spPr bwMode="auto">
              <a:xfrm>
                <a:off x="1602"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3" name="Freeform 595"/>
              <p:cNvSpPr>
                <a:spLocks/>
              </p:cNvSpPr>
              <p:nvPr/>
            </p:nvSpPr>
            <p:spPr bwMode="auto">
              <a:xfrm>
                <a:off x="1619" y="2944"/>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4" name="Freeform 596"/>
              <p:cNvSpPr>
                <a:spLocks/>
              </p:cNvSpPr>
              <p:nvPr/>
            </p:nvSpPr>
            <p:spPr bwMode="auto">
              <a:xfrm>
                <a:off x="1684" y="2944"/>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5" name="Freeform 597"/>
              <p:cNvSpPr>
                <a:spLocks/>
              </p:cNvSpPr>
              <p:nvPr/>
            </p:nvSpPr>
            <p:spPr bwMode="auto">
              <a:xfrm>
                <a:off x="1700" y="2944"/>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6" name="Freeform 598"/>
              <p:cNvSpPr>
                <a:spLocks/>
              </p:cNvSpPr>
              <p:nvPr/>
            </p:nvSpPr>
            <p:spPr bwMode="auto">
              <a:xfrm>
                <a:off x="1734" y="2944"/>
                <a:ext cx="30" cy="17"/>
              </a:xfrm>
              <a:custGeom>
                <a:avLst/>
                <a:gdLst>
                  <a:gd name="T0" fmla="*/ 0 w 30"/>
                  <a:gd name="T1" fmla="*/ 16 h 17"/>
                  <a:gd name="T2" fmla="*/ 29 w 30"/>
                  <a:gd name="T3" fmla="*/ 16 h 17"/>
                  <a:gd name="T4" fmla="*/ 29 w 30"/>
                  <a:gd name="T5" fmla="*/ 0 h 17"/>
                  <a:gd name="T6" fmla="*/ 0 w 30"/>
                  <a:gd name="T7" fmla="*/ 0 h 17"/>
                  <a:gd name="T8" fmla="*/ 0 w 3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16"/>
                    </a:moveTo>
                    <a:lnTo>
                      <a:pt x="29" y="16"/>
                    </a:lnTo>
                    <a:lnTo>
                      <a:pt x="29"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7" name="Freeform 599"/>
              <p:cNvSpPr>
                <a:spLocks/>
              </p:cNvSpPr>
              <p:nvPr/>
            </p:nvSpPr>
            <p:spPr bwMode="auto">
              <a:xfrm>
                <a:off x="1766"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8" name="Freeform 600"/>
              <p:cNvSpPr>
                <a:spLocks/>
              </p:cNvSpPr>
              <p:nvPr/>
            </p:nvSpPr>
            <p:spPr bwMode="auto">
              <a:xfrm>
                <a:off x="1783" y="2944"/>
                <a:ext cx="48" cy="17"/>
              </a:xfrm>
              <a:custGeom>
                <a:avLst/>
                <a:gdLst>
                  <a:gd name="T0" fmla="*/ 0 w 48"/>
                  <a:gd name="T1" fmla="*/ 16 h 17"/>
                  <a:gd name="T2" fmla="*/ 47 w 48"/>
                  <a:gd name="T3" fmla="*/ 16 h 17"/>
                  <a:gd name="T4" fmla="*/ 47 w 48"/>
                  <a:gd name="T5" fmla="*/ 0 h 17"/>
                  <a:gd name="T6" fmla="*/ 0 w 48"/>
                  <a:gd name="T7" fmla="*/ 0 h 17"/>
                  <a:gd name="T8" fmla="*/ 0 w 4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16"/>
                    </a:moveTo>
                    <a:lnTo>
                      <a:pt x="47" y="16"/>
                    </a:lnTo>
                    <a:lnTo>
                      <a:pt x="47"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09" name="Freeform 601"/>
              <p:cNvSpPr>
                <a:spLocks/>
              </p:cNvSpPr>
              <p:nvPr/>
            </p:nvSpPr>
            <p:spPr bwMode="auto">
              <a:xfrm>
                <a:off x="1832" y="2944"/>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0" name="Freeform 602"/>
              <p:cNvSpPr>
                <a:spLocks/>
              </p:cNvSpPr>
              <p:nvPr/>
            </p:nvSpPr>
            <p:spPr bwMode="auto">
              <a:xfrm>
                <a:off x="1898" y="2944"/>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1" name="Freeform 603"/>
              <p:cNvSpPr>
                <a:spLocks/>
              </p:cNvSpPr>
              <p:nvPr/>
            </p:nvSpPr>
            <p:spPr bwMode="auto">
              <a:xfrm>
                <a:off x="1914" y="2944"/>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2" name="Freeform 604"/>
              <p:cNvSpPr>
                <a:spLocks/>
              </p:cNvSpPr>
              <p:nvPr/>
            </p:nvSpPr>
            <p:spPr bwMode="auto">
              <a:xfrm>
                <a:off x="1931" y="2944"/>
                <a:ext cx="13" cy="17"/>
              </a:xfrm>
              <a:custGeom>
                <a:avLst/>
                <a:gdLst>
                  <a:gd name="T0" fmla="*/ 0 w 13"/>
                  <a:gd name="T1" fmla="*/ 16 h 17"/>
                  <a:gd name="T2" fmla="*/ 12 w 13"/>
                  <a:gd name="T3" fmla="*/ 16 h 17"/>
                  <a:gd name="T4" fmla="*/ 12 w 13"/>
                  <a:gd name="T5" fmla="*/ 0 h 17"/>
                  <a:gd name="T6" fmla="*/ 0 w 13"/>
                  <a:gd name="T7" fmla="*/ 0 h 17"/>
                  <a:gd name="T8" fmla="*/ 0 w 1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0" y="16"/>
                    </a:moveTo>
                    <a:lnTo>
                      <a:pt x="12" y="16"/>
                    </a:lnTo>
                    <a:lnTo>
                      <a:pt x="12"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3" name="Freeform 605"/>
              <p:cNvSpPr>
                <a:spLocks/>
              </p:cNvSpPr>
              <p:nvPr/>
            </p:nvSpPr>
            <p:spPr bwMode="auto">
              <a:xfrm>
                <a:off x="1947"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4" name="Freeform 606"/>
              <p:cNvSpPr>
                <a:spLocks/>
              </p:cNvSpPr>
              <p:nvPr/>
            </p:nvSpPr>
            <p:spPr bwMode="auto">
              <a:xfrm>
                <a:off x="1963" y="2944"/>
                <a:ext cx="48" cy="17"/>
              </a:xfrm>
              <a:custGeom>
                <a:avLst/>
                <a:gdLst>
                  <a:gd name="T0" fmla="*/ 0 w 48"/>
                  <a:gd name="T1" fmla="*/ 16 h 17"/>
                  <a:gd name="T2" fmla="*/ 47 w 48"/>
                  <a:gd name="T3" fmla="*/ 16 h 17"/>
                  <a:gd name="T4" fmla="*/ 47 w 48"/>
                  <a:gd name="T5" fmla="*/ 0 h 17"/>
                  <a:gd name="T6" fmla="*/ 0 w 48"/>
                  <a:gd name="T7" fmla="*/ 0 h 17"/>
                  <a:gd name="T8" fmla="*/ 0 w 4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16"/>
                    </a:moveTo>
                    <a:lnTo>
                      <a:pt x="47" y="16"/>
                    </a:lnTo>
                    <a:lnTo>
                      <a:pt x="47"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5" name="Freeform 607"/>
              <p:cNvSpPr>
                <a:spLocks/>
              </p:cNvSpPr>
              <p:nvPr/>
            </p:nvSpPr>
            <p:spPr bwMode="auto">
              <a:xfrm>
                <a:off x="2012" y="2944"/>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6" name="Freeform 608"/>
              <p:cNvSpPr>
                <a:spLocks/>
              </p:cNvSpPr>
              <p:nvPr/>
            </p:nvSpPr>
            <p:spPr bwMode="auto">
              <a:xfrm>
                <a:off x="2028"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7" name="Freeform 609"/>
              <p:cNvSpPr>
                <a:spLocks/>
              </p:cNvSpPr>
              <p:nvPr/>
            </p:nvSpPr>
            <p:spPr bwMode="auto">
              <a:xfrm>
                <a:off x="2046" y="2944"/>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8" name="Freeform 610"/>
              <p:cNvSpPr>
                <a:spLocks/>
              </p:cNvSpPr>
              <p:nvPr/>
            </p:nvSpPr>
            <p:spPr bwMode="auto">
              <a:xfrm>
                <a:off x="2062"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19" name="Freeform 611"/>
              <p:cNvSpPr>
                <a:spLocks/>
              </p:cNvSpPr>
              <p:nvPr/>
            </p:nvSpPr>
            <p:spPr bwMode="auto">
              <a:xfrm>
                <a:off x="2078" y="2944"/>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0" name="Freeform 612"/>
              <p:cNvSpPr>
                <a:spLocks/>
              </p:cNvSpPr>
              <p:nvPr/>
            </p:nvSpPr>
            <p:spPr bwMode="auto">
              <a:xfrm>
                <a:off x="2095" y="2944"/>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1" name="Freeform 613"/>
              <p:cNvSpPr>
                <a:spLocks/>
              </p:cNvSpPr>
              <p:nvPr/>
            </p:nvSpPr>
            <p:spPr bwMode="auto">
              <a:xfrm>
                <a:off x="1422" y="292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2" name="Freeform 614"/>
              <p:cNvSpPr>
                <a:spLocks/>
              </p:cNvSpPr>
              <p:nvPr/>
            </p:nvSpPr>
            <p:spPr bwMode="auto">
              <a:xfrm>
                <a:off x="1438" y="2927"/>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3" name="Freeform 615"/>
              <p:cNvSpPr>
                <a:spLocks/>
              </p:cNvSpPr>
              <p:nvPr/>
            </p:nvSpPr>
            <p:spPr bwMode="auto">
              <a:xfrm>
                <a:off x="1455" y="2927"/>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4" name="Freeform 616"/>
              <p:cNvSpPr>
                <a:spLocks/>
              </p:cNvSpPr>
              <p:nvPr/>
            </p:nvSpPr>
            <p:spPr bwMode="auto">
              <a:xfrm>
                <a:off x="1487" y="2927"/>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5" name="Freeform 617"/>
              <p:cNvSpPr>
                <a:spLocks/>
              </p:cNvSpPr>
              <p:nvPr/>
            </p:nvSpPr>
            <p:spPr bwMode="auto">
              <a:xfrm>
                <a:off x="1520" y="2927"/>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6" name="Freeform 618"/>
              <p:cNvSpPr>
                <a:spLocks/>
              </p:cNvSpPr>
              <p:nvPr/>
            </p:nvSpPr>
            <p:spPr bwMode="auto">
              <a:xfrm>
                <a:off x="1552" y="2927"/>
                <a:ext cx="49" cy="16"/>
              </a:xfrm>
              <a:custGeom>
                <a:avLst/>
                <a:gdLst>
                  <a:gd name="T0" fmla="*/ 0 w 49"/>
                  <a:gd name="T1" fmla="*/ 15 h 16"/>
                  <a:gd name="T2" fmla="*/ 48 w 49"/>
                  <a:gd name="T3" fmla="*/ 15 h 16"/>
                  <a:gd name="T4" fmla="*/ 48 w 49"/>
                  <a:gd name="T5" fmla="*/ 0 h 16"/>
                  <a:gd name="T6" fmla="*/ 0 w 49"/>
                  <a:gd name="T7" fmla="*/ 0 h 16"/>
                  <a:gd name="T8" fmla="*/ 0 w 4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6">
                    <a:moveTo>
                      <a:pt x="0" y="15"/>
                    </a:moveTo>
                    <a:lnTo>
                      <a:pt x="48" y="15"/>
                    </a:lnTo>
                    <a:lnTo>
                      <a:pt x="48"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7" name="Freeform 619"/>
              <p:cNvSpPr>
                <a:spLocks/>
              </p:cNvSpPr>
              <p:nvPr/>
            </p:nvSpPr>
            <p:spPr bwMode="auto">
              <a:xfrm>
                <a:off x="1602" y="2927"/>
                <a:ext cx="81" cy="16"/>
              </a:xfrm>
              <a:custGeom>
                <a:avLst/>
                <a:gdLst>
                  <a:gd name="T0" fmla="*/ 0 w 81"/>
                  <a:gd name="T1" fmla="*/ 15 h 16"/>
                  <a:gd name="T2" fmla="*/ 80 w 81"/>
                  <a:gd name="T3" fmla="*/ 15 h 16"/>
                  <a:gd name="T4" fmla="*/ 80 w 81"/>
                  <a:gd name="T5" fmla="*/ 0 h 16"/>
                  <a:gd name="T6" fmla="*/ 0 w 81"/>
                  <a:gd name="T7" fmla="*/ 0 h 16"/>
                  <a:gd name="T8" fmla="*/ 0 w 8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6">
                    <a:moveTo>
                      <a:pt x="0" y="15"/>
                    </a:moveTo>
                    <a:lnTo>
                      <a:pt x="80" y="15"/>
                    </a:lnTo>
                    <a:lnTo>
                      <a:pt x="8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8" name="Freeform 620"/>
              <p:cNvSpPr>
                <a:spLocks/>
              </p:cNvSpPr>
              <p:nvPr/>
            </p:nvSpPr>
            <p:spPr bwMode="auto">
              <a:xfrm>
                <a:off x="1684" y="2927"/>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29" name="Freeform 621"/>
              <p:cNvSpPr>
                <a:spLocks/>
              </p:cNvSpPr>
              <p:nvPr/>
            </p:nvSpPr>
            <p:spPr bwMode="auto">
              <a:xfrm>
                <a:off x="1700" y="2927"/>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0" name="Freeform 622"/>
              <p:cNvSpPr>
                <a:spLocks/>
              </p:cNvSpPr>
              <p:nvPr/>
            </p:nvSpPr>
            <p:spPr bwMode="auto">
              <a:xfrm>
                <a:off x="1717" y="292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1" name="Freeform 623"/>
              <p:cNvSpPr>
                <a:spLocks/>
              </p:cNvSpPr>
              <p:nvPr/>
            </p:nvSpPr>
            <p:spPr bwMode="auto">
              <a:xfrm>
                <a:off x="1734" y="292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2" name="Freeform 624"/>
              <p:cNvSpPr>
                <a:spLocks/>
              </p:cNvSpPr>
              <p:nvPr/>
            </p:nvSpPr>
            <p:spPr bwMode="auto">
              <a:xfrm>
                <a:off x="1750" y="2927"/>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3" name="Freeform 625"/>
              <p:cNvSpPr>
                <a:spLocks/>
              </p:cNvSpPr>
              <p:nvPr/>
            </p:nvSpPr>
            <p:spPr bwMode="auto">
              <a:xfrm>
                <a:off x="1783" y="2927"/>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4" name="Freeform 626"/>
              <p:cNvSpPr>
                <a:spLocks/>
              </p:cNvSpPr>
              <p:nvPr/>
            </p:nvSpPr>
            <p:spPr bwMode="auto">
              <a:xfrm>
                <a:off x="1832" y="2927"/>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5" name="Freeform 627"/>
              <p:cNvSpPr>
                <a:spLocks/>
              </p:cNvSpPr>
              <p:nvPr/>
            </p:nvSpPr>
            <p:spPr bwMode="auto">
              <a:xfrm>
                <a:off x="1864" y="2927"/>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6" name="Freeform 628"/>
              <p:cNvSpPr>
                <a:spLocks/>
              </p:cNvSpPr>
              <p:nvPr/>
            </p:nvSpPr>
            <p:spPr bwMode="auto">
              <a:xfrm>
                <a:off x="1881" y="292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7" name="Freeform 629"/>
              <p:cNvSpPr>
                <a:spLocks/>
              </p:cNvSpPr>
              <p:nvPr/>
            </p:nvSpPr>
            <p:spPr bwMode="auto">
              <a:xfrm>
                <a:off x="1898" y="2927"/>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8" name="Freeform 630"/>
              <p:cNvSpPr>
                <a:spLocks/>
              </p:cNvSpPr>
              <p:nvPr/>
            </p:nvSpPr>
            <p:spPr bwMode="auto">
              <a:xfrm>
                <a:off x="1914" y="2927"/>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39" name="Freeform 631"/>
              <p:cNvSpPr>
                <a:spLocks/>
              </p:cNvSpPr>
              <p:nvPr/>
            </p:nvSpPr>
            <p:spPr bwMode="auto">
              <a:xfrm>
                <a:off x="1931" y="2927"/>
                <a:ext cx="13" cy="16"/>
              </a:xfrm>
              <a:custGeom>
                <a:avLst/>
                <a:gdLst>
                  <a:gd name="T0" fmla="*/ 0 w 13"/>
                  <a:gd name="T1" fmla="*/ 15 h 16"/>
                  <a:gd name="T2" fmla="*/ 12 w 13"/>
                  <a:gd name="T3" fmla="*/ 15 h 16"/>
                  <a:gd name="T4" fmla="*/ 12 w 13"/>
                  <a:gd name="T5" fmla="*/ 0 h 16"/>
                  <a:gd name="T6" fmla="*/ 0 w 13"/>
                  <a:gd name="T7" fmla="*/ 0 h 16"/>
                  <a:gd name="T8" fmla="*/ 0 w 1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15"/>
                    </a:moveTo>
                    <a:lnTo>
                      <a:pt x="12" y="15"/>
                    </a:lnTo>
                    <a:lnTo>
                      <a:pt x="12"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0" name="Freeform 632"/>
              <p:cNvSpPr>
                <a:spLocks/>
              </p:cNvSpPr>
              <p:nvPr/>
            </p:nvSpPr>
            <p:spPr bwMode="auto">
              <a:xfrm>
                <a:off x="1947" y="292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1" name="Freeform 633"/>
              <p:cNvSpPr>
                <a:spLocks/>
              </p:cNvSpPr>
              <p:nvPr/>
            </p:nvSpPr>
            <p:spPr bwMode="auto">
              <a:xfrm>
                <a:off x="1963" y="2927"/>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2" name="Freeform 634"/>
              <p:cNvSpPr>
                <a:spLocks/>
              </p:cNvSpPr>
              <p:nvPr/>
            </p:nvSpPr>
            <p:spPr bwMode="auto">
              <a:xfrm>
                <a:off x="2028" y="2927"/>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3" name="Freeform 635"/>
              <p:cNvSpPr>
                <a:spLocks/>
              </p:cNvSpPr>
              <p:nvPr/>
            </p:nvSpPr>
            <p:spPr bwMode="auto">
              <a:xfrm>
                <a:off x="2046" y="2927"/>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4" name="Freeform 636"/>
              <p:cNvSpPr>
                <a:spLocks/>
              </p:cNvSpPr>
              <p:nvPr/>
            </p:nvSpPr>
            <p:spPr bwMode="auto">
              <a:xfrm>
                <a:off x="2095" y="2927"/>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5" name="Freeform 637"/>
              <p:cNvSpPr>
                <a:spLocks/>
              </p:cNvSpPr>
              <p:nvPr/>
            </p:nvSpPr>
            <p:spPr bwMode="auto">
              <a:xfrm>
                <a:off x="1422" y="290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6" name="Freeform 638"/>
              <p:cNvSpPr>
                <a:spLocks/>
              </p:cNvSpPr>
              <p:nvPr/>
            </p:nvSpPr>
            <p:spPr bwMode="auto">
              <a:xfrm>
                <a:off x="1438" y="2909"/>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7" name="Freeform 639"/>
              <p:cNvSpPr>
                <a:spLocks/>
              </p:cNvSpPr>
              <p:nvPr/>
            </p:nvSpPr>
            <p:spPr bwMode="auto">
              <a:xfrm>
                <a:off x="1471" y="2909"/>
                <a:ext cx="146" cy="17"/>
              </a:xfrm>
              <a:custGeom>
                <a:avLst/>
                <a:gdLst>
                  <a:gd name="T0" fmla="*/ 0 w 146"/>
                  <a:gd name="T1" fmla="*/ 16 h 17"/>
                  <a:gd name="T2" fmla="*/ 145 w 146"/>
                  <a:gd name="T3" fmla="*/ 16 h 17"/>
                  <a:gd name="T4" fmla="*/ 145 w 146"/>
                  <a:gd name="T5" fmla="*/ 0 h 17"/>
                  <a:gd name="T6" fmla="*/ 0 w 146"/>
                  <a:gd name="T7" fmla="*/ 0 h 17"/>
                  <a:gd name="T8" fmla="*/ 0 w 14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
                    <a:moveTo>
                      <a:pt x="0" y="16"/>
                    </a:moveTo>
                    <a:lnTo>
                      <a:pt x="145" y="16"/>
                    </a:lnTo>
                    <a:lnTo>
                      <a:pt x="14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8" name="Freeform 640"/>
              <p:cNvSpPr>
                <a:spLocks/>
              </p:cNvSpPr>
              <p:nvPr/>
            </p:nvSpPr>
            <p:spPr bwMode="auto">
              <a:xfrm>
                <a:off x="1619" y="290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49" name="Freeform 641"/>
              <p:cNvSpPr>
                <a:spLocks/>
              </p:cNvSpPr>
              <p:nvPr/>
            </p:nvSpPr>
            <p:spPr bwMode="auto">
              <a:xfrm>
                <a:off x="1635" y="290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0" name="Freeform 642"/>
              <p:cNvSpPr>
                <a:spLocks/>
              </p:cNvSpPr>
              <p:nvPr/>
            </p:nvSpPr>
            <p:spPr bwMode="auto">
              <a:xfrm>
                <a:off x="1651" y="290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1" name="Freeform 643"/>
              <p:cNvSpPr>
                <a:spLocks/>
              </p:cNvSpPr>
              <p:nvPr/>
            </p:nvSpPr>
            <p:spPr bwMode="auto">
              <a:xfrm>
                <a:off x="1667" y="290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2" name="Freeform 644"/>
              <p:cNvSpPr>
                <a:spLocks/>
              </p:cNvSpPr>
              <p:nvPr/>
            </p:nvSpPr>
            <p:spPr bwMode="auto">
              <a:xfrm>
                <a:off x="1684" y="2909"/>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3" name="Freeform 645"/>
              <p:cNvSpPr>
                <a:spLocks/>
              </p:cNvSpPr>
              <p:nvPr/>
            </p:nvSpPr>
            <p:spPr bwMode="auto">
              <a:xfrm>
                <a:off x="1700" y="2909"/>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4" name="Freeform 646"/>
              <p:cNvSpPr>
                <a:spLocks/>
              </p:cNvSpPr>
              <p:nvPr/>
            </p:nvSpPr>
            <p:spPr bwMode="auto">
              <a:xfrm>
                <a:off x="1734" y="2909"/>
                <a:ext cx="30" cy="17"/>
              </a:xfrm>
              <a:custGeom>
                <a:avLst/>
                <a:gdLst>
                  <a:gd name="T0" fmla="*/ 0 w 30"/>
                  <a:gd name="T1" fmla="*/ 16 h 17"/>
                  <a:gd name="T2" fmla="*/ 29 w 30"/>
                  <a:gd name="T3" fmla="*/ 16 h 17"/>
                  <a:gd name="T4" fmla="*/ 29 w 30"/>
                  <a:gd name="T5" fmla="*/ 0 h 17"/>
                  <a:gd name="T6" fmla="*/ 0 w 30"/>
                  <a:gd name="T7" fmla="*/ 0 h 17"/>
                  <a:gd name="T8" fmla="*/ 0 w 3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16"/>
                    </a:moveTo>
                    <a:lnTo>
                      <a:pt x="29" y="16"/>
                    </a:lnTo>
                    <a:lnTo>
                      <a:pt x="29"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5" name="Freeform 647"/>
              <p:cNvSpPr>
                <a:spLocks/>
              </p:cNvSpPr>
              <p:nvPr/>
            </p:nvSpPr>
            <p:spPr bwMode="auto">
              <a:xfrm>
                <a:off x="1766" y="290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6" name="Freeform 648"/>
              <p:cNvSpPr>
                <a:spLocks/>
              </p:cNvSpPr>
              <p:nvPr/>
            </p:nvSpPr>
            <p:spPr bwMode="auto">
              <a:xfrm>
                <a:off x="1783" y="290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7" name="Freeform 649"/>
              <p:cNvSpPr>
                <a:spLocks/>
              </p:cNvSpPr>
              <p:nvPr/>
            </p:nvSpPr>
            <p:spPr bwMode="auto">
              <a:xfrm>
                <a:off x="1799" y="2909"/>
                <a:ext cx="97" cy="17"/>
              </a:xfrm>
              <a:custGeom>
                <a:avLst/>
                <a:gdLst>
                  <a:gd name="T0" fmla="*/ 0 w 97"/>
                  <a:gd name="T1" fmla="*/ 16 h 17"/>
                  <a:gd name="T2" fmla="*/ 96 w 97"/>
                  <a:gd name="T3" fmla="*/ 16 h 17"/>
                  <a:gd name="T4" fmla="*/ 96 w 97"/>
                  <a:gd name="T5" fmla="*/ 0 h 17"/>
                  <a:gd name="T6" fmla="*/ 0 w 97"/>
                  <a:gd name="T7" fmla="*/ 0 h 17"/>
                  <a:gd name="T8" fmla="*/ 0 w 9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7">
                    <a:moveTo>
                      <a:pt x="0" y="16"/>
                    </a:moveTo>
                    <a:lnTo>
                      <a:pt x="96" y="16"/>
                    </a:lnTo>
                    <a:lnTo>
                      <a:pt x="9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8" name="Freeform 650"/>
              <p:cNvSpPr>
                <a:spLocks/>
              </p:cNvSpPr>
              <p:nvPr/>
            </p:nvSpPr>
            <p:spPr bwMode="auto">
              <a:xfrm>
                <a:off x="1898" y="2909"/>
                <a:ext cx="30" cy="17"/>
              </a:xfrm>
              <a:custGeom>
                <a:avLst/>
                <a:gdLst>
                  <a:gd name="T0" fmla="*/ 0 w 30"/>
                  <a:gd name="T1" fmla="*/ 16 h 17"/>
                  <a:gd name="T2" fmla="*/ 29 w 30"/>
                  <a:gd name="T3" fmla="*/ 16 h 17"/>
                  <a:gd name="T4" fmla="*/ 29 w 30"/>
                  <a:gd name="T5" fmla="*/ 0 h 17"/>
                  <a:gd name="T6" fmla="*/ 0 w 30"/>
                  <a:gd name="T7" fmla="*/ 0 h 17"/>
                  <a:gd name="T8" fmla="*/ 0 w 3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16"/>
                    </a:moveTo>
                    <a:lnTo>
                      <a:pt x="29" y="16"/>
                    </a:lnTo>
                    <a:lnTo>
                      <a:pt x="29"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59" name="Freeform 651"/>
              <p:cNvSpPr>
                <a:spLocks/>
              </p:cNvSpPr>
              <p:nvPr/>
            </p:nvSpPr>
            <p:spPr bwMode="auto">
              <a:xfrm>
                <a:off x="1931" y="2909"/>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0" name="Freeform 652"/>
              <p:cNvSpPr>
                <a:spLocks/>
              </p:cNvSpPr>
              <p:nvPr/>
            </p:nvSpPr>
            <p:spPr bwMode="auto">
              <a:xfrm>
                <a:off x="1979" y="2909"/>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1" name="Freeform 653"/>
              <p:cNvSpPr>
                <a:spLocks/>
              </p:cNvSpPr>
              <p:nvPr/>
            </p:nvSpPr>
            <p:spPr bwMode="auto">
              <a:xfrm>
                <a:off x="1996" y="2909"/>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2" name="Freeform 654"/>
              <p:cNvSpPr>
                <a:spLocks/>
              </p:cNvSpPr>
              <p:nvPr/>
            </p:nvSpPr>
            <p:spPr bwMode="auto">
              <a:xfrm>
                <a:off x="2028" y="2909"/>
                <a:ext cx="65" cy="17"/>
              </a:xfrm>
              <a:custGeom>
                <a:avLst/>
                <a:gdLst>
                  <a:gd name="T0" fmla="*/ 0 w 65"/>
                  <a:gd name="T1" fmla="*/ 16 h 17"/>
                  <a:gd name="T2" fmla="*/ 64 w 65"/>
                  <a:gd name="T3" fmla="*/ 16 h 17"/>
                  <a:gd name="T4" fmla="*/ 64 w 65"/>
                  <a:gd name="T5" fmla="*/ 0 h 17"/>
                  <a:gd name="T6" fmla="*/ 0 w 65"/>
                  <a:gd name="T7" fmla="*/ 0 h 17"/>
                  <a:gd name="T8" fmla="*/ 0 w 6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7">
                    <a:moveTo>
                      <a:pt x="0" y="16"/>
                    </a:moveTo>
                    <a:lnTo>
                      <a:pt x="64" y="16"/>
                    </a:lnTo>
                    <a:lnTo>
                      <a:pt x="6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3" name="Freeform 655"/>
              <p:cNvSpPr>
                <a:spLocks/>
              </p:cNvSpPr>
              <p:nvPr/>
            </p:nvSpPr>
            <p:spPr bwMode="auto">
              <a:xfrm>
                <a:off x="2095" y="2909"/>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4" name="Freeform 656"/>
              <p:cNvSpPr>
                <a:spLocks/>
              </p:cNvSpPr>
              <p:nvPr/>
            </p:nvSpPr>
            <p:spPr bwMode="auto">
              <a:xfrm>
                <a:off x="1422" y="2891"/>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5" name="Freeform 657"/>
              <p:cNvSpPr>
                <a:spLocks/>
              </p:cNvSpPr>
              <p:nvPr/>
            </p:nvSpPr>
            <p:spPr bwMode="auto">
              <a:xfrm>
                <a:off x="1455" y="2891"/>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6" name="Freeform 658"/>
              <p:cNvSpPr>
                <a:spLocks/>
              </p:cNvSpPr>
              <p:nvPr/>
            </p:nvSpPr>
            <p:spPr bwMode="auto">
              <a:xfrm>
                <a:off x="1487"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7" name="Freeform 659"/>
              <p:cNvSpPr>
                <a:spLocks/>
              </p:cNvSpPr>
              <p:nvPr/>
            </p:nvSpPr>
            <p:spPr bwMode="auto">
              <a:xfrm>
                <a:off x="1503" y="289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8" name="Freeform 660" descr="Light horizontal"/>
              <p:cNvSpPr>
                <a:spLocks/>
              </p:cNvSpPr>
              <p:nvPr/>
            </p:nvSpPr>
            <p:spPr bwMode="auto">
              <a:xfrm>
                <a:off x="1520" y="289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pattFill prst="ltHorz">
                <a:fgClr>
                  <a:srgbClr val="FF0000"/>
                </a:fgClr>
                <a:bgClr>
                  <a:srgbClr val="C0F0FF"/>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69" name="Freeform 661"/>
              <p:cNvSpPr>
                <a:spLocks/>
              </p:cNvSpPr>
              <p:nvPr/>
            </p:nvSpPr>
            <p:spPr bwMode="auto">
              <a:xfrm>
                <a:off x="1537" y="2891"/>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0" name="Freeform 662"/>
              <p:cNvSpPr>
                <a:spLocks/>
              </p:cNvSpPr>
              <p:nvPr/>
            </p:nvSpPr>
            <p:spPr bwMode="auto">
              <a:xfrm>
                <a:off x="1585" y="289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1" name="Freeform 663"/>
              <p:cNvSpPr>
                <a:spLocks/>
              </p:cNvSpPr>
              <p:nvPr/>
            </p:nvSpPr>
            <p:spPr bwMode="auto">
              <a:xfrm>
                <a:off x="1602" y="2891"/>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2" name="Freeform 664"/>
              <p:cNvSpPr>
                <a:spLocks/>
              </p:cNvSpPr>
              <p:nvPr/>
            </p:nvSpPr>
            <p:spPr bwMode="auto">
              <a:xfrm>
                <a:off x="1684" y="289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3" name="Freeform 665"/>
              <p:cNvSpPr>
                <a:spLocks/>
              </p:cNvSpPr>
              <p:nvPr/>
            </p:nvSpPr>
            <p:spPr bwMode="auto">
              <a:xfrm>
                <a:off x="1700" y="2891"/>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4" name="Freeform 666"/>
              <p:cNvSpPr>
                <a:spLocks/>
              </p:cNvSpPr>
              <p:nvPr/>
            </p:nvSpPr>
            <p:spPr bwMode="auto">
              <a:xfrm>
                <a:off x="1734" y="2891"/>
                <a:ext cx="30" cy="17"/>
              </a:xfrm>
              <a:custGeom>
                <a:avLst/>
                <a:gdLst>
                  <a:gd name="T0" fmla="*/ 0 w 30"/>
                  <a:gd name="T1" fmla="*/ 16 h 17"/>
                  <a:gd name="T2" fmla="*/ 29 w 30"/>
                  <a:gd name="T3" fmla="*/ 16 h 17"/>
                  <a:gd name="T4" fmla="*/ 29 w 30"/>
                  <a:gd name="T5" fmla="*/ 0 h 17"/>
                  <a:gd name="T6" fmla="*/ 0 w 30"/>
                  <a:gd name="T7" fmla="*/ 0 h 17"/>
                  <a:gd name="T8" fmla="*/ 0 w 3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16"/>
                    </a:moveTo>
                    <a:lnTo>
                      <a:pt x="29" y="16"/>
                    </a:lnTo>
                    <a:lnTo>
                      <a:pt x="29"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5" name="Freeform 667"/>
              <p:cNvSpPr>
                <a:spLocks/>
              </p:cNvSpPr>
              <p:nvPr/>
            </p:nvSpPr>
            <p:spPr bwMode="auto">
              <a:xfrm>
                <a:off x="1766"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6" name="Freeform 668"/>
              <p:cNvSpPr>
                <a:spLocks/>
              </p:cNvSpPr>
              <p:nvPr/>
            </p:nvSpPr>
            <p:spPr bwMode="auto">
              <a:xfrm>
                <a:off x="1783"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7" name="Freeform 669"/>
              <p:cNvSpPr>
                <a:spLocks/>
              </p:cNvSpPr>
              <p:nvPr/>
            </p:nvSpPr>
            <p:spPr bwMode="auto">
              <a:xfrm>
                <a:off x="1799" y="2891"/>
                <a:ext cx="145" cy="17"/>
              </a:xfrm>
              <a:custGeom>
                <a:avLst/>
                <a:gdLst>
                  <a:gd name="T0" fmla="*/ 0 w 145"/>
                  <a:gd name="T1" fmla="*/ 16 h 17"/>
                  <a:gd name="T2" fmla="*/ 144 w 145"/>
                  <a:gd name="T3" fmla="*/ 16 h 17"/>
                  <a:gd name="T4" fmla="*/ 144 w 145"/>
                  <a:gd name="T5" fmla="*/ 0 h 17"/>
                  <a:gd name="T6" fmla="*/ 0 w 145"/>
                  <a:gd name="T7" fmla="*/ 0 h 17"/>
                  <a:gd name="T8" fmla="*/ 0 w 14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
                    <a:moveTo>
                      <a:pt x="0" y="16"/>
                    </a:moveTo>
                    <a:lnTo>
                      <a:pt x="144" y="16"/>
                    </a:lnTo>
                    <a:lnTo>
                      <a:pt x="14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8" name="Freeform 670"/>
              <p:cNvSpPr>
                <a:spLocks/>
              </p:cNvSpPr>
              <p:nvPr/>
            </p:nvSpPr>
            <p:spPr bwMode="auto">
              <a:xfrm>
                <a:off x="1947" y="2891"/>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79" name="Freeform 671"/>
              <p:cNvSpPr>
                <a:spLocks/>
              </p:cNvSpPr>
              <p:nvPr/>
            </p:nvSpPr>
            <p:spPr bwMode="auto">
              <a:xfrm>
                <a:off x="1979"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0" name="Freeform 672"/>
              <p:cNvSpPr>
                <a:spLocks/>
              </p:cNvSpPr>
              <p:nvPr/>
            </p:nvSpPr>
            <p:spPr bwMode="auto">
              <a:xfrm>
                <a:off x="1996"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1" name="Freeform 673"/>
              <p:cNvSpPr>
                <a:spLocks/>
              </p:cNvSpPr>
              <p:nvPr/>
            </p:nvSpPr>
            <p:spPr bwMode="auto">
              <a:xfrm>
                <a:off x="2012" y="2891"/>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2" name="Freeform 674"/>
              <p:cNvSpPr>
                <a:spLocks/>
              </p:cNvSpPr>
              <p:nvPr/>
            </p:nvSpPr>
            <p:spPr bwMode="auto">
              <a:xfrm>
                <a:off x="2028"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3" name="Freeform 675"/>
              <p:cNvSpPr>
                <a:spLocks/>
              </p:cNvSpPr>
              <p:nvPr/>
            </p:nvSpPr>
            <p:spPr bwMode="auto">
              <a:xfrm>
                <a:off x="2046" y="2891"/>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4" name="Freeform 676"/>
              <p:cNvSpPr>
                <a:spLocks/>
              </p:cNvSpPr>
              <p:nvPr/>
            </p:nvSpPr>
            <p:spPr bwMode="auto">
              <a:xfrm>
                <a:off x="2062"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5" name="Freeform 677"/>
              <p:cNvSpPr>
                <a:spLocks/>
              </p:cNvSpPr>
              <p:nvPr/>
            </p:nvSpPr>
            <p:spPr bwMode="auto">
              <a:xfrm>
                <a:off x="2078" y="2891"/>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6" name="Freeform 678"/>
              <p:cNvSpPr>
                <a:spLocks/>
              </p:cNvSpPr>
              <p:nvPr/>
            </p:nvSpPr>
            <p:spPr bwMode="auto">
              <a:xfrm>
                <a:off x="2095" y="2891"/>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7" name="Freeform 679"/>
              <p:cNvSpPr>
                <a:spLocks/>
              </p:cNvSpPr>
              <p:nvPr/>
            </p:nvSpPr>
            <p:spPr bwMode="auto">
              <a:xfrm>
                <a:off x="1422" y="28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8" name="Freeform 680"/>
              <p:cNvSpPr>
                <a:spLocks/>
              </p:cNvSpPr>
              <p:nvPr/>
            </p:nvSpPr>
            <p:spPr bwMode="auto">
              <a:xfrm>
                <a:off x="1438" y="287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89" name="Freeform 681"/>
              <p:cNvSpPr>
                <a:spLocks/>
              </p:cNvSpPr>
              <p:nvPr/>
            </p:nvSpPr>
            <p:spPr bwMode="auto">
              <a:xfrm>
                <a:off x="1455" y="28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0" name="Freeform 682"/>
              <p:cNvSpPr>
                <a:spLocks/>
              </p:cNvSpPr>
              <p:nvPr/>
            </p:nvSpPr>
            <p:spPr bwMode="auto">
              <a:xfrm>
                <a:off x="1471" y="2873"/>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1" name="Freeform 683"/>
              <p:cNvSpPr>
                <a:spLocks/>
              </p:cNvSpPr>
              <p:nvPr/>
            </p:nvSpPr>
            <p:spPr bwMode="auto">
              <a:xfrm>
                <a:off x="1503" y="2873"/>
                <a:ext cx="197" cy="17"/>
              </a:xfrm>
              <a:custGeom>
                <a:avLst/>
                <a:gdLst>
                  <a:gd name="T0" fmla="*/ 0 w 197"/>
                  <a:gd name="T1" fmla="*/ 16 h 17"/>
                  <a:gd name="T2" fmla="*/ 196 w 197"/>
                  <a:gd name="T3" fmla="*/ 16 h 17"/>
                  <a:gd name="T4" fmla="*/ 196 w 197"/>
                  <a:gd name="T5" fmla="*/ 0 h 17"/>
                  <a:gd name="T6" fmla="*/ 0 w 197"/>
                  <a:gd name="T7" fmla="*/ 0 h 17"/>
                  <a:gd name="T8" fmla="*/ 0 w 19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17">
                    <a:moveTo>
                      <a:pt x="0" y="16"/>
                    </a:moveTo>
                    <a:lnTo>
                      <a:pt x="196" y="16"/>
                    </a:lnTo>
                    <a:lnTo>
                      <a:pt x="19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2" name="Freeform 684"/>
              <p:cNvSpPr>
                <a:spLocks/>
              </p:cNvSpPr>
              <p:nvPr/>
            </p:nvSpPr>
            <p:spPr bwMode="auto">
              <a:xfrm>
                <a:off x="1700" y="2873"/>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3" name="Freeform 685"/>
              <p:cNvSpPr>
                <a:spLocks/>
              </p:cNvSpPr>
              <p:nvPr/>
            </p:nvSpPr>
            <p:spPr bwMode="auto">
              <a:xfrm>
                <a:off x="1734" y="2873"/>
                <a:ext cx="97" cy="17"/>
              </a:xfrm>
              <a:custGeom>
                <a:avLst/>
                <a:gdLst>
                  <a:gd name="T0" fmla="*/ 0 w 97"/>
                  <a:gd name="T1" fmla="*/ 16 h 17"/>
                  <a:gd name="T2" fmla="*/ 96 w 97"/>
                  <a:gd name="T3" fmla="*/ 16 h 17"/>
                  <a:gd name="T4" fmla="*/ 96 w 97"/>
                  <a:gd name="T5" fmla="*/ 0 h 17"/>
                  <a:gd name="T6" fmla="*/ 0 w 97"/>
                  <a:gd name="T7" fmla="*/ 0 h 17"/>
                  <a:gd name="T8" fmla="*/ 0 w 9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7">
                    <a:moveTo>
                      <a:pt x="0" y="16"/>
                    </a:moveTo>
                    <a:lnTo>
                      <a:pt x="96" y="16"/>
                    </a:lnTo>
                    <a:lnTo>
                      <a:pt x="9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4" name="Freeform 686"/>
              <p:cNvSpPr>
                <a:spLocks/>
              </p:cNvSpPr>
              <p:nvPr/>
            </p:nvSpPr>
            <p:spPr bwMode="auto">
              <a:xfrm>
                <a:off x="1832" y="287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5" name="Freeform 687"/>
              <p:cNvSpPr>
                <a:spLocks/>
              </p:cNvSpPr>
              <p:nvPr/>
            </p:nvSpPr>
            <p:spPr bwMode="auto">
              <a:xfrm>
                <a:off x="1848" y="28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6" name="Freeform 688"/>
              <p:cNvSpPr>
                <a:spLocks/>
              </p:cNvSpPr>
              <p:nvPr/>
            </p:nvSpPr>
            <p:spPr bwMode="auto">
              <a:xfrm>
                <a:off x="1864" y="287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7" name="Freeform 689"/>
              <p:cNvSpPr>
                <a:spLocks/>
              </p:cNvSpPr>
              <p:nvPr/>
            </p:nvSpPr>
            <p:spPr bwMode="auto">
              <a:xfrm>
                <a:off x="1881" y="2873"/>
                <a:ext cx="81" cy="17"/>
              </a:xfrm>
              <a:custGeom>
                <a:avLst/>
                <a:gdLst>
                  <a:gd name="T0" fmla="*/ 0 w 81"/>
                  <a:gd name="T1" fmla="*/ 16 h 17"/>
                  <a:gd name="T2" fmla="*/ 80 w 81"/>
                  <a:gd name="T3" fmla="*/ 16 h 17"/>
                  <a:gd name="T4" fmla="*/ 80 w 81"/>
                  <a:gd name="T5" fmla="*/ 0 h 17"/>
                  <a:gd name="T6" fmla="*/ 0 w 81"/>
                  <a:gd name="T7" fmla="*/ 0 h 17"/>
                  <a:gd name="T8" fmla="*/ 0 w 8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7">
                    <a:moveTo>
                      <a:pt x="0" y="16"/>
                    </a:moveTo>
                    <a:lnTo>
                      <a:pt x="80" y="16"/>
                    </a:lnTo>
                    <a:lnTo>
                      <a:pt x="8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8" name="Freeform 690"/>
              <p:cNvSpPr>
                <a:spLocks/>
              </p:cNvSpPr>
              <p:nvPr/>
            </p:nvSpPr>
            <p:spPr bwMode="auto">
              <a:xfrm>
                <a:off x="1963" y="28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0999" name="Freeform 691"/>
              <p:cNvSpPr>
                <a:spLocks/>
              </p:cNvSpPr>
              <p:nvPr/>
            </p:nvSpPr>
            <p:spPr bwMode="auto">
              <a:xfrm>
                <a:off x="1979" y="28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0" name="Freeform 692"/>
              <p:cNvSpPr>
                <a:spLocks/>
              </p:cNvSpPr>
              <p:nvPr/>
            </p:nvSpPr>
            <p:spPr bwMode="auto">
              <a:xfrm>
                <a:off x="1996" y="2873"/>
                <a:ext cx="64" cy="17"/>
              </a:xfrm>
              <a:custGeom>
                <a:avLst/>
                <a:gdLst>
                  <a:gd name="T0" fmla="*/ 0 w 64"/>
                  <a:gd name="T1" fmla="*/ 16 h 17"/>
                  <a:gd name="T2" fmla="*/ 63 w 64"/>
                  <a:gd name="T3" fmla="*/ 16 h 17"/>
                  <a:gd name="T4" fmla="*/ 63 w 64"/>
                  <a:gd name="T5" fmla="*/ 0 h 17"/>
                  <a:gd name="T6" fmla="*/ 0 w 64"/>
                  <a:gd name="T7" fmla="*/ 0 h 17"/>
                  <a:gd name="T8" fmla="*/ 0 w 6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7">
                    <a:moveTo>
                      <a:pt x="0" y="16"/>
                    </a:moveTo>
                    <a:lnTo>
                      <a:pt x="63" y="16"/>
                    </a:lnTo>
                    <a:lnTo>
                      <a:pt x="63"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1" name="Freeform 693"/>
              <p:cNvSpPr>
                <a:spLocks/>
              </p:cNvSpPr>
              <p:nvPr/>
            </p:nvSpPr>
            <p:spPr bwMode="auto">
              <a:xfrm>
                <a:off x="2062" y="28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2" name="Freeform 694"/>
              <p:cNvSpPr>
                <a:spLocks/>
              </p:cNvSpPr>
              <p:nvPr/>
            </p:nvSpPr>
            <p:spPr bwMode="auto">
              <a:xfrm>
                <a:off x="2078" y="287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3" name="Freeform 695"/>
              <p:cNvSpPr>
                <a:spLocks/>
              </p:cNvSpPr>
              <p:nvPr/>
            </p:nvSpPr>
            <p:spPr bwMode="auto">
              <a:xfrm>
                <a:off x="2095" y="2873"/>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4" name="Freeform 696"/>
              <p:cNvSpPr>
                <a:spLocks/>
              </p:cNvSpPr>
              <p:nvPr/>
            </p:nvSpPr>
            <p:spPr bwMode="auto">
              <a:xfrm>
                <a:off x="1422" y="2857"/>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5" name="Freeform 697"/>
              <p:cNvSpPr>
                <a:spLocks/>
              </p:cNvSpPr>
              <p:nvPr/>
            </p:nvSpPr>
            <p:spPr bwMode="auto">
              <a:xfrm>
                <a:off x="1438" y="2857"/>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6" name="Freeform 698"/>
              <p:cNvSpPr>
                <a:spLocks/>
              </p:cNvSpPr>
              <p:nvPr/>
            </p:nvSpPr>
            <p:spPr bwMode="auto">
              <a:xfrm>
                <a:off x="1455" y="2857"/>
                <a:ext cx="14" cy="15"/>
              </a:xfrm>
              <a:custGeom>
                <a:avLst/>
                <a:gdLst>
                  <a:gd name="T0" fmla="*/ 0 w 14"/>
                  <a:gd name="T1" fmla="*/ 14 h 15"/>
                  <a:gd name="T2" fmla="*/ 13 w 14"/>
                  <a:gd name="T3" fmla="*/ 14 h 15"/>
                  <a:gd name="T4" fmla="*/ 13 w 14"/>
                  <a:gd name="T5" fmla="*/ 0 h 15"/>
                  <a:gd name="T6" fmla="*/ 0 w 14"/>
                  <a:gd name="T7" fmla="*/ 0 h 15"/>
                  <a:gd name="T8" fmla="*/ 0 w 14"/>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0" y="14"/>
                    </a:moveTo>
                    <a:lnTo>
                      <a:pt x="13" y="14"/>
                    </a:lnTo>
                    <a:lnTo>
                      <a:pt x="13"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7" name="Freeform 699"/>
              <p:cNvSpPr>
                <a:spLocks/>
              </p:cNvSpPr>
              <p:nvPr/>
            </p:nvSpPr>
            <p:spPr bwMode="auto">
              <a:xfrm>
                <a:off x="1471" y="2857"/>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8" name="Freeform 700"/>
              <p:cNvSpPr>
                <a:spLocks/>
              </p:cNvSpPr>
              <p:nvPr/>
            </p:nvSpPr>
            <p:spPr bwMode="auto">
              <a:xfrm>
                <a:off x="1487" y="2857"/>
                <a:ext cx="97" cy="15"/>
              </a:xfrm>
              <a:custGeom>
                <a:avLst/>
                <a:gdLst>
                  <a:gd name="T0" fmla="*/ 0 w 97"/>
                  <a:gd name="T1" fmla="*/ 14 h 15"/>
                  <a:gd name="T2" fmla="*/ 96 w 97"/>
                  <a:gd name="T3" fmla="*/ 14 h 15"/>
                  <a:gd name="T4" fmla="*/ 96 w 97"/>
                  <a:gd name="T5" fmla="*/ 0 h 15"/>
                  <a:gd name="T6" fmla="*/ 0 w 97"/>
                  <a:gd name="T7" fmla="*/ 0 h 15"/>
                  <a:gd name="T8" fmla="*/ 0 w 97"/>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5">
                    <a:moveTo>
                      <a:pt x="0" y="14"/>
                    </a:moveTo>
                    <a:lnTo>
                      <a:pt x="96" y="14"/>
                    </a:lnTo>
                    <a:lnTo>
                      <a:pt x="96" y="0"/>
                    </a:lnTo>
                    <a:lnTo>
                      <a:pt x="0" y="0"/>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09" name="Freeform 701"/>
              <p:cNvSpPr>
                <a:spLocks/>
              </p:cNvSpPr>
              <p:nvPr/>
            </p:nvSpPr>
            <p:spPr bwMode="auto">
              <a:xfrm>
                <a:off x="1585" y="2857"/>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0" name="Freeform 702"/>
              <p:cNvSpPr>
                <a:spLocks/>
              </p:cNvSpPr>
              <p:nvPr/>
            </p:nvSpPr>
            <p:spPr bwMode="auto">
              <a:xfrm>
                <a:off x="1602" y="2857"/>
                <a:ext cx="98" cy="15"/>
              </a:xfrm>
              <a:custGeom>
                <a:avLst/>
                <a:gdLst>
                  <a:gd name="T0" fmla="*/ 0 w 98"/>
                  <a:gd name="T1" fmla="*/ 14 h 15"/>
                  <a:gd name="T2" fmla="*/ 97 w 98"/>
                  <a:gd name="T3" fmla="*/ 14 h 15"/>
                  <a:gd name="T4" fmla="*/ 97 w 98"/>
                  <a:gd name="T5" fmla="*/ 0 h 15"/>
                  <a:gd name="T6" fmla="*/ 0 w 98"/>
                  <a:gd name="T7" fmla="*/ 0 h 15"/>
                  <a:gd name="T8" fmla="*/ 0 w 98"/>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5">
                    <a:moveTo>
                      <a:pt x="0" y="14"/>
                    </a:moveTo>
                    <a:lnTo>
                      <a:pt x="97" y="14"/>
                    </a:lnTo>
                    <a:lnTo>
                      <a:pt x="97" y="0"/>
                    </a:lnTo>
                    <a:lnTo>
                      <a:pt x="0" y="0"/>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1" name="Freeform 703"/>
              <p:cNvSpPr>
                <a:spLocks/>
              </p:cNvSpPr>
              <p:nvPr/>
            </p:nvSpPr>
            <p:spPr bwMode="auto">
              <a:xfrm>
                <a:off x="1700" y="2857"/>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2" name="Freeform 704"/>
              <p:cNvSpPr>
                <a:spLocks/>
              </p:cNvSpPr>
              <p:nvPr/>
            </p:nvSpPr>
            <p:spPr bwMode="auto">
              <a:xfrm>
                <a:off x="1717" y="2857"/>
                <a:ext cx="32" cy="15"/>
              </a:xfrm>
              <a:custGeom>
                <a:avLst/>
                <a:gdLst>
                  <a:gd name="T0" fmla="*/ 0 w 32"/>
                  <a:gd name="T1" fmla="*/ 14 h 15"/>
                  <a:gd name="T2" fmla="*/ 31 w 32"/>
                  <a:gd name="T3" fmla="*/ 14 h 15"/>
                  <a:gd name="T4" fmla="*/ 31 w 32"/>
                  <a:gd name="T5" fmla="*/ 0 h 15"/>
                  <a:gd name="T6" fmla="*/ 0 w 32"/>
                  <a:gd name="T7" fmla="*/ 0 h 15"/>
                  <a:gd name="T8" fmla="*/ 0 w 32"/>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5">
                    <a:moveTo>
                      <a:pt x="0" y="14"/>
                    </a:moveTo>
                    <a:lnTo>
                      <a:pt x="31" y="14"/>
                    </a:lnTo>
                    <a:lnTo>
                      <a:pt x="31" y="0"/>
                    </a:lnTo>
                    <a:lnTo>
                      <a:pt x="0" y="0"/>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3" name="Freeform 705"/>
              <p:cNvSpPr>
                <a:spLocks/>
              </p:cNvSpPr>
              <p:nvPr/>
            </p:nvSpPr>
            <p:spPr bwMode="auto">
              <a:xfrm>
                <a:off x="1750" y="2857"/>
                <a:ext cx="31" cy="15"/>
              </a:xfrm>
              <a:custGeom>
                <a:avLst/>
                <a:gdLst>
                  <a:gd name="T0" fmla="*/ 0 w 31"/>
                  <a:gd name="T1" fmla="*/ 14 h 15"/>
                  <a:gd name="T2" fmla="*/ 30 w 31"/>
                  <a:gd name="T3" fmla="*/ 14 h 15"/>
                  <a:gd name="T4" fmla="*/ 30 w 31"/>
                  <a:gd name="T5" fmla="*/ 0 h 15"/>
                  <a:gd name="T6" fmla="*/ 0 w 31"/>
                  <a:gd name="T7" fmla="*/ 0 h 15"/>
                  <a:gd name="T8" fmla="*/ 0 w 31"/>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5">
                    <a:moveTo>
                      <a:pt x="0" y="14"/>
                    </a:moveTo>
                    <a:lnTo>
                      <a:pt x="30" y="14"/>
                    </a:lnTo>
                    <a:lnTo>
                      <a:pt x="30"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4" name="Freeform 706"/>
              <p:cNvSpPr>
                <a:spLocks/>
              </p:cNvSpPr>
              <p:nvPr/>
            </p:nvSpPr>
            <p:spPr bwMode="auto">
              <a:xfrm>
                <a:off x="1783" y="2857"/>
                <a:ext cx="310" cy="15"/>
              </a:xfrm>
              <a:custGeom>
                <a:avLst/>
                <a:gdLst>
                  <a:gd name="T0" fmla="*/ 0 w 310"/>
                  <a:gd name="T1" fmla="*/ 14 h 15"/>
                  <a:gd name="T2" fmla="*/ 309 w 310"/>
                  <a:gd name="T3" fmla="*/ 14 h 15"/>
                  <a:gd name="T4" fmla="*/ 309 w 310"/>
                  <a:gd name="T5" fmla="*/ 0 h 15"/>
                  <a:gd name="T6" fmla="*/ 0 w 310"/>
                  <a:gd name="T7" fmla="*/ 0 h 15"/>
                  <a:gd name="T8" fmla="*/ 0 w 310"/>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15">
                    <a:moveTo>
                      <a:pt x="0" y="14"/>
                    </a:moveTo>
                    <a:lnTo>
                      <a:pt x="309" y="14"/>
                    </a:lnTo>
                    <a:lnTo>
                      <a:pt x="309" y="0"/>
                    </a:lnTo>
                    <a:lnTo>
                      <a:pt x="0" y="0"/>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5" name="Freeform 707"/>
              <p:cNvSpPr>
                <a:spLocks/>
              </p:cNvSpPr>
              <p:nvPr/>
            </p:nvSpPr>
            <p:spPr bwMode="auto">
              <a:xfrm>
                <a:off x="2095" y="2857"/>
                <a:ext cx="14" cy="15"/>
              </a:xfrm>
              <a:custGeom>
                <a:avLst/>
                <a:gdLst>
                  <a:gd name="T0" fmla="*/ 0 w 14"/>
                  <a:gd name="T1" fmla="*/ 14 h 15"/>
                  <a:gd name="T2" fmla="*/ 13 w 14"/>
                  <a:gd name="T3" fmla="*/ 14 h 15"/>
                  <a:gd name="T4" fmla="*/ 13 w 14"/>
                  <a:gd name="T5" fmla="*/ 0 h 15"/>
                  <a:gd name="T6" fmla="*/ 0 w 14"/>
                  <a:gd name="T7" fmla="*/ 0 h 15"/>
                  <a:gd name="T8" fmla="*/ 0 w 14"/>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0" y="14"/>
                    </a:moveTo>
                    <a:lnTo>
                      <a:pt x="13" y="14"/>
                    </a:lnTo>
                    <a:lnTo>
                      <a:pt x="13"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6" name="Freeform 708"/>
              <p:cNvSpPr>
                <a:spLocks/>
              </p:cNvSpPr>
              <p:nvPr/>
            </p:nvSpPr>
            <p:spPr bwMode="auto">
              <a:xfrm>
                <a:off x="1438" y="2838"/>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7" name="Freeform 709"/>
              <p:cNvSpPr>
                <a:spLocks/>
              </p:cNvSpPr>
              <p:nvPr/>
            </p:nvSpPr>
            <p:spPr bwMode="auto">
              <a:xfrm>
                <a:off x="1487" y="283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8" name="Freeform 710"/>
              <p:cNvSpPr>
                <a:spLocks/>
              </p:cNvSpPr>
              <p:nvPr/>
            </p:nvSpPr>
            <p:spPr bwMode="auto">
              <a:xfrm>
                <a:off x="1503" y="283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19" name="Freeform 711"/>
              <p:cNvSpPr>
                <a:spLocks/>
              </p:cNvSpPr>
              <p:nvPr/>
            </p:nvSpPr>
            <p:spPr bwMode="auto">
              <a:xfrm>
                <a:off x="1520" y="2838"/>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0" name="Freeform 712"/>
              <p:cNvSpPr>
                <a:spLocks/>
              </p:cNvSpPr>
              <p:nvPr/>
            </p:nvSpPr>
            <p:spPr bwMode="auto">
              <a:xfrm>
                <a:off x="1552" y="283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1" name="Freeform 713"/>
              <p:cNvSpPr>
                <a:spLocks/>
              </p:cNvSpPr>
              <p:nvPr/>
            </p:nvSpPr>
            <p:spPr bwMode="auto">
              <a:xfrm>
                <a:off x="1569" y="283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2" name="Freeform 714"/>
              <p:cNvSpPr>
                <a:spLocks/>
              </p:cNvSpPr>
              <p:nvPr/>
            </p:nvSpPr>
            <p:spPr bwMode="auto">
              <a:xfrm>
                <a:off x="1585" y="2838"/>
                <a:ext cx="147" cy="16"/>
              </a:xfrm>
              <a:custGeom>
                <a:avLst/>
                <a:gdLst>
                  <a:gd name="T0" fmla="*/ 0 w 147"/>
                  <a:gd name="T1" fmla="*/ 15 h 16"/>
                  <a:gd name="T2" fmla="*/ 146 w 147"/>
                  <a:gd name="T3" fmla="*/ 15 h 16"/>
                  <a:gd name="T4" fmla="*/ 146 w 147"/>
                  <a:gd name="T5" fmla="*/ 0 h 16"/>
                  <a:gd name="T6" fmla="*/ 0 w 147"/>
                  <a:gd name="T7" fmla="*/ 0 h 16"/>
                  <a:gd name="T8" fmla="*/ 0 w 1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6">
                    <a:moveTo>
                      <a:pt x="0" y="15"/>
                    </a:moveTo>
                    <a:lnTo>
                      <a:pt x="146" y="15"/>
                    </a:lnTo>
                    <a:lnTo>
                      <a:pt x="1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3" name="Freeform 715"/>
              <p:cNvSpPr>
                <a:spLocks/>
              </p:cNvSpPr>
              <p:nvPr/>
            </p:nvSpPr>
            <p:spPr bwMode="auto">
              <a:xfrm>
                <a:off x="1734" y="283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4" name="Freeform 716"/>
              <p:cNvSpPr>
                <a:spLocks/>
              </p:cNvSpPr>
              <p:nvPr/>
            </p:nvSpPr>
            <p:spPr bwMode="auto">
              <a:xfrm>
                <a:off x="1750" y="2838"/>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5" name="Freeform 717"/>
              <p:cNvSpPr>
                <a:spLocks/>
              </p:cNvSpPr>
              <p:nvPr/>
            </p:nvSpPr>
            <p:spPr bwMode="auto">
              <a:xfrm>
                <a:off x="1815" y="283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6" name="Freeform 718"/>
              <p:cNvSpPr>
                <a:spLocks/>
              </p:cNvSpPr>
              <p:nvPr/>
            </p:nvSpPr>
            <p:spPr bwMode="auto">
              <a:xfrm>
                <a:off x="1832" y="2838"/>
                <a:ext cx="146" cy="16"/>
              </a:xfrm>
              <a:custGeom>
                <a:avLst/>
                <a:gdLst>
                  <a:gd name="T0" fmla="*/ 0 w 146"/>
                  <a:gd name="T1" fmla="*/ 15 h 16"/>
                  <a:gd name="T2" fmla="*/ 145 w 146"/>
                  <a:gd name="T3" fmla="*/ 15 h 16"/>
                  <a:gd name="T4" fmla="*/ 145 w 146"/>
                  <a:gd name="T5" fmla="*/ 0 h 16"/>
                  <a:gd name="T6" fmla="*/ 0 w 146"/>
                  <a:gd name="T7" fmla="*/ 0 h 16"/>
                  <a:gd name="T8" fmla="*/ 0 w 14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6">
                    <a:moveTo>
                      <a:pt x="0" y="15"/>
                    </a:moveTo>
                    <a:lnTo>
                      <a:pt x="145" y="15"/>
                    </a:lnTo>
                    <a:lnTo>
                      <a:pt x="14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7" name="Freeform 719"/>
              <p:cNvSpPr>
                <a:spLocks/>
              </p:cNvSpPr>
              <p:nvPr/>
            </p:nvSpPr>
            <p:spPr bwMode="auto">
              <a:xfrm>
                <a:off x="1979" y="283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8" name="Freeform 720"/>
              <p:cNvSpPr>
                <a:spLocks/>
              </p:cNvSpPr>
              <p:nvPr/>
            </p:nvSpPr>
            <p:spPr bwMode="auto">
              <a:xfrm>
                <a:off x="1996" y="283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29" name="Freeform 721"/>
              <p:cNvSpPr>
                <a:spLocks/>
              </p:cNvSpPr>
              <p:nvPr/>
            </p:nvSpPr>
            <p:spPr bwMode="auto">
              <a:xfrm>
                <a:off x="2012" y="2838"/>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0" name="Freeform 722"/>
              <p:cNvSpPr>
                <a:spLocks/>
              </p:cNvSpPr>
              <p:nvPr/>
            </p:nvSpPr>
            <p:spPr bwMode="auto">
              <a:xfrm>
                <a:off x="2046" y="2838"/>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1" name="Freeform 723"/>
              <p:cNvSpPr>
                <a:spLocks/>
              </p:cNvSpPr>
              <p:nvPr/>
            </p:nvSpPr>
            <p:spPr bwMode="auto">
              <a:xfrm>
                <a:off x="2095" y="283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2" name="Freeform 724"/>
              <p:cNvSpPr>
                <a:spLocks/>
              </p:cNvSpPr>
              <p:nvPr/>
            </p:nvSpPr>
            <p:spPr bwMode="auto">
              <a:xfrm>
                <a:off x="1438" y="282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3" name="Freeform 725"/>
              <p:cNvSpPr>
                <a:spLocks/>
              </p:cNvSpPr>
              <p:nvPr/>
            </p:nvSpPr>
            <p:spPr bwMode="auto">
              <a:xfrm>
                <a:off x="1455" y="2821"/>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4" name="Freeform 726"/>
              <p:cNvSpPr>
                <a:spLocks/>
              </p:cNvSpPr>
              <p:nvPr/>
            </p:nvSpPr>
            <p:spPr bwMode="auto">
              <a:xfrm>
                <a:off x="1471"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5" name="Freeform 727"/>
              <p:cNvSpPr>
                <a:spLocks/>
              </p:cNvSpPr>
              <p:nvPr/>
            </p:nvSpPr>
            <p:spPr bwMode="auto">
              <a:xfrm>
                <a:off x="1487" y="2821"/>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6" name="Freeform 728"/>
              <p:cNvSpPr>
                <a:spLocks/>
              </p:cNvSpPr>
              <p:nvPr/>
            </p:nvSpPr>
            <p:spPr bwMode="auto">
              <a:xfrm>
                <a:off x="1520" y="2821"/>
                <a:ext cx="81" cy="16"/>
              </a:xfrm>
              <a:custGeom>
                <a:avLst/>
                <a:gdLst>
                  <a:gd name="T0" fmla="*/ 0 w 81"/>
                  <a:gd name="T1" fmla="*/ 15 h 16"/>
                  <a:gd name="T2" fmla="*/ 80 w 81"/>
                  <a:gd name="T3" fmla="*/ 15 h 16"/>
                  <a:gd name="T4" fmla="*/ 80 w 81"/>
                  <a:gd name="T5" fmla="*/ 0 h 16"/>
                  <a:gd name="T6" fmla="*/ 0 w 81"/>
                  <a:gd name="T7" fmla="*/ 0 h 16"/>
                  <a:gd name="T8" fmla="*/ 0 w 8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6">
                    <a:moveTo>
                      <a:pt x="0" y="15"/>
                    </a:moveTo>
                    <a:lnTo>
                      <a:pt x="80" y="15"/>
                    </a:lnTo>
                    <a:lnTo>
                      <a:pt x="8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7" name="Freeform 729"/>
              <p:cNvSpPr>
                <a:spLocks/>
              </p:cNvSpPr>
              <p:nvPr/>
            </p:nvSpPr>
            <p:spPr bwMode="auto">
              <a:xfrm>
                <a:off x="1602"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8" name="Freeform 730"/>
              <p:cNvSpPr>
                <a:spLocks/>
              </p:cNvSpPr>
              <p:nvPr/>
            </p:nvSpPr>
            <p:spPr bwMode="auto">
              <a:xfrm>
                <a:off x="1619"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39" name="Freeform 731"/>
              <p:cNvSpPr>
                <a:spLocks/>
              </p:cNvSpPr>
              <p:nvPr/>
            </p:nvSpPr>
            <p:spPr bwMode="auto">
              <a:xfrm>
                <a:off x="1635"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0" name="Freeform 732"/>
              <p:cNvSpPr>
                <a:spLocks/>
              </p:cNvSpPr>
              <p:nvPr/>
            </p:nvSpPr>
            <p:spPr bwMode="auto">
              <a:xfrm>
                <a:off x="1651" y="2821"/>
                <a:ext cx="49" cy="16"/>
              </a:xfrm>
              <a:custGeom>
                <a:avLst/>
                <a:gdLst>
                  <a:gd name="T0" fmla="*/ 0 w 49"/>
                  <a:gd name="T1" fmla="*/ 15 h 16"/>
                  <a:gd name="T2" fmla="*/ 48 w 49"/>
                  <a:gd name="T3" fmla="*/ 15 h 16"/>
                  <a:gd name="T4" fmla="*/ 48 w 49"/>
                  <a:gd name="T5" fmla="*/ 0 h 16"/>
                  <a:gd name="T6" fmla="*/ 0 w 49"/>
                  <a:gd name="T7" fmla="*/ 0 h 16"/>
                  <a:gd name="T8" fmla="*/ 0 w 4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6">
                    <a:moveTo>
                      <a:pt x="0" y="15"/>
                    </a:moveTo>
                    <a:lnTo>
                      <a:pt x="48" y="15"/>
                    </a:lnTo>
                    <a:lnTo>
                      <a:pt x="48"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1" name="Freeform 733"/>
              <p:cNvSpPr>
                <a:spLocks/>
              </p:cNvSpPr>
              <p:nvPr/>
            </p:nvSpPr>
            <p:spPr bwMode="auto">
              <a:xfrm>
                <a:off x="1700" y="282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2" name="Freeform 734"/>
              <p:cNvSpPr>
                <a:spLocks/>
              </p:cNvSpPr>
              <p:nvPr/>
            </p:nvSpPr>
            <p:spPr bwMode="auto">
              <a:xfrm>
                <a:off x="1717" y="2821"/>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3" name="Freeform 735"/>
              <p:cNvSpPr>
                <a:spLocks/>
              </p:cNvSpPr>
              <p:nvPr/>
            </p:nvSpPr>
            <p:spPr bwMode="auto">
              <a:xfrm>
                <a:off x="1750" y="2821"/>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4" name="Freeform 736"/>
              <p:cNvSpPr>
                <a:spLocks/>
              </p:cNvSpPr>
              <p:nvPr/>
            </p:nvSpPr>
            <p:spPr bwMode="auto">
              <a:xfrm>
                <a:off x="1766" y="2821"/>
                <a:ext cx="82" cy="16"/>
              </a:xfrm>
              <a:custGeom>
                <a:avLst/>
                <a:gdLst>
                  <a:gd name="T0" fmla="*/ 0 w 82"/>
                  <a:gd name="T1" fmla="*/ 15 h 16"/>
                  <a:gd name="T2" fmla="*/ 81 w 82"/>
                  <a:gd name="T3" fmla="*/ 15 h 16"/>
                  <a:gd name="T4" fmla="*/ 81 w 82"/>
                  <a:gd name="T5" fmla="*/ 0 h 16"/>
                  <a:gd name="T6" fmla="*/ 0 w 82"/>
                  <a:gd name="T7" fmla="*/ 0 h 16"/>
                  <a:gd name="T8" fmla="*/ 0 w 8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6">
                    <a:moveTo>
                      <a:pt x="0" y="15"/>
                    </a:moveTo>
                    <a:lnTo>
                      <a:pt x="81" y="15"/>
                    </a:lnTo>
                    <a:lnTo>
                      <a:pt x="8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5" name="Freeform 737"/>
              <p:cNvSpPr>
                <a:spLocks/>
              </p:cNvSpPr>
              <p:nvPr/>
            </p:nvSpPr>
            <p:spPr bwMode="auto">
              <a:xfrm>
                <a:off x="1848"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6" name="Freeform 738"/>
              <p:cNvSpPr>
                <a:spLocks/>
              </p:cNvSpPr>
              <p:nvPr/>
            </p:nvSpPr>
            <p:spPr bwMode="auto">
              <a:xfrm>
                <a:off x="1864" y="2821"/>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7" name="Freeform 739"/>
              <p:cNvSpPr>
                <a:spLocks/>
              </p:cNvSpPr>
              <p:nvPr/>
            </p:nvSpPr>
            <p:spPr bwMode="auto">
              <a:xfrm>
                <a:off x="1881"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8" name="Freeform 740"/>
              <p:cNvSpPr>
                <a:spLocks/>
              </p:cNvSpPr>
              <p:nvPr/>
            </p:nvSpPr>
            <p:spPr bwMode="auto">
              <a:xfrm>
                <a:off x="1898" y="2821"/>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49" name="Freeform 741"/>
              <p:cNvSpPr>
                <a:spLocks/>
              </p:cNvSpPr>
              <p:nvPr/>
            </p:nvSpPr>
            <p:spPr bwMode="auto">
              <a:xfrm>
                <a:off x="1963"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0" name="Freeform 742"/>
              <p:cNvSpPr>
                <a:spLocks/>
              </p:cNvSpPr>
              <p:nvPr/>
            </p:nvSpPr>
            <p:spPr bwMode="auto">
              <a:xfrm>
                <a:off x="1979" y="2821"/>
                <a:ext cx="49" cy="16"/>
              </a:xfrm>
              <a:custGeom>
                <a:avLst/>
                <a:gdLst>
                  <a:gd name="T0" fmla="*/ 0 w 49"/>
                  <a:gd name="T1" fmla="*/ 15 h 16"/>
                  <a:gd name="T2" fmla="*/ 48 w 49"/>
                  <a:gd name="T3" fmla="*/ 15 h 16"/>
                  <a:gd name="T4" fmla="*/ 48 w 49"/>
                  <a:gd name="T5" fmla="*/ 0 h 16"/>
                  <a:gd name="T6" fmla="*/ 0 w 49"/>
                  <a:gd name="T7" fmla="*/ 0 h 16"/>
                  <a:gd name="T8" fmla="*/ 0 w 4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6">
                    <a:moveTo>
                      <a:pt x="0" y="15"/>
                    </a:moveTo>
                    <a:lnTo>
                      <a:pt x="48" y="15"/>
                    </a:lnTo>
                    <a:lnTo>
                      <a:pt x="48"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1" name="Freeform 743"/>
              <p:cNvSpPr>
                <a:spLocks/>
              </p:cNvSpPr>
              <p:nvPr/>
            </p:nvSpPr>
            <p:spPr bwMode="auto">
              <a:xfrm>
                <a:off x="2028" y="2821"/>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2" name="Freeform 744"/>
              <p:cNvSpPr>
                <a:spLocks/>
              </p:cNvSpPr>
              <p:nvPr/>
            </p:nvSpPr>
            <p:spPr bwMode="auto">
              <a:xfrm>
                <a:off x="2062"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3" name="Freeform 745"/>
              <p:cNvSpPr>
                <a:spLocks/>
              </p:cNvSpPr>
              <p:nvPr/>
            </p:nvSpPr>
            <p:spPr bwMode="auto">
              <a:xfrm>
                <a:off x="2078" y="2821"/>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4" name="Freeform 746"/>
              <p:cNvSpPr>
                <a:spLocks/>
              </p:cNvSpPr>
              <p:nvPr/>
            </p:nvSpPr>
            <p:spPr bwMode="auto">
              <a:xfrm>
                <a:off x="2095" y="2821"/>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5" name="Freeform 747"/>
              <p:cNvSpPr>
                <a:spLocks/>
              </p:cNvSpPr>
              <p:nvPr/>
            </p:nvSpPr>
            <p:spPr bwMode="auto">
              <a:xfrm>
                <a:off x="1422"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6" name="Freeform 748"/>
              <p:cNvSpPr>
                <a:spLocks/>
              </p:cNvSpPr>
              <p:nvPr/>
            </p:nvSpPr>
            <p:spPr bwMode="auto">
              <a:xfrm>
                <a:off x="1438"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7" name="Freeform 749"/>
              <p:cNvSpPr>
                <a:spLocks/>
              </p:cNvSpPr>
              <p:nvPr/>
            </p:nvSpPr>
            <p:spPr bwMode="auto">
              <a:xfrm>
                <a:off x="1471"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8" name="Freeform 750"/>
              <p:cNvSpPr>
                <a:spLocks/>
              </p:cNvSpPr>
              <p:nvPr/>
            </p:nvSpPr>
            <p:spPr bwMode="auto">
              <a:xfrm>
                <a:off x="1487" y="2804"/>
                <a:ext cx="65" cy="16"/>
              </a:xfrm>
              <a:custGeom>
                <a:avLst/>
                <a:gdLst>
                  <a:gd name="T0" fmla="*/ 0 w 65"/>
                  <a:gd name="T1" fmla="*/ 15 h 16"/>
                  <a:gd name="T2" fmla="*/ 64 w 65"/>
                  <a:gd name="T3" fmla="*/ 15 h 16"/>
                  <a:gd name="T4" fmla="*/ 64 w 65"/>
                  <a:gd name="T5" fmla="*/ 0 h 16"/>
                  <a:gd name="T6" fmla="*/ 0 w 65"/>
                  <a:gd name="T7" fmla="*/ 0 h 16"/>
                  <a:gd name="T8" fmla="*/ 0 w 6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6">
                    <a:moveTo>
                      <a:pt x="0" y="15"/>
                    </a:moveTo>
                    <a:lnTo>
                      <a:pt x="64" y="15"/>
                    </a:lnTo>
                    <a:lnTo>
                      <a:pt x="6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59" name="Freeform 751"/>
              <p:cNvSpPr>
                <a:spLocks/>
              </p:cNvSpPr>
              <p:nvPr/>
            </p:nvSpPr>
            <p:spPr bwMode="auto">
              <a:xfrm>
                <a:off x="1552"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0" name="Freeform 752"/>
              <p:cNvSpPr>
                <a:spLocks/>
              </p:cNvSpPr>
              <p:nvPr/>
            </p:nvSpPr>
            <p:spPr bwMode="auto">
              <a:xfrm>
                <a:off x="1569"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1" name="Freeform 753"/>
              <p:cNvSpPr>
                <a:spLocks/>
              </p:cNvSpPr>
              <p:nvPr/>
            </p:nvSpPr>
            <p:spPr bwMode="auto">
              <a:xfrm>
                <a:off x="1585"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2" name="Freeform 754"/>
              <p:cNvSpPr>
                <a:spLocks/>
              </p:cNvSpPr>
              <p:nvPr/>
            </p:nvSpPr>
            <p:spPr bwMode="auto">
              <a:xfrm>
                <a:off x="1602"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3" name="Freeform 755"/>
              <p:cNvSpPr>
                <a:spLocks/>
              </p:cNvSpPr>
              <p:nvPr/>
            </p:nvSpPr>
            <p:spPr bwMode="auto">
              <a:xfrm>
                <a:off x="1619" y="2804"/>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4" name="Freeform 756"/>
              <p:cNvSpPr>
                <a:spLocks/>
              </p:cNvSpPr>
              <p:nvPr/>
            </p:nvSpPr>
            <p:spPr bwMode="auto">
              <a:xfrm>
                <a:off x="1684"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5" name="Freeform 757"/>
              <p:cNvSpPr>
                <a:spLocks/>
              </p:cNvSpPr>
              <p:nvPr/>
            </p:nvSpPr>
            <p:spPr bwMode="auto">
              <a:xfrm>
                <a:off x="1700"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6" name="Freeform 758"/>
              <p:cNvSpPr>
                <a:spLocks/>
              </p:cNvSpPr>
              <p:nvPr/>
            </p:nvSpPr>
            <p:spPr bwMode="auto">
              <a:xfrm>
                <a:off x="1717"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7" name="Freeform 759"/>
              <p:cNvSpPr>
                <a:spLocks/>
              </p:cNvSpPr>
              <p:nvPr/>
            </p:nvSpPr>
            <p:spPr bwMode="auto">
              <a:xfrm>
                <a:off x="1734" y="2804"/>
                <a:ext cx="30" cy="16"/>
              </a:xfrm>
              <a:custGeom>
                <a:avLst/>
                <a:gdLst>
                  <a:gd name="T0" fmla="*/ 0 w 30"/>
                  <a:gd name="T1" fmla="*/ 15 h 16"/>
                  <a:gd name="T2" fmla="*/ 29 w 30"/>
                  <a:gd name="T3" fmla="*/ 15 h 16"/>
                  <a:gd name="T4" fmla="*/ 29 w 30"/>
                  <a:gd name="T5" fmla="*/ 0 h 16"/>
                  <a:gd name="T6" fmla="*/ 0 w 30"/>
                  <a:gd name="T7" fmla="*/ 0 h 16"/>
                  <a:gd name="T8" fmla="*/ 0 w 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0" y="15"/>
                    </a:moveTo>
                    <a:lnTo>
                      <a:pt x="29" y="15"/>
                    </a:lnTo>
                    <a:lnTo>
                      <a:pt x="29"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8" name="Freeform 760"/>
              <p:cNvSpPr>
                <a:spLocks/>
              </p:cNvSpPr>
              <p:nvPr/>
            </p:nvSpPr>
            <p:spPr bwMode="auto">
              <a:xfrm>
                <a:off x="1766"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69" name="Freeform 761"/>
              <p:cNvSpPr>
                <a:spLocks/>
              </p:cNvSpPr>
              <p:nvPr/>
            </p:nvSpPr>
            <p:spPr bwMode="auto">
              <a:xfrm>
                <a:off x="1783"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0" name="Freeform 762"/>
              <p:cNvSpPr>
                <a:spLocks/>
              </p:cNvSpPr>
              <p:nvPr/>
            </p:nvSpPr>
            <p:spPr bwMode="auto">
              <a:xfrm>
                <a:off x="1799" y="2804"/>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1" name="Freeform 763"/>
              <p:cNvSpPr>
                <a:spLocks/>
              </p:cNvSpPr>
              <p:nvPr/>
            </p:nvSpPr>
            <p:spPr bwMode="auto">
              <a:xfrm>
                <a:off x="1815"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2" name="Freeform 764"/>
              <p:cNvSpPr>
                <a:spLocks/>
              </p:cNvSpPr>
              <p:nvPr/>
            </p:nvSpPr>
            <p:spPr bwMode="auto">
              <a:xfrm>
                <a:off x="1832" y="2804"/>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3" name="Freeform 765"/>
              <p:cNvSpPr>
                <a:spLocks/>
              </p:cNvSpPr>
              <p:nvPr/>
            </p:nvSpPr>
            <p:spPr bwMode="auto">
              <a:xfrm>
                <a:off x="1848" y="2804"/>
                <a:ext cx="64" cy="16"/>
              </a:xfrm>
              <a:custGeom>
                <a:avLst/>
                <a:gdLst>
                  <a:gd name="T0" fmla="*/ 0 w 64"/>
                  <a:gd name="T1" fmla="*/ 15 h 16"/>
                  <a:gd name="T2" fmla="*/ 63 w 64"/>
                  <a:gd name="T3" fmla="*/ 15 h 16"/>
                  <a:gd name="T4" fmla="*/ 63 w 64"/>
                  <a:gd name="T5" fmla="*/ 0 h 16"/>
                  <a:gd name="T6" fmla="*/ 0 w 64"/>
                  <a:gd name="T7" fmla="*/ 0 h 16"/>
                  <a:gd name="T8" fmla="*/ 0 w 6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6">
                    <a:moveTo>
                      <a:pt x="0" y="15"/>
                    </a:moveTo>
                    <a:lnTo>
                      <a:pt x="63" y="15"/>
                    </a:lnTo>
                    <a:lnTo>
                      <a:pt x="6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4" name="Freeform 766"/>
              <p:cNvSpPr>
                <a:spLocks/>
              </p:cNvSpPr>
              <p:nvPr/>
            </p:nvSpPr>
            <p:spPr bwMode="auto">
              <a:xfrm>
                <a:off x="1914" y="2804"/>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5" name="Freeform 767"/>
              <p:cNvSpPr>
                <a:spLocks/>
              </p:cNvSpPr>
              <p:nvPr/>
            </p:nvSpPr>
            <p:spPr bwMode="auto">
              <a:xfrm>
                <a:off x="1931" y="2804"/>
                <a:ext cx="146" cy="16"/>
              </a:xfrm>
              <a:custGeom>
                <a:avLst/>
                <a:gdLst>
                  <a:gd name="T0" fmla="*/ 0 w 146"/>
                  <a:gd name="T1" fmla="*/ 15 h 16"/>
                  <a:gd name="T2" fmla="*/ 145 w 146"/>
                  <a:gd name="T3" fmla="*/ 15 h 16"/>
                  <a:gd name="T4" fmla="*/ 145 w 146"/>
                  <a:gd name="T5" fmla="*/ 0 h 16"/>
                  <a:gd name="T6" fmla="*/ 0 w 146"/>
                  <a:gd name="T7" fmla="*/ 0 h 16"/>
                  <a:gd name="T8" fmla="*/ 0 w 14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6">
                    <a:moveTo>
                      <a:pt x="0" y="15"/>
                    </a:moveTo>
                    <a:lnTo>
                      <a:pt x="145" y="15"/>
                    </a:lnTo>
                    <a:lnTo>
                      <a:pt x="14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6" name="Freeform 768"/>
              <p:cNvSpPr>
                <a:spLocks/>
              </p:cNvSpPr>
              <p:nvPr/>
            </p:nvSpPr>
            <p:spPr bwMode="auto">
              <a:xfrm>
                <a:off x="2078" y="2804"/>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7" name="Freeform 769"/>
              <p:cNvSpPr>
                <a:spLocks/>
              </p:cNvSpPr>
              <p:nvPr/>
            </p:nvSpPr>
            <p:spPr bwMode="auto">
              <a:xfrm>
                <a:off x="1422" y="2785"/>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8" name="Freeform 770"/>
              <p:cNvSpPr>
                <a:spLocks/>
              </p:cNvSpPr>
              <p:nvPr/>
            </p:nvSpPr>
            <p:spPr bwMode="auto">
              <a:xfrm>
                <a:off x="1455" y="2785"/>
                <a:ext cx="14" cy="17"/>
              </a:xfrm>
              <a:custGeom>
                <a:avLst/>
                <a:gdLst>
                  <a:gd name="T0" fmla="*/ 0 w 14"/>
                  <a:gd name="T1" fmla="*/ 16 h 17"/>
                  <a:gd name="T2" fmla="*/ 13 w 14"/>
                  <a:gd name="T3" fmla="*/ 16 h 17"/>
                  <a:gd name="T4" fmla="*/ 13 w 14"/>
                  <a:gd name="T5" fmla="*/ 0 h 17"/>
                  <a:gd name="T6" fmla="*/ 0 w 14"/>
                  <a:gd name="T7" fmla="*/ 0 h 17"/>
                  <a:gd name="T8" fmla="*/ 0 w 14"/>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7">
                    <a:moveTo>
                      <a:pt x="0" y="16"/>
                    </a:moveTo>
                    <a:lnTo>
                      <a:pt x="13" y="16"/>
                    </a:lnTo>
                    <a:lnTo>
                      <a:pt x="13"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79" name="Freeform 771"/>
              <p:cNvSpPr>
                <a:spLocks/>
              </p:cNvSpPr>
              <p:nvPr/>
            </p:nvSpPr>
            <p:spPr bwMode="auto">
              <a:xfrm>
                <a:off x="1471" y="2785"/>
                <a:ext cx="48" cy="17"/>
              </a:xfrm>
              <a:custGeom>
                <a:avLst/>
                <a:gdLst>
                  <a:gd name="T0" fmla="*/ 0 w 48"/>
                  <a:gd name="T1" fmla="*/ 16 h 17"/>
                  <a:gd name="T2" fmla="*/ 47 w 48"/>
                  <a:gd name="T3" fmla="*/ 16 h 17"/>
                  <a:gd name="T4" fmla="*/ 47 w 48"/>
                  <a:gd name="T5" fmla="*/ 0 h 17"/>
                  <a:gd name="T6" fmla="*/ 0 w 48"/>
                  <a:gd name="T7" fmla="*/ 0 h 17"/>
                  <a:gd name="T8" fmla="*/ 0 w 4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16"/>
                    </a:moveTo>
                    <a:lnTo>
                      <a:pt x="47" y="16"/>
                    </a:lnTo>
                    <a:lnTo>
                      <a:pt x="47"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0" name="Freeform 772"/>
              <p:cNvSpPr>
                <a:spLocks/>
              </p:cNvSpPr>
              <p:nvPr/>
            </p:nvSpPr>
            <p:spPr bwMode="auto">
              <a:xfrm>
                <a:off x="1520"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1" name="Freeform 773"/>
              <p:cNvSpPr>
                <a:spLocks/>
              </p:cNvSpPr>
              <p:nvPr/>
            </p:nvSpPr>
            <p:spPr bwMode="auto">
              <a:xfrm>
                <a:off x="1537" y="278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2" name="Freeform 774"/>
              <p:cNvSpPr>
                <a:spLocks/>
              </p:cNvSpPr>
              <p:nvPr/>
            </p:nvSpPr>
            <p:spPr bwMode="auto">
              <a:xfrm>
                <a:off x="1569" y="2785"/>
                <a:ext cx="32" cy="17"/>
              </a:xfrm>
              <a:custGeom>
                <a:avLst/>
                <a:gdLst>
                  <a:gd name="T0" fmla="*/ 0 w 32"/>
                  <a:gd name="T1" fmla="*/ 16 h 17"/>
                  <a:gd name="T2" fmla="*/ 31 w 32"/>
                  <a:gd name="T3" fmla="*/ 16 h 17"/>
                  <a:gd name="T4" fmla="*/ 31 w 32"/>
                  <a:gd name="T5" fmla="*/ 0 h 17"/>
                  <a:gd name="T6" fmla="*/ 0 w 32"/>
                  <a:gd name="T7" fmla="*/ 0 h 17"/>
                  <a:gd name="T8" fmla="*/ 0 w 3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3" name="Freeform 775"/>
              <p:cNvSpPr>
                <a:spLocks/>
              </p:cNvSpPr>
              <p:nvPr/>
            </p:nvSpPr>
            <p:spPr bwMode="auto">
              <a:xfrm>
                <a:off x="1602" y="27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4" name="Freeform 776"/>
              <p:cNvSpPr>
                <a:spLocks/>
              </p:cNvSpPr>
              <p:nvPr/>
            </p:nvSpPr>
            <p:spPr bwMode="auto">
              <a:xfrm>
                <a:off x="1619" y="278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5" name="Freeform 777"/>
              <p:cNvSpPr>
                <a:spLocks/>
              </p:cNvSpPr>
              <p:nvPr/>
            </p:nvSpPr>
            <p:spPr bwMode="auto">
              <a:xfrm>
                <a:off x="1651"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6" name="Freeform 778"/>
              <p:cNvSpPr>
                <a:spLocks/>
              </p:cNvSpPr>
              <p:nvPr/>
            </p:nvSpPr>
            <p:spPr bwMode="auto">
              <a:xfrm>
                <a:off x="1667"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7" name="Freeform 779"/>
              <p:cNvSpPr>
                <a:spLocks/>
              </p:cNvSpPr>
              <p:nvPr/>
            </p:nvSpPr>
            <p:spPr bwMode="auto">
              <a:xfrm>
                <a:off x="1684"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8" name="Freeform 780"/>
              <p:cNvSpPr>
                <a:spLocks/>
              </p:cNvSpPr>
              <p:nvPr/>
            </p:nvSpPr>
            <p:spPr bwMode="auto">
              <a:xfrm>
                <a:off x="1700"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89" name="Freeform 781"/>
              <p:cNvSpPr>
                <a:spLocks/>
              </p:cNvSpPr>
              <p:nvPr/>
            </p:nvSpPr>
            <p:spPr bwMode="auto">
              <a:xfrm>
                <a:off x="1717" y="27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0" name="Freeform 782"/>
              <p:cNvSpPr>
                <a:spLocks/>
              </p:cNvSpPr>
              <p:nvPr/>
            </p:nvSpPr>
            <p:spPr bwMode="auto">
              <a:xfrm>
                <a:off x="1734" y="27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1" name="Freeform 783"/>
              <p:cNvSpPr>
                <a:spLocks/>
              </p:cNvSpPr>
              <p:nvPr/>
            </p:nvSpPr>
            <p:spPr bwMode="auto">
              <a:xfrm>
                <a:off x="1750" y="278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2" name="Freeform 784"/>
              <p:cNvSpPr>
                <a:spLocks/>
              </p:cNvSpPr>
              <p:nvPr/>
            </p:nvSpPr>
            <p:spPr bwMode="auto">
              <a:xfrm>
                <a:off x="1783" y="2785"/>
                <a:ext cx="31" cy="17"/>
              </a:xfrm>
              <a:custGeom>
                <a:avLst/>
                <a:gdLst>
                  <a:gd name="T0" fmla="*/ 0 w 31"/>
                  <a:gd name="T1" fmla="*/ 16 h 17"/>
                  <a:gd name="T2" fmla="*/ 30 w 31"/>
                  <a:gd name="T3" fmla="*/ 16 h 17"/>
                  <a:gd name="T4" fmla="*/ 30 w 31"/>
                  <a:gd name="T5" fmla="*/ 0 h 17"/>
                  <a:gd name="T6" fmla="*/ 0 w 31"/>
                  <a:gd name="T7" fmla="*/ 0 h 17"/>
                  <a:gd name="T8" fmla="*/ 0 w 3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30" y="16"/>
                    </a:lnTo>
                    <a:lnTo>
                      <a:pt x="30"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3" name="Freeform 785"/>
              <p:cNvSpPr>
                <a:spLocks/>
              </p:cNvSpPr>
              <p:nvPr/>
            </p:nvSpPr>
            <p:spPr bwMode="auto">
              <a:xfrm>
                <a:off x="1815"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4" name="Freeform 786"/>
              <p:cNvSpPr>
                <a:spLocks/>
              </p:cNvSpPr>
              <p:nvPr/>
            </p:nvSpPr>
            <p:spPr bwMode="auto">
              <a:xfrm>
                <a:off x="1832"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5" name="Freeform 787"/>
              <p:cNvSpPr>
                <a:spLocks/>
              </p:cNvSpPr>
              <p:nvPr/>
            </p:nvSpPr>
            <p:spPr bwMode="auto">
              <a:xfrm>
                <a:off x="1848" y="27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6" name="Freeform 788"/>
              <p:cNvSpPr>
                <a:spLocks/>
              </p:cNvSpPr>
              <p:nvPr/>
            </p:nvSpPr>
            <p:spPr bwMode="auto">
              <a:xfrm>
                <a:off x="1864" y="2785"/>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7" name="Freeform 789"/>
              <p:cNvSpPr>
                <a:spLocks/>
              </p:cNvSpPr>
              <p:nvPr/>
            </p:nvSpPr>
            <p:spPr bwMode="auto">
              <a:xfrm>
                <a:off x="1881" y="2785"/>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8" name="Freeform 790"/>
              <p:cNvSpPr>
                <a:spLocks/>
              </p:cNvSpPr>
              <p:nvPr/>
            </p:nvSpPr>
            <p:spPr bwMode="auto">
              <a:xfrm>
                <a:off x="1931" y="2785"/>
                <a:ext cx="13" cy="17"/>
              </a:xfrm>
              <a:custGeom>
                <a:avLst/>
                <a:gdLst>
                  <a:gd name="T0" fmla="*/ 0 w 13"/>
                  <a:gd name="T1" fmla="*/ 16 h 17"/>
                  <a:gd name="T2" fmla="*/ 12 w 13"/>
                  <a:gd name="T3" fmla="*/ 16 h 17"/>
                  <a:gd name="T4" fmla="*/ 12 w 13"/>
                  <a:gd name="T5" fmla="*/ 0 h 17"/>
                  <a:gd name="T6" fmla="*/ 0 w 13"/>
                  <a:gd name="T7" fmla="*/ 0 h 17"/>
                  <a:gd name="T8" fmla="*/ 0 w 1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
                    <a:moveTo>
                      <a:pt x="0" y="16"/>
                    </a:moveTo>
                    <a:lnTo>
                      <a:pt x="12" y="16"/>
                    </a:lnTo>
                    <a:lnTo>
                      <a:pt x="12"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099" name="Freeform 791"/>
              <p:cNvSpPr>
                <a:spLocks/>
              </p:cNvSpPr>
              <p:nvPr/>
            </p:nvSpPr>
            <p:spPr bwMode="auto">
              <a:xfrm>
                <a:off x="1947" y="2785"/>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0" name="Freeform 792"/>
              <p:cNvSpPr>
                <a:spLocks/>
              </p:cNvSpPr>
              <p:nvPr/>
            </p:nvSpPr>
            <p:spPr bwMode="auto">
              <a:xfrm>
                <a:off x="1963" y="2785"/>
                <a:ext cx="97" cy="17"/>
              </a:xfrm>
              <a:custGeom>
                <a:avLst/>
                <a:gdLst>
                  <a:gd name="T0" fmla="*/ 0 w 97"/>
                  <a:gd name="T1" fmla="*/ 16 h 17"/>
                  <a:gd name="T2" fmla="*/ 96 w 97"/>
                  <a:gd name="T3" fmla="*/ 16 h 17"/>
                  <a:gd name="T4" fmla="*/ 96 w 97"/>
                  <a:gd name="T5" fmla="*/ 0 h 17"/>
                  <a:gd name="T6" fmla="*/ 0 w 97"/>
                  <a:gd name="T7" fmla="*/ 0 h 17"/>
                  <a:gd name="T8" fmla="*/ 0 w 9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7">
                    <a:moveTo>
                      <a:pt x="0" y="16"/>
                    </a:moveTo>
                    <a:lnTo>
                      <a:pt x="96" y="16"/>
                    </a:lnTo>
                    <a:lnTo>
                      <a:pt x="96" y="0"/>
                    </a:lnTo>
                    <a:lnTo>
                      <a:pt x="0" y="0"/>
                    </a:lnTo>
                    <a:lnTo>
                      <a:pt x="0"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1" name="Freeform 793"/>
              <p:cNvSpPr>
                <a:spLocks/>
              </p:cNvSpPr>
              <p:nvPr/>
            </p:nvSpPr>
            <p:spPr bwMode="auto">
              <a:xfrm>
                <a:off x="2062" y="2785"/>
                <a:ext cx="47" cy="17"/>
              </a:xfrm>
              <a:custGeom>
                <a:avLst/>
                <a:gdLst>
                  <a:gd name="T0" fmla="*/ 0 w 47"/>
                  <a:gd name="T1" fmla="*/ 16 h 17"/>
                  <a:gd name="T2" fmla="*/ 46 w 47"/>
                  <a:gd name="T3" fmla="*/ 16 h 17"/>
                  <a:gd name="T4" fmla="*/ 46 w 47"/>
                  <a:gd name="T5" fmla="*/ 0 h 17"/>
                  <a:gd name="T6" fmla="*/ 0 w 47"/>
                  <a:gd name="T7" fmla="*/ 0 h 17"/>
                  <a:gd name="T8" fmla="*/ 0 w 4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7">
                    <a:moveTo>
                      <a:pt x="0" y="16"/>
                    </a:moveTo>
                    <a:lnTo>
                      <a:pt x="46" y="16"/>
                    </a:lnTo>
                    <a:lnTo>
                      <a:pt x="46"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2" name="Freeform 794"/>
              <p:cNvSpPr>
                <a:spLocks/>
              </p:cNvSpPr>
              <p:nvPr/>
            </p:nvSpPr>
            <p:spPr bwMode="auto">
              <a:xfrm>
                <a:off x="1422" y="27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3" name="Freeform 795"/>
              <p:cNvSpPr>
                <a:spLocks/>
              </p:cNvSpPr>
              <p:nvPr/>
            </p:nvSpPr>
            <p:spPr bwMode="auto">
              <a:xfrm>
                <a:off x="1438"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4" name="Freeform 796"/>
              <p:cNvSpPr>
                <a:spLocks/>
              </p:cNvSpPr>
              <p:nvPr/>
            </p:nvSpPr>
            <p:spPr bwMode="auto">
              <a:xfrm>
                <a:off x="1455" y="27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5" name="Freeform 797"/>
              <p:cNvSpPr>
                <a:spLocks/>
              </p:cNvSpPr>
              <p:nvPr/>
            </p:nvSpPr>
            <p:spPr bwMode="auto">
              <a:xfrm>
                <a:off x="1487" y="27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6" name="Freeform 798"/>
              <p:cNvSpPr>
                <a:spLocks/>
              </p:cNvSpPr>
              <p:nvPr/>
            </p:nvSpPr>
            <p:spPr bwMode="auto">
              <a:xfrm>
                <a:off x="1503"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7" name="Freeform 799"/>
              <p:cNvSpPr>
                <a:spLocks/>
              </p:cNvSpPr>
              <p:nvPr/>
            </p:nvSpPr>
            <p:spPr bwMode="auto">
              <a:xfrm>
                <a:off x="1520"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8" name="Freeform 800"/>
              <p:cNvSpPr>
                <a:spLocks/>
              </p:cNvSpPr>
              <p:nvPr/>
            </p:nvSpPr>
            <p:spPr bwMode="auto">
              <a:xfrm>
                <a:off x="1537" y="2768"/>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09" name="Freeform 801"/>
              <p:cNvSpPr>
                <a:spLocks/>
              </p:cNvSpPr>
              <p:nvPr/>
            </p:nvSpPr>
            <p:spPr bwMode="auto">
              <a:xfrm>
                <a:off x="1569" y="27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0" name="Freeform 802"/>
              <p:cNvSpPr>
                <a:spLocks/>
              </p:cNvSpPr>
              <p:nvPr/>
            </p:nvSpPr>
            <p:spPr bwMode="auto">
              <a:xfrm>
                <a:off x="1585"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1" name="Freeform 803"/>
              <p:cNvSpPr>
                <a:spLocks/>
              </p:cNvSpPr>
              <p:nvPr/>
            </p:nvSpPr>
            <p:spPr bwMode="auto">
              <a:xfrm>
                <a:off x="1602" y="2768"/>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2" name="Freeform 804"/>
              <p:cNvSpPr>
                <a:spLocks/>
              </p:cNvSpPr>
              <p:nvPr/>
            </p:nvSpPr>
            <p:spPr bwMode="auto">
              <a:xfrm>
                <a:off x="1635" y="2768"/>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3" name="Freeform 805"/>
              <p:cNvSpPr>
                <a:spLocks/>
              </p:cNvSpPr>
              <p:nvPr/>
            </p:nvSpPr>
            <p:spPr bwMode="auto">
              <a:xfrm>
                <a:off x="1684"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4" name="Freeform 806"/>
              <p:cNvSpPr>
                <a:spLocks/>
              </p:cNvSpPr>
              <p:nvPr/>
            </p:nvSpPr>
            <p:spPr bwMode="auto">
              <a:xfrm>
                <a:off x="1700"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5" name="Freeform 807"/>
              <p:cNvSpPr>
                <a:spLocks/>
              </p:cNvSpPr>
              <p:nvPr/>
            </p:nvSpPr>
            <p:spPr bwMode="auto">
              <a:xfrm>
                <a:off x="1717" y="2768"/>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6" name="Freeform 808"/>
              <p:cNvSpPr>
                <a:spLocks/>
              </p:cNvSpPr>
              <p:nvPr/>
            </p:nvSpPr>
            <p:spPr bwMode="auto">
              <a:xfrm>
                <a:off x="1766" y="27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7" name="Freeform 809"/>
              <p:cNvSpPr>
                <a:spLocks/>
              </p:cNvSpPr>
              <p:nvPr/>
            </p:nvSpPr>
            <p:spPr bwMode="auto">
              <a:xfrm>
                <a:off x="1783" y="2768"/>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8" name="Freeform 810"/>
              <p:cNvSpPr>
                <a:spLocks/>
              </p:cNvSpPr>
              <p:nvPr/>
            </p:nvSpPr>
            <p:spPr bwMode="auto">
              <a:xfrm>
                <a:off x="1832" y="2768"/>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19" name="Freeform 811"/>
              <p:cNvSpPr>
                <a:spLocks/>
              </p:cNvSpPr>
              <p:nvPr/>
            </p:nvSpPr>
            <p:spPr bwMode="auto">
              <a:xfrm>
                <a:off x="1848" y="2768"/>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0" name="Freeform 812"/>
              <p:cNvSpPr>
                <a:spLocks/>
              </p:cNvSpPr>
              <p:nvPr/>
            </p:nvSpPr>
            <p:spPr bwMode="auto">
              <a:xfrm>
                <a:off x="1898" y="27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1" name="Freeform 813"/>
              <p:cNvSpPr>
                <a:spLocks/>
              </p:cNvSpPr>
              <p:nvPr/>
            </p:nvSpPr>
            <p:spPr bwMode="auto">
              <a:xfrm>
                <a:off x="1914" y="27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2" name="Freeform 814"/>
              <p:cNvSpPr>
                <a:spLocks/>
              </p:cNvSpPr>
              <p:nvPr/>
            </p:nvSpPr>
            <p:spPr bwMode="auto">
              <a:xfrm>
                <a:off x="1931" y="2768"/>
                <a:ext cx="47" cy="16"/>
              </a:xfrm>
              <a:custGeom>
                <a:avLst/>
                <a:gdLst>
                  <a:gd name="T0" fmla="*/ 0 w 47"/>
                  <a:gd name="T1" fmla="*/ 15 h 16"/>
                  <a:gd name="T2" fmla="*/ 46 w 47"/>
                  <a:gd name="T3" fmla="*/ 15 h 16"/>
                  <a:gd name="T4" fmla="*/ 46 w 47"/>
                  <a:gd name="T5" fmla="*/ 0 h 16"/>
                  <a:gd name="T6" fmla="*/ 0 w 47"/>
                  <a:gd name="T7" fmla="*/ 0 h 16"/>
                  <a:gd name="T8" fmla="*/ 0 w 47"/>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6">
                    <a:moveTo>
                      <a:pt x="0" y="15"/>
                    </a:moveTo>
                    <a:lnTo>
                      <a:pt x="46" y="15"/>
                    </a:lnTo>
                    <a:lnTo>
                      <a:pt x="46"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3" name="Freeform 815"/>
              <p:cNvSpPr>
                <a:spLocks/>
              </p:cNvSpPr>
              <p:nvPr/>
            </p:nvSpPr>
            <p:spPr bwMode="auto">
              <a:xfrm>
                <a:off x="1979" y="2768"/>
                <a:ext cx="49" cy="16"/>
              </a:xfrm>
              <a:custGeom>
                <a:avLst/>
                <a:gdLst>
                  <a:gd name="T0" fmla="*/ 0 w 49"/>
                  <a:gd name="T1" fmla="*/ 15 h 16"/>
                  <a:gd name="T2" fmla="*/ 48 w 49"/>
                  <a:gd name="T3" fmla="*/ 15 h 16"/>
                  <a:gd name="T4" fmla="*/ 48 w 49"/>
                  <a:gd name="T5" fmla="*/ 0 h 16"/>
                  <a:gd name="T6" fmla="*/ 0 w 49"/>
                  <a:gd name="T7" fmla="*/ 0 h 16"/>
                  <a:gd name="T8" fmla="*/ 0 w 4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6">
                    <a:moveTo>
                      <a:pt x="0" y="15"/>
                    </a:moveTo>
                    <a:lnTo>
                      <a:pt x="48" y="15"/>
                    </a:lnTo>
                    <a:lnTo>
                      <a:pt x="48"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4" name="Freeform 816"/>
              <p:cNvSpPr>
                <a:spLocks/>
              </p:cNvSpPr>
              <p:nvPr/>
            </p:nvSpPr>
            <p:spPr bwMode="auto">
              <a:xfrm>
                <a:off x="2028" y="27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5" name="Freeform 817"/>
              <p:cNvSpPr>
                <a:spLocks/>
              </p:cNvSpPr>
              <p:nvPr/>
            </p:nvSpPr>
            <p:spPr bwMode="auto">
              <a:xfrm>
                <a:off x="2046" y="2768"/>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6" name="Freeform 818"/>
              <p:cNvSpPr>
                <a:spLocks/>
              </p:cNvSpPr>
              <p:nvPr/>
            </p:nvSpPr>
            <p:spPr bwMode="auto">
              <a:xfrm>
                <a:off x="2078" y="2768"/>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7" name="Freeform 819"/>
              <p:cNvSpPr>
                <a:spLocks/>
              </p:cNvSpPr>
              <p:nvPr/>
            </p:nvSpPr>
            <p:spPr bwMode="auto">
              <a:xfrm>
                <a:off x="2095" y="2768"/>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8" name="Freeform 820"/>
              <p:cNvSpPr>
                <a:spLocks/>
              </p:cNvSpPr>
              <p:nvPr/>
            </p:nvSpPr>
            <p:spPr bwMode="auto">
              <a:xfrm>
                <a:off x="1422" y="27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29" name="Freeform 821"/>
              <p:cNvSpPr>
                <a:spLocks/>
              </p:cNvSpPr>
              <p:nvPr/>
            </p:nvSpPr>
            <p:spPr bwMode="auto">
              <a:xfrm>
                <a:off x="1438" y="275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0" name="Freeform 822"/>
              <p:cNvSpPr>
                <a:spLocks/>
              </p:cNvSpPr>
              <p:nvPr/>
            </p:nvSpPr>
            <p:spPr bwMode="auto">
              <a:xfrm>
                <a:off x="1471" y="27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1" name="Freeform 823"/>
              <p:cNvSpPr>
                <a:spLocks/>
              </p:cNvSpPr>
              <p:nvPr/>
            </p:nvSpPr>
            <p:spPr bwMode="auto">
              <a:xfrm>
                <a:off x="1487" y="27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2" name="Freeform 824"/>
              <p:cNvSpPr>
                <a:spLocks/>
              </p:cNvSpPr>
              <p:nvPr/>
            </p:nvSpPr>
            <p:spPr bwMode="auto">
              <a:xfrm>
                <a:off x="1503" y="2750"/>
                <a:ext cx="33" cy="16"/>
              </a:xfrm>
              <a:custGeom>
                <a:avLst/>
                <a:gdLst>
                  <a:gd name="T0" fmla="*/ 0 w 33"/>
                  <a:gd name="T1" fmla="*/ 15 h 16"/>
                  <a:gd name="T2" fmla="*/ 32 w 33"/>
                  <a:gd name="T3" fmla="*/ 15 h 16"/>
                  <a:gd name="T4" fmla="*/ 32 w 33"/>
                  <a:gd name="T5" fmla="*/ 0 h 16"/>
                  <a:gd name="T6" fmla="*/ 0 w 33"/>
                  <a:gd name="T7" fmla="*/ 0 h 16"/>
                  <a:gd name="T8" fmla="*/ 0 w 3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6">
                    <a:moveTo>
                      <a:pt x="0" y="15"/>
                    </a:moveTo>
                    <a:lnTo>
                      <a:pt x="32" y="15"/>
                    </a:lnTo>
                    <a:lnTo>
                      <a:pt x="32"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3" name="Freeform 825"/>
              <p:cNvSpPr>
                <a:spLocks/>
              </p:cNvSpPr>
              <p:nvPr/>
            </p:nvSpPr>
            <p:spPr bwMode="auto">
              <a:xfrm>
                <a:off x="1537" y="2750"/>
                <a:ext cx="130" cy="16"/>
              </a:xfrm>
              <a:custGeom>
                <a:avLst/>
                <a:gdLst>
                  <a:gd name="T0" fmla="*/ 0 w 130"/>
                  <a:gd name="T1" fmla="*/ 15 h 16"/>
                  <a:gd name="T2" fmla="*/ 129 w 130"/>
                  <a:gd name="T3" fmla="*/ 15 h 16"/>
                  <a:gd name="T4" fmla="*/ 129 w 130"/>
                  <a:gd name="T5" fmla="*/ 0 h 16"/>
                  <a:gd name="T6" fmla="*/ 0 w 130"/>
                  <a:gd name="T7" fmla="*/ 0 h 16"/>
                  <a:gd name="T8" fmla="*/ 0 w 130"/>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6">
                    <a:moveTo>
                      <a:pt x="0" y="15"/>
                    </a:moveTo>
                    <a:lnTo>
                      <a:pt x="129" y="15"/>
                    </a:lnTo>
                    <a:lnTo>
                      <a:pt x="129"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4" name="Freeform 826"/>
              <p:cNvSpPr>
                <a:spLocks/>
              </p:cNvSpPr>
              <p:nvPr/>
            </p:nvSpPr>
            <p:spPr bwMode="auto">
              <a:xfrm>
                <a:off x="1667" y="2750"/>
                <a:ext cx="16" cy="16"/>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5"/>
                    </a:moveTo>
                    <a:lnTo>
                      <a:pt x="15" y="15"/>
                    </a:lnTo>
                    <a:lnTo>
                      <a:pt x="15"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5" name="Freeform 827"/>
              <p:cNvSpPr>
                <a:spLocks/>
              </p:cNvSpPr>
              <p:nvPr/>
            </p:nvSpPr>
            <p:spPr bwMode="auto">
              <a:xfrm>
                <a:off x="1684" y="2750"/>
                <a:ext cx="48" cy="16"/>
              </a:xfrm>
              <a:custGeom>
                <a:avLst/>
                <a:gdLst>
                  <a:gd name="T0" fmla="*/ 0 w 48"/>
                  <a:gd name="T1" fmla="*/ 15 h 16"/>
                  <a:gd name="T2" fmla="*/ 47 w 48"/>
                  <a:gd name="T3" fmla="*/ 15 h 16"/>
                  <a:gd name="T4" fmla="*/ 47 w 48"/>
                  <a:gd name="T5" fmla="*/ 0 h 16"/>
                  <a:gd name="T6" fmla="*/ 0 w 48"/>
                  <a:gd name="T7" fmla="*/ 0 h 16"/>
                  <a:gd name="T8" fmla="*/ 0 w 48"/>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6">
                    <a:moveTo>
                      <a:pt x="0" y="15"/>
                    </a:moveTo>
                    <a:lnTo>
                      <a:pt x="47" y="15"/>
                    </a:lnTo>
                    <a:lnTo>
                      <a:pt x="47"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6" name="Freeform 828"/>
              <p:cNvSpPr>
                <a:spLocks/>
              </p:cNvSpPr>
              <p:nvPr/>
            </p:nvSpPr>
            <p:spPr bwMode="auto">
              <a:xfrm>
                <a:off x="1734" y="27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7" name="Freeform 829"/>
              <p:cNvSpPr>
                <a:spLocks/>
              </p:cNvSpPr>
              <p:nvPr/>
            </p:nvSpPr>
            <p:spPr bwMode="auto">
              <a:xfrm>
                <a:off x="1750" y="275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8" name="Freeform 830"/>
              <p:cNvSpPr>
                <a:spLocks/>
              </p:cNvSpPr>
              <p:nvPr/>
            </p:nvSpPr>
            <p:spPr bwMode="auto">
              <a:xfrm>
                <a:off x="1766" y="2750"/>
                <a:ext cx="162" cy="16"/>
              </a:xfrm>
              <a:custGeom>
                <a:avLst/>
                <a:gdLst>
                  <a:gd name="T0" fmla="*/ 0 w 162"/>
                  <a:gd name="T1" fmla="*/ 15 h 16"/>
                  <a:gd name="T2" fmla="*/ 161 w 162"/>
                  <a:gd name="T3" fmla="*/ 15 h 16"/>
                  <a:gd name="T4" fmla="*/ 161 w 162"/>
                  <a:gd name="T5" fmla="*/ 0 h 16"/>
                  <a:gd name="T6" fmla="*/ 0 w 162"/>
                  <a:gd name="T7" fmla="*/ 0 h 16"/>
                  <a:gd name="T8" fmla="*/ 0 w 16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6">
                    <a:moveTo>
                      <a:pt x="0" y="15"/>
                    </a:moveTo>
                    <a:lnTo>
                      <a:pt x="161" y="15"/>
                    </a:lnTo>
                    <a:lnTo>
                      <a:pt x="161"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39" name="Freeform 831"/>
              <p:cNvSpPr>
                <a:spLocks/>
              </p:cNvSpPr>
              <p:nvPr/>
            </p:nvSpPr>
            <p:spPr bwMode="auto">
              <a:xfrm>
                <a:off x="1931" y="2750"/>
                <a:ext cx="31" cy="16"/>
              </a:xfrm>
              <a:custGeom>
                <a:avLst/>
                <a:gdLst>
                  <a:gd name="T0" fmla="*/ 0 w 31"/>
                  <a:gd name="T1" fmla="*/ 15 h 16"/>
                  <a:gd name="T2" fmla="*/ 30 w 31"/>
                  <a:gd name="T3" fmla="*/ 15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
                    <a:moveTo>
                      <a:pt x="0" y="15"/>
                    </a:moveTo>
                    <a:lnTo>
                      <a:pt x="30" y="15"/>
                    </a:lnTo>
                    <a:lnTo>
                      <a:pt x="30"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0" name="Freeform 832"/>
              <p:cNvSpPr>
                <a:spLocks/>
              </p:cNvSpPr>
              <p:nvPr/>
            </p:nvSpPr>
            <p:spPr bwMode="auto">
              <a:xfrm>
                <a:off x="1963" y="2750"/>
                <a:ext cx="15" cy="16"/>
              </a:xfrm>
              <a:custGeom>
                <a:avLst/>
                <a:gdLst>
                  <a:gd name="T0" fmla="*/ 0 w 15"/>
                  <a:gd name="T1" fmla="*/ 15 h 16"/>
                  <a:gd name="T2" fmla="*/ 14 w 15"/>
                  <a:gd name="T3" fmla="*/ 15 h 16"/>
                  <a:gd name="T4" fmla="*/ 14 w 15"/>
                  <a:gd name="T5" fmla="*/ 0 h 16"/>
                  <a:gd name="T6" fmla="*/ 0 w 15"/>
                  <a:gd name="T7" fmla="*/ 0 h 16"/>
                  <a:gd name="T8" fmla="*/ 0 w 15"/>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0" y="15"/>
                    </a:moveTo>
                    <a:lnTo>
                      <a:pt x="14" y="15"/>
                    </a:lnTo>
                    <a:lnTo>
                      <a:pt x="14"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1" name="Freeform 833"/>
              <p:cNvSpPr>
                <a:spLocks/>
              </p:cNvSpPr>
              <p:nvPr/>
            </p:nvSpPr>
            <p:spPr bwMode="auto">
              <a:xfrm>
                <a:off x="1979" y="2750"/>
                <a:ext cx="32" cy="16"/>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6">
                    <a:moveTo>
                      <a:pt x="0" y="15"/>
                    </a:moveTo>
                    <a:lnTo>
                      <a:pt x="31" y="15"/>
                    </a:lnTo>
                    <a:lnTo>
                      <a:pt x="31" y="0"/>
                    </a:lnTo>
                    <a:lnTo>
                      <a:pt x="0"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2" name="Freeform 834"/>
              <p:cNvSpPr>
                <a:spLocks/>
              </p:cNvSpPr>
              <p:nvPr/>
            </p:nvSpPr>
            <p:spPr bwMode="auto">
              <a:xfrm>
                <a:off x="2012" y="2750"/>
                <a:ext cx="81" cy="16"/>
              </a:xfrm>
              <a:custGeom>
                <a:avLst/>
                <a:gdLst>
                  <a:gd name="T0" fmla="*/ 0 w 81"/>
                  <a:gd name="T1" fmla="*/ 15 h 16"/>
                  <a:gd name="T2" fmla="*/ 80 w 81"/>
                  <a:gd name="T3" fmla="*/ 15 h 16"/>
                  <a:gd name="T4" fmla="*/ 80 w 81"/>
                  <a:gd name="T5" fmla="*/ 0 h 16"/>
                  <a:gd name="T6" fmla="*/ 0 w 81"/>
                  <a:gd name="T7" fmla="*/ 0 h 16"/>
                  <a:gd name="T8" fmla="*/ 0 w 81"/>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6">
                    <a:moveTo>
                      <a:pt x="0" y="15"/>
                    </a:moveTo>
                    <a:lnTo>
                      <a:pt x="80" y="15"/>
                    </a:lnTo>
                    <a:lnTo>
                      <a:pt x="80" y="0"/>
                    </a:lnTo>
                    <a:lnTo>
                      <a:pt x="0"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3" name="Freeform 835"/>
              <p:cNvSpPr>
                <a:spLocks/>
              </p:cNvSpPr>
              <p:nvPr/>
            </p:nvSpPr>
            <p:spPr bwMode="auto">
              <a:xfrm>
                <a:off x="2095" y="2750"/>
                <a:ext cx="14" cy="16"/>
              </a:xfrm>
              <a:custGeom>
                <a:avLst/>
                <a:gdLst>
                  <a:gd name="T0" fmla="*/ 0 w 14"/>
                  <a:gd name="T1" fmla="*/ 15 h 16"/>
                  <a:gd name="T2" fmla="*/ 13 w 14"/>
                  <a:gd name="T3" fmla="*/ 15 h 16"/>
                  <a:gd name="T4" fmla="*/ 13 w 14"/>
                  <a:gd name="T5" fmla="*/ 0 h 16"/>
                  <a:gd name="T6" fmla="*/ 0 w 14"/>
                  <a:gd name="T7" fmla="*/ 0 h 16"/>
                  <a:gd name="T8" fmla="*/ 0 w 14"/>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5"/>
                    </a:moveTo>
                    <a:lnTo>
                      <a:pt x="13" y="15"/>
                    </a:lnTo>
                    <a:lnTo>
                      <a:pt x="13" y="0"/>
                    </a:lnTo>
                    <a:lnTo>
                      <a:pt x="0" y="0"/>
                    </a:lnTo>
                    <a:lnTo>
                      <a:pt x="0" y="15"/>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4" name="Freeform 836"/>
              <p:cNvSpPr>
                <a:spLocks/>
              </p:cNvSpPr>
              <p:nvPr/>
            </p:nvSpPr>
            <p:spPr bwMode="auto">
              <a:xfrm>
                <a:off x="1422" y="2733"/>
                <a:ext cx="80" cy="17"/>
              </a:xfrm>
              <a:custGeom>
                <a:avLst/>
                <a:gdLst>
                  <a:gd name="T0" fmla="*/ 0 w 80"/>
                  <a:gd name="T1" fmla="*/ 16 h 17"/>
                  <a:gd name="T2" fmla="*/ 79 w 80"/>
                  <a:gd name="T3" fmla="*/ 16 h 17"/>
                  <a:gd name="T4" fmla="*/ 79 w 80"/>
                  <a:gd name="T5" fmla="*/ 0 h 17"/>
                  <a:gd name="T6" fmla="*/ 0 w 80"/>
                  <a:gd name="T7" fmla="*/ 0 h 17"/>
                  <a:gd name="T8" fmla="*/ 0 w 8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7">
                    <a:moveTo>
                      <a:pt x="0" y="16"/>
                    </a:moveTo>
                    <a:lnTo>
                      <a:pt x="79" y="16"/>
                    </a:lnTo>
                    <a:lnTo>
                      <a:pt x="79" y="0"/>
                    </a:lnTo>
                    <a:lnTo>
                      <a:pt x="0" y="0"/>
                    </a:lnTo>
                    <a:lnTo>
                      <a:pt x="0" y="16"/>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5" name="Freeform 837"/>
              <p:cNvSpPr>
                <a:spLocks/>
              </p:cNvSpPr>
              <p:nvPr/>
            </p:nvSpPr>
            <p:spPr bwMode="auto">
              <a:xfrm>
                <a:off x="1503" y="273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6" name="Freeform 838"/>
              <p:cNvSpPr>
                <a:spLocks/>
              </p:cNvSpPr>
              <p:nvPr/>
            </p:nvSpPr>
            <p:spPr bwMode="auto">
              <a:xfrm>
                <a:off x="1520" y="2733"/>
                <a:ext cx="16" cy="17"/>
              </a:xfrm>
              <a:custGeom>
                <a:avLst/>
                <a:gdLst>
                  <a:gd name="T0" fmla="*/ 0 w 16"/>
                  <a:gd name="T1" fmla="*/ 16 h 17"/>
                  <a:gd name="T2" fmla="*/ 15 w 16"/>
                  <a:gd name="T3" fmla="*/ 16 h 17"/>
                  <a:gd name="T4" fmla="*/ 15 w 16"/>
                  <a:gd name="T5" fmla="*/ 0 h 17"/>
                  <a:gd name="T6" fmla="*/ 0 w 16"/>
                  <a:gd name="T7" fmla="*/ 0 h 17"/>
                  <a:gd name="T8" fmla="*/ 0 w 1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6"/>
                    </a:moveTo>
                    <a:lnTo>
                      <a:pt x="15" y="16"/>
                    </a:lnTo>
                    <a:lnTo>
                      <a:pt x="15" y="0"/>
                    </a:lnTo>
                    <a:lnTo>
                      <a:pt x="0" y="0"/>
                    </a:lnTo>
                    <a:lnTo>
                      <a:pt x="0"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7" name="Freeform 839"/>
              <p:cNvSpPr>
                <a:spLocks/>
              </p:cNvSpPr>
              <p:nvPr/>
            </p:nvSpPr>
            <p:spPr bwMode="auto">
              <a:xfrm>
                <a:off x="1537" y="2733"/>
                <a:ext cx="15" cy="17"/>
              </a:xfrm>
              <a:custGeom>
                <a:avLst/>
                <a:gdLst>
                  <a:gd name="T0" fmla="*/ 0 w 15"/>
                  <a:gd name="T1" fmla="*/ 16 h 17"/>
                  <a:gd name="T2" fmla="*/ 14 w 15"/>
                  <a:gd name="T3" fmla="*/ 16 h 17"/>
                  <a:gd name="T4" fmla="*/ 14 w 15"/>
                  <a:gd name="T5" fmla="*/ 0 h 17"/>
                  <a:gd name="T6" fmla="*/ 0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4" y="16"/>
                    </a:lnTo>
                    <a:lnTo>
                      <a:pt x="14" y="0"/>
                    </a:lnTo>
                    <a:lnTo>
                      <a:pt x="0" y="0"/>
                    </a:lnTo>
                    <a:lnTo>
                      <a:pt x="0" y="16"/>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8" name="Freeform 840"/>
              <p:cNvSpPr>
                <a:spLocks/>
              </p:cNvSpPr>
              <p:nvPr/>
            </p:nvSpPr>
            <p:spPr bwMode="auto">
              <a:xfrm>
                <a:off x="1430" y="2730"/>
                <a:ext cx="31" cy="15"/>
              </a:xfrm>
              <a:custGeom>
                <a:avLst/>
                <a:gdLst>
                  <a:gd name="T0" fmla="*/ 0 w 31"/>
                  <a:gd name="T1" fmla="*/ 14 h 15"/>
                  <a:gd name="T2" fmla="*/ 30 w 31"/>
                  <a:gd name="T3" fmla="*/ 14 h 15"/>
                  <a:gd name="T4" fmla="*/ 30 w 31"/>
                  <a:gd name="T5" fmla="*/ 0 h 15"/>
                  <a:gd name="T6" fmla="*/ 0 w 31"/>
                  <a:gd name="T7" fmla="*/ 0 h 15"/>
                  <a:gd name="T8" fmla="*/ 0 w 31"/>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5">
                    <a:moveTo>
                      <a:pt x="0" y="14"/>
                    </a:moveTo>
                    <a:lnTo>
                      <a:pt x="30" y="14"/>
                    </a:lnTo>
                    <a:lnTo>
                      <a:pt x="30" y="0"/>
                    </a:lnTo>
                    <a:lnTo>
                      <a:pt x="0" y="0"/>
                    </a:lnTo>
                    <a:lnTo>
                      <a:pt x="0" y="14"/>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49" name="Freeform 841"/>
              <p:cNvSpPr>
                <a:spLocks/>
              </p:cNvSpPr>
              <p:nvPr/>
            </p:nvSpPr>
            <p:spPr bwMode="auto">
              <a:xfrm>
                <a:off x="1479" y="2730"/>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0" name="Freeform 842"/>
              <p:cNvSpPr>
                <a:spLocks/>
              </p:cNvSpPr>
              <p:nvPr/>
            </p:nvSpPr>
            <p:spPr bwMode="auto">
              <a:xfrm>
                <a:off x="1496" y="2730"/>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1" name="Freeform 843"/>
              <p:cNvSpPr>
                <a:spLocks/>
              </p:cNvSpPr>
              <p:nvPr/>
            </p:nvSpPr>
            <p:spPr bwMode="auto">
              <a:xfrm>
                <a:off x="1513" y="2730"/>
                <a:ext cx="65" cy="15"/>
              </a:xfrm>
              <a:custGeom>
                <a:avLst/>
                <a:gdLst>
                  <a:gd name="T0" fmla="*/ 0 w 65"/>
                  <a:gd name="T1" fmla="*/ 14 h 15"/>
                  <a:gd name="T2" fmla="*/ 64 w 65"/>
                  <a:gd name="T3" fmla="*/ 14 h 15"/>
                  <a:gd name="T4" fmla="*/ 64 w 65"/>
                  <a:gd name="T5" fmla="*/ 0 h 15"/>
                  <a:gd name="T6" fmla="*/ 0 w 65"/>
                  <a:gd name="T7" fmla="*/ 0 h 15"/>
                  <a:gd name="T8" fmla="*/ 0 w 6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5">
                    <a:moveTo>
                      <a:pt x="0" y="14"/>
                    </a:moveTo>
                    <a:lnTo>
                      <a:pt x="64" y="14"/>
                    </a:lnTo>
                    <a:lnTo>
                      <a:pt x="6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2" name="Freeform 844"/>
              <p:cNvSpPr>
                <a:spLocks/>
              </p:cNvSpPr>
              <p:nvPr/>
            </p:nvSpPr>
            <p:spPr bwMode="auto">
              <a:xfrm>
                <a:off x="1579" y="2730"/>
                <a:ext cx="32" cy="15"/>
              </a:xfrm>
              <a:custGeom>
                <a:avLst/>
                <a:gdLst>
                  <a:gd name="T0" fmla="*/ 0 w 32"/>
                  <a:gd name="T1" fmla="*/ 14 h 15"/>
                  <a:gd name="T2" fmla="*/ 31 w 32"/>
                  <a:gd name="T3" fmla="*/ 14 h 15"/>
                  <a:gd name="T4" fmla="*/ 31 w 32"/>
                  <a:gd name="T5" fmla="*/ 0 h 15"/>
                  <a:gd name="T6" fmla="*/ 0 w 32"/>
                  <a:gd name="T7" fmla="*/ 0 h 15"/>
                  <a:gd name="T8" fmla="*/ 0 w 32"/>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5">
                    <a:moveTo>
                      <a:pt x="0" y="14"/>
                    </a:moveTo>
                    <a:lnTo>
                      <a:pt x="31" y="14"/>
                    </a:lnTo>
                    <a:lnTo>
                      <a:pt x="31"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3" name="Freeform 845"/>
              <p:cNvSpPr>
                <a:spLocks/>
              </p:cNvSpPr>
              <p:nvPr/>
            </p:nvSpPr>
            <p:spPr bwMode="auto">
              <a:xfrm>
                <a:off x="1611" y="2730"/>
                <a:ext cx="49" cy="15"/>
              </a:xfrm>
              <a:custGeom>
                <a:avLst/>
                <a:gdLst>
                  <a:gd name="T0" fmla="*/ 0 w 49"/>
                  <a:gd name="T1" fmla="*/ 14 h 15"/>
                  <a:gd name="T2" fmla="*/ 48 w 49"/>
                  <a:gd name="T3" fmla="*/ 14 h 15"/>
                  <a:gd name="T4" fmla="*/ 48 w 49"/>
                  <a:gd name="T5" fmla="*/ 0 h 15"/>
                  <a:gd name="T6" fmla="*/ 0 w 49"/>
                  <a:gd name="T7" fmla="*/ 0 h 15"/>
                  <a:gd name="T8" fmla="*/ 0 w 49"/>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5">
                    <a:moveTo>
                      <a:pt x="0" y="14"/>
                    </a:moveTo>
                    <a:lnTo>
                      <a:pt x="48" y="14"/>
                    </a:lnTo>
                    <a:lnTo>
                      <a:pt x="48"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4" name="Freeform 846"/>
              <p:cNvSpPr>
                <a:spLocks/>
              </p:cNvSpPr>
              <p:nvPr/>
            </p:nvSpPr>
            <p:spPr bwMode="auto">
              <a:xfrm>
                <a:off x="1662" y="2730"/>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5" name="Freeform 847"/>
              <p:cNvSpPr>
                <a:spLocks/>
              </p:cNvSpPr>
              <p:nvPr/>
            </p:nvSpPr>
            <p:spPr bwMode="auto">
              <a:xfrm>
                <a:off x="1679" y="2730"/>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6" name="Freeform 848"/>
              <p:cNvSpPr>
                <a:spLocks/>
              </p:cNvSpPr>
              <p:nvPr/>
            </p:nvSpPr>
            <p:spPr bwMode="auto">
              <a:xfrm>
                <a:off x="1695" y="2730"/>
                <a:ext cx="48" cy="15"/>
              </a:xfrm>
              <a:custGeom>
                <a:avLst/>
                <a:gdLst>
                  <a:gd name="T0" fmla="*/ 0 w 48"/>
                  <a:gd name="T1" fmla="*/ 14 h 15"/>
                  <a:gd name="T2" fmla="*/ 47 w 48"/>
                  <a:gd name="T3" fmla="*/ 14 h 15"/>
                  <a:gd name="T4" fmla="*/ 47 w 48"/>
                  <a:gd name="T5" fmla="*/ 0 h 15"/>
                  <a:gd name="T6" fmla="*/ 0 w 48"/>
                  <a:gd name="T7" fmla="*/ 0 h 15"/>
                  <a:gd name="T8" fmla="*/ 0 w 48"/>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5">
                    <a:moveTo>
                      <a:pt x="0" y="14"/>
                    </a:moveTo>
                    <a:lnTo>
                      <a:pt x="47" y="14"/>
                    </a:lnTo>
                    <a:lnTo>
                      <a:pt x="47"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7" name="Freeform 849"/>
              <p:cNvSpPr>
                <a:spLocks/>
              </p:cNvSpPr>
              <p:nvPr/>
            </p:nvSpPr>
            <p:spPr bwMode="auto">
              <a:xfrm>
                <a:off x="1745" y="2730"/>
                <a:ext cx="115" cy="15"/>
              </a:xfrm>
              <a:custGeom>
                <a:avLst/>
                <a:gdLst>
                  <a:gd name="T0" fmla="*/ 0 w 115"/>
                  <a:gd name="T1" fmla="*/ 14 h 15"/>
                  <a:gd name="T2" fmla="*/ 114 w 115"/>
                  <a:gd name="T3" fmla="*/ 14 h 15"/>
                  <a:gd name="T4" fmla="*/ 114 w 115"/>
                  <a:gd name="T5" fmla="*/ 0 h 15"/>
                  <a:gd name="T6" fmla="*/ 0 w 115"/>
                  <a:gd name="T7" fmla="*/ 0 h 15"/>
                  <a:gd name="T8" fmla="*/ 0 w 1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5">
                    <a:moveTo>
                      <a:pt x="0" y="14"/>
                    </a:moveTo>
                    <a:lnTo>
                      <a:pt x="114" y="14"/>
                    </a:lnTo>
                    <a:lnTo>
                      <a:pt x="1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8" name="Freeform 850"/>
              <p:cNvSpPr>
                <a:spLocks/>
              </p:cNvSpPr>
              <p:nvPr/>
            </p:nvSpPr>
            <p:spPr bwMode="auto">
              <a:xfrm>
                <a:off x="1862" y="2730"/>
                <a:ext cx="14" cy="15"/>
              </a:xfrm>
              <a:custGeom>
                <a:avLst/>
                <a:gdLst>
                  <a:gd name="T0" fmla="*/ 0 w 14"/>
                  <a:gd name="T1" fmla="*/ 14 h 15"/>
                  <a:gd name="T2" fmla="*/ 13 w 14"/>
                  <a:gd name="T3" fmla="*/ 14 h 15"/>
                  <a:gd name="T4" fmla="*/ 13 w 14"/>
                  <a:gd name="T5" fmla="*/ 0 h 15"/>
                  <a:gd name="T6" fmla="*/ 0 w 14"/>
                  <a:gd name="T7" fmla="*/ 0 h 15"/>
                  <a:gd name="T8" fmla="*/ 0 w 14"/>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0" y="14"/>
                    </a:moveTo>
                    <a:lnTo>
                      <a:pt x="13" y="14"/>
                    </a:lnTo>
                    <a:lnTo>
                      <a:pt x="13"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59" name="Freeform 851"/>
              <p:cNvSpPr>
                <a:spLocks/>
              </p:cNvSpPr>
              <p:nvPr/>
            </p:nvSpPr>
            <p:spPr bwMode="auto">
              <a:xfrm>
                <a:off x="1878" y="2730"/>
                <a:ext cx="198" cy="15"/>
              </a:xfrm>
              <a:custGeom>
                <a:avLst/>
                <a:gdLst>
                  <a:gd name="T0" fmla="*/ 0 w 198"/>
                  <a:gd name="T1" fmla="*/ 14 h 15"/>
                  <a:gd name="T2" fmla="*/ 197 w 198"/>
                  <a:gd name="T3" fmla="*/ 14 h 15"/>
                  <a:gd name="T4" fmla="*/ 197 w 198"/>
                  <a:gd name="T5" fmla="*/ 0 h 15"/>
                  <a:gd name="T6" fmla="*/ 0 w 198"/>
                  <a:gd name="T7" fmla="*/ 0 h 15"/>
                  <a:gd name="T8" fmla="*/ 0 w 198"/>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5">
                    <a:moveTo>
                      <a:pt x="0" y="14"/>
                    </a:moveTo>
                    <a:lnTo>
                      <a:pt x="197" y="14"/>
                    </a:lnTo>
                    <a:lnTo>
                      <a:pt x="197"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0" name="Freeform 852"/>
              <p:cNvSpPr>
                <a:spLocks/>
              </p:cNvSpPr>
              <p:nvPr/>
            </p:nvSpPr>
            <p:spPr bwMode="auto">
              <a:xfrm>
                <a:off x="2077" y="2730"/>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1" name="Freeform 853"/>
              <p:cNvSpPr>
                <a:spLocks/>
              </p:cNvSpPr>
              <p:nvPr/>
            </p:nvSpPr>
            <p:spPr bwMode="auto">
              <a:xfrm>
                <a:off x="2094" y="2730"/>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2" name="Freeform 854"/>
              <p:cNvSpPr>
                <a:spLocks/>
              </p:cNvSpPr>
              <p:nvPr/>
            </p:nvSpPr>
            <p:spPr bwMode="auto">
              <a:xfrm>
                <a:off x="1430"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3" name="Freeform 855"/>
              <p:cNvSpPr>
                <a:spLocks/>
              </p:cNvSpPr>
              <p:nvPr/>
            </p:nvSpPr>
            <p:spPr bwMode="auto">
              <a:xfrm>
                <a:off x="1479" y="2715"/>
                <a:ext cx="33" cy="15"/>
              </a:xfrm>
              <a:custGeom>
                <a:avLst/>
                <a:gdLst>
                  <a:gd name="T0" fmla="*/ 0 w 33"/>
                  <a:gd name="T1" fmla="*/ 14 h 15"/>
                  <a:gd name="T2" fmla="*/ 32 w 33"/>
                  <a:gd name="T3" fmla="*/ 14 h 15"/>
                  <a:gd name="T4" fmla="*/ 32 w 33"/>
                  <a:gd name="T5" fmla="*/ 0 h 15"/>
                  <a:gd name="T6" fmla="*/ 0 w 33"/>
                  <a:gd name="T7" fmla="*/ 0 h 15"/>
                  <a:gd name="T8" fmla="*/ 0 w 33"/>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5">
                    <a:moveTo>
                      <a:pt x="0" y="14"/>
                    </a:moveTo>
                    <a:lnTo>
                      <a:pt x="32" y="14"/>
                    </a:lnTo>
                    <a:lnTo>
                      <a:pt x="32" y="0"/>
                    </a:lnTo>
                    <a:lnTo>
                      <a:pt x="0" y="0"/>
                    </a:lnTo>
                    <a:lnTo>
                      <a:pt x="0" y="14"/>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4" name="Freeform 856"/>
              <p:cNvSpPr>
                <a:spLocks/>
              </p:cNvSpPr>
              <p:nvPr/>
            </p:nvSpPr>
            <p:spPr bwMode="auto">
              <a:xfrm>
                <a:off x="1513" y="2715"/>
                <a:ext cx="48" cy="15"/>
              </a:xfrm>
              <a:custGeom>
                <a:avLst/>
                <a:gdLst>
                  <a:gd name="T0" fmla="*/ 0 w 48"/>
                  <a:gd name="T1" fmla="*/ 14 h 15"/>
                  <a:gd name="T2" fmla="*/ 47 w 48"/>
                  <a:gd name="T3" fmla="*/ 14 h 15"/>
                  <a:gd name="T4" fmla="*/ 47 w 48"/>
                  <a:gd name="T5" fmla="*/ 0 h 15"/>
                  <a:gd name="T6" fmla="*/ 0 w 48"/>
                  <a:gd name="T7" fmla="*/ 0 h 15"/>
                  <a:gd name="T8" fmla="*/ 0 w 48"/>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5">
                    <a:moveTo>
                      <a:pt x="0" y="14"/>
                    </a:moveTo>
                    <a:lnTo>
                      <a:pt x="47" y="14"/>
                    </a:lnTo>
                    <a:lnTo>
                      <a:pt x="47"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5" name="Freeform 857"/>
              <p:cNvSpPr>
                <a:spLocks/>
              </p:cNvSpPr>
              <p:nvPr/>
            </p:nvSpPr>
            <p:spPr bwMode="auto">
              <a:xfrm>
                <a:off x="1563"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6" name="Freeform 858"/>
              <p:cNvSpPr>
                <a:spLocks/>
              </p:cNvSpPr>
              <p:nvPr/>
            </p:nvSpPr>
            <p:spPr bwMode="auto">
              <a:xfrm>
                <a:off x="1579" y="2715"/>
                <a:ext cx="49" cy="15"/>
              </a:xfrm>
              <a:custGeom>
                <a:avLst/>
                <a:gdLst>
                  <a:gd name="T0" fmla="*/ 0 w 49"/>
                  <a:gd name="T1" fmla="*/ 14 h 15"/>
                  <a:gd name="T2" fmla="*/ 48 w 49"/>
                  <a:gd name="T3" fmla="*/ 14 h 15"/>
                  <a:gd name="T4" fmla="*/ 48 w 49"/>
                  <a:gd name="T5" fmla="*/ 0 h 15"/>
                  <a:gd name="T6" fmla="*/ 0 w 49"/>
                  <a:gd name="T7" fmla="*/ 0 h 15"/>
                  <a:gd name="T8" fmla="*/ 0 w 49"/>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5">
                    <a:moveTo>
                      <a:pt x="0" y="14"/>
                    </a:moveTo>
                    <a:lnTo>
                      <a:pt x="48" y="14"/>
                    </a:lnTo>
                    <a:lnTo>
                      <a:pt x="48"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7" name="Freeform 859"/>
              <p:cNvSpPr>
                <a:spLocks/>
              </p:cNvSpPr>
              <p:nvPr/>
            </p:nvSpPr>
            <p:spPr bwMode="auto">
              <a:xfrm>
                <a:off x="1629"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8" name="Freeform 860"/>
              <p:cNvSpPr>
                <a:spLocks/>
              </p:cNvSpPr>
              <p:nvPr/>
            </p:nvSpPr>
            <p:spPr bwMode="auto">
              <a:xfrm>
                <a:off x="1645" y="2715"/>
                <a:ext cx="98" cy="15"/>
              </a:xfrm>
              <a:custGeom>
                <a:avLst/>
                <a:gdLst>
                  <a:gd name="T0" fmla="*/ 0 w 98"/>
                  <a:gd name="T1" fmla="*/ 14 h 15"/>
                  <a:gd name="T2" fmla="*/ 97 w 98"/>
                  <a:gd name="T3" fmla="*/ 14 h 15"/>
                  <a:gd name="T4" fmla="*/ 97 w 98"/>
                  <a:gd name="T5" fmla="*/ 0 h 15"/>
                  <a:gd name="T6" fmla="*/ 0 w 98"/>
                  <a:gd name="T7" fmla="*/ 0 h 15"/>
                  <a:gd name="T8" fmla="*/ 0 w 98"/>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5">
                    <a:moveTo>
                      <a:pt x="0" y="14"/>
                    </a:moveTo>
                    <a:lnTo>
                      <a:pt x="97" y="14"/>
                    </a:lnTo>
                    <a:lnTo>
                      <a:pt x="97"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69" name="Freeform 861"/>
              <p:cNvSpPr>
                <a:spLocks/>
              </p:cNvSpPr>
              <p:nvPr/>
            </p:nvSpPr>
            <p:spPr bwMode="auto">
              <a:xfrm>
                <a:off x="1745"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0" name="Freeform 862"/>
              <p:cNvSpPr>
                <a:spLocks/>
              </p:cNvSpPr>
              <p:nvPr/>
            </p:nvSpPr>
            <p:spPr bwMode="auto">
              <a:xfrm>
                <a:off x="1762" y="2715"/>
                <a:ext cx="14" cy="15"/>
              </a:xfrm>
              <a:custGeom>
                <a:avLst/>
                <a:gdLst>
                  <a:gd name="T0" fmla="*/ 0 w 14"/>
                  <a:gd name="T1" fmla="*/ 14 h 15"/>
                  <a:gd name="T2" fmla="*/ 13 w 14"/>
                  <a:gd name="T3" fmla="*/ 14 h 15"/>
                  <a:gd name="T4" fmla="*/ 13 w 14"/>
                  <a:gd name="T5" fmla="*/ 0 h 15"/>
                  <a:gd name="T6" fmla="*/ 0 w 14"/>
                  <a:gd name="T7" fmla="*/ 0 h 15"/>
                  <a:gd name="T8" fmla="*/ 0 w 14"/>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0" y="14"/>
                    </a:moveTo>
                    <a:lnTo>
                      <a:pt x="13" y="14"/>
                    </a:lnTo>
                    <a:lnTo>
                      <a:pt x="13" y="0"/>
                    </a:lnTo>
                    <a:lnTo>
                      <a:pt x="0" y="0"/>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1" name="Freeform 863"/>
              <p:cNvSpPr>
                <a:spLocks/>
              </p:cNvSpPr>
              <p:nvPr/>
            </p:nvSpPr>
            <p:spPr bwMode="auto">
              <a:xfrm>
                <a:off x="1778"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2" name="Freeform 864"/>
              <p:cNvSpPr>
                <a:spLocks/>
              </p:cNvSpPr>
              <p:nvPr/>
            </p:nvSpPr>
            <p:spPr bwMode="auto">
              <a:xfrm>
                <a:off x="1795"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3" name="Freeform 865"/>
              <p:cNvSpPr>
                <a:spLocks/>
              </p:cNvSpPr>
              <p:nvPr/>
            </p:nvSpPr>
            <p:spPr bwMode="auto">
              <a:xfrm>
                <a:off x="1811" y="2715"/>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4" name="Freeform 866"/>
              <p:cNvSpPr>
                <a:spLocks/>
              </p:cNvSpPr>
              <p:nvPr/>
            </p:nvSpPr>
            <p:spPr bwMode="auto">
              <a:xfrm>
                <a:off x="1828" y="2715"/>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5" name="Freeform 867"/>
              <p:cNvSpPr>
                <a:spLocks/>
              </p:cNvSpPr>
              <p:nvPr/>
            </p:nvSpPr>
            <p:spPr bwMode="auto">
              <a:xfrm>
                <a:off x="1845"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6" name="Freeform 868"/>
              <p:cNvSpPr>
                <a:spLocks/>
              </p:cNvSpPr>
              <p:nvPr/>
            </p:nvSpPr>
            <p:spPr bwMode="auto">
              <a:xfrm>
                <a:off x="1862" y="2715"/>
                <a:ext cx="48" cy="15"/>
              </a:xfrm>
              <a:custGeom>
                <a:avLst/>
                <a:gdLst>
                  <a:gd name="T0" fmla="*/ 0 w 48"/>
                  <a:gd name="T1" fmla="*/ 14 h 15"/>
                  <a:gd name="T2" fmla="*/ 47 w 48"/>
                  <a:gd name="T3" fmla="*/ 14 h 15"/>
                  <a:gd name="T4" fmla="*/ 47 w 48"/>
                  <a:gd name="T5" fmla="*/ 0 h 15"/>
                  <a:gd name="T6" fmla="*/ 0 w 48"/>
                  <a:gd name="T7" fmla="*/ 0 h 15"/>
                  <a:gd name="T8" fmla="*/ 0 w 48"/>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5">
                    <a:moveTo>
                      <a:pt x="0" y="14"/>
                    </a:moveTo>
                    <a:lnTo>
                      <a:pt x="47" y="14"/>
                    </a:lnTo>
                    <a:lnTo>
                      <a:pt x="47"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7" name="Freeform 869"/>
              <p:cNvSpPr>
                <a:spLocks/>
              </p:cNvSpPr>
              <p:nvPr/>
            </p:nvSpPr>
            <p:spPr bwMode="auto">
              <a:xfrm>
                <a:off x="1911"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8" name="Freeform 870"/>
              <p:cNvSpPr>
                <a:spLocks/>
              </p:cNvSpPr>
              <p:nvPr/>
            </p:nvSpPr>
            <p:spPr bwMode="auto">
              <a:xfrm>
                <a:off x="1927" y="2715"/>
                <a:ext cx="16" cy="15"/>
              </a:xfrm>
              <a:custGeom>
                <a:avLst/>
                <a:gdLst>
                  <a:gd name="T0" fmla="*/ 0 w 16"/>
                  <a:gd name="T1" fmla="*/ 14 h 15"/>
                  <a:gd name="T2" fmla="*/ 15 w 16"/>
                  <a:gd name="T3" fmla="*/ 14 h 15"/>
                  <a:gd name="T4" fmla="*/ 15 w 16"/>
                  <a:gd name="T5" fmla="*/ 0 h 15"/>
                  <a:gd name="T6" fmla="*/ 0 w 16"/>
                  <a:gd name="T7" fmla="*/ 0 h 15"/>
                  <a:gd name="T8" fmla="*/ 0 w 16"/>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0" y="14"/>
                    </a:moveTo>
                    <a:lnTo>
                      <a:pt x="15" y="14"/>
                    </a:lnTo>
                    <a:lnTo>
                      <a:pt x="15"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79" name="Freeform 871"/>
              <p:cNvSpPr>
                <a:spLocks/>
              </p:cNvSpPr>
              <p:nvPr/>
            </p:nvSpPr>
            <p:spPr bwMode="auto">
              <a:xfrm>
                <a:off x="1943" y="2715"/>
                <a:ext cx="33" cy="15"/>
              </a:xfrm>
              <a:custGeom>
                <a:avLst/>
                <a:gdLst>
                  <a:gd name="T0" fmla="*/ 0 w 33"/>
                  <a:gd name="T1" fmla="*/ 14 h 15"/>
                  <a:gd name="T2" fmla="*/ 32 w 33"/>
                  <a:gd name="T3" fmla="*/ 14 h 15"/>
                  <a:gd name="T4" fmla="*/ 32 w 33"/>
                  <a:gd name="T5" fmla="*/ 0 h 15"/>
                  <a:gd name="T6" fmla="*/ 0 w 33"/>
                  <a:gd name="T7" fmla="*/ 0 h 15"/>
                  <a:gd name="T8" fmla="*/ 0 w 33"/>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5">
                    <a:moveTo>
                      <a:pt x="0" y="14"/>
                    </a:moveTo>
                    <a:lnTo>
                      <a:pt x="32" y="14"/>
                    </a:lnTo>
                    <a:lnTo>
                      <a:pt x="32"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0" name="Freeform 872"/>
              <p:cNvSpPr>
                <a:spLocks/>
              </p:cNvSpPr>
              <p:nvPr/>
            </p:nvSpPr>
            <p:spPr bwMode="auto">
              <a:xfrm>
                <a:off x="1977" y="2715"/>
                <a:ext cx="115" cy="15"/>
              </a:xfrm>
              <a:custGeom>
                <a:avLst/>
                <a:gdLst>
                  <a:gd name="T0" fmla="*/ 0 w 115"/>
                  <a:gd name="T1" fmla="*/ 14 h 15"/>
                  <a:gd name="T2" fmla="*/ 114 w 115"/>
                  <a:gd name="T3" fmla="*/ 14 h 15"/>
                  <a:gd name="T4" fmla="*/ 114 w 115"/>
                  <a:gd name="T5" fmla="*/ 0 h 15"/>
                  <a:gd name="T6" fmla="*/ 0 w 115"/>
                  <a:gd name="T7" fmla="*/ 0 h 15"/>
                  <a:gd name="T8" fmla="*/ 0 w 1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5">
                    <a:moveTo>
                      <a:pt x="0" y="14"/>
                    </a:moveTo>
                    <a:lnTo>
                      <a:pt x="114" y="14"/>
                    </a:lnTo>
                    <a:lnTo>
                      <a:pt x="114" y="0"/>
                    </a:lnTo>
                    <a:lnTo>
                      <a:pt x="0" y="0"/>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1" name="Freeform 873"/>
              <p:cNvSpPr>
                <a:spLocks/>
              </p:cNvSpPr>
              <p:nvPr/>
            </p:nvSpPr>
            <p:spPr bwMode="auto">
              <a:xfrm>
                <a:off x="2094" y="2715"/>
                <a:ext cx="15" cy="15"/>
              </a:xfrm>
              <a:custGeom>
                <a:avLst/>
                <a:gdLst>
                  <a:gd name="T0" fmla="*/ 0 w 15"/>
                  <a:gd name="T1" fmla="*/ 14 h 15"/>
                  <a:gd name="T2" fmla="*/ 14 w 15"/>
                  <a:gd name="T3" fmla="*/ 14 h 15"/>
                  <a:gd name="T4" fmla="*/ 14 w 15"/>
                  <a:gd name="T5" fmla="*/ 0 h 15"/>
                  <a:gd name="T6" fmla="*/ 0 w 15"/>
                  <a:gd name="T7" fmla="*/ 0 h 15"/>
                  <a:gd name="T8" fmla="*/ 0 w 15"/>
                  <a:gd name="T9" fmla="*/ 1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4"/>
                    </a:moveTo>
                    <a:lnTo>
                      <a:pt x="14" y="14"/>
                    </a:lnTo>
                    <a:lnTo>
                      <a:pt x="14" y="0"/>
                    </a:lnTo>
                    <a:lnTo>
                      <a:pt x="0" y="0"/>
                    </a:lnTo>
                    <a:lnTo>
                      <a:pt x="0" y="14"/>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2" name="Freeform 874"/>
              <p:cNvSpPr>
                <a:spLocks/>
              </p:cNvSpPr>
              <p:nvPr/>
            </p:nvSpPr>
            <p:spPr bwMode="auto">
              <a:xfrm>
                <a:off x="1412" y="2700"/>
                <a:ext cx="33" cy="14"/>
              </a:xfrm>
              <a:custGeom>
                <a:avLst/>
                <a:gdLst>
                  <a:gd name="T0" fmla="*/ 0 w 33"/>
                  <a:gd name="T1" fmla="*/ 13 h 14"/>
                  <a:gd name="T2" fmla="*/ 32 w 33"/>
                  <a:gd name="T3" fmla="*/ 13 h 14"/>
                  <a:gd name="T4" fmla="*/ 32 w 33"/>
                  <a:gd name="T5" fmla="*/ 0 h 14"/>
                  <a:gd name="T6" fmla="*/ 0 w 33"/>
                  <a:gd name="T7" fmla="*/ 0 h 14"/>
                  <a:gd name="T8" fmla="*/ 0 w 33"/>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4">
                    <a:moveTo>
                      <a:pt x="0" y="13"/>
                    </a:moveTo>
                    <a:lnTo>
                      <a:pt x="32" y="13"/>
                    </a:lnTo>
                    <a:lnTo>
                      <a:pt x="32" y="0"/>
                    </a:lnTo>
                    <a:lnTo>
                      <a:pt x="0" y="0"/>
                    </a:lnTo>
                    <a:lnTo>
                      <a:pt x="0" y="13"/>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3" name="Freeform 875"/>
              <p:cNvSpPr>
                <a:spLocks/>
              </p:cNvSpPr>
              <p:nvPr/>
            </p:nvSpPr>
            <p:spPr bwMode="auto">
              <a:xfrm>
                <a:off x="1463" y="2700"/>
                <a:ext cx="14" cy="14"/>
              </a:xfrm>
              <a:custGeom>
                <a:avLst/>
                <a:gdLst>
                  <a:gd name="T0" fmla="*/ 0 w 14"/>
                  <a:gd name="T1" fmla="*/ 13 h 14"/>
                  <a:gd name="T2" fmla="*/ 13 w 14"/>
                  <a:gd name="T3" fmla="*/ 13 h 14"/>
                  <a:gd name="T4" fmla="*/ 13 w 14"/>
                  <a:gd name="T5" fmla="*/ 0 h 14"/>
                  <a:gd name="T6" fmla="*/ 0 w 14"/>
                  <a:gd name="T7" fmla="*/ 0 h 14"/>
                  <a:gd name="T8" fmla="*/ 0 w 14"/>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0" y="13"/>
                    </a:moveTo>
                    <a:lnTo>
                      <a:pt x="13" y="13"/>
                    </a:lnTo>
                    <a:lnTo>
                      <a:pt x="13" y="0"/>
                    </a:lnTo>
                    <a:lnTo>
                      <a:pt x="0" y="0"/>
                    </a:lnTo>
                    <a:lnTo>
                      <a:pt x="0" y="13"/>
                    </a:lnTo>
                  </a:path>
                </a:pathLst>
              </a:custGeom>
              <a:solidFill>
                <a:srgbClr val="B0B0B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4" name="Freeform 876"/>
              <p:cNvSpPr>
                <a:spLocks/>
              </p:cNvSpPr>
              <p:nvPr/>
            </p:nvSpPr>
            <p:spPr bwMode="auto">
              <a:xfrm>
                <a:off x="1479" y="2700"/>
                <a:ext cx="49" cy="14"/>
              </a:xfrm>
              <a:custGeom>
                <a:avLst/>
                <a:gdLst>
                  <a:gd name="T0" fmla="*/ 0 w 49"/>
                  <a:gd name="T1" fmla="*/ 13 h 14"/>
                  <a:gd name="T2" fmla="*/ 48 w 49"/>
                  <a:gd name="T3" fmla="*/ 13 h 14"/>
                  <a:gd name="T4" fmla="*/ 48 w 49"/>
                  <a:gd name="T5" fmla="*/ 0 h 14"/>
                  <a:gd name="T6" fmla="*/ 0 w 49"/>
                  <a:gd name="T7" fmla="*/ 0 h 14"/>
                  <a:gd name="T8" fmla="*/ 0 w 49"/>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4">
                    <a:moveTo>
                      <a:pt x="0" y="13"/>
                    </a:moveTo>
                    <a:lnTo>
                      <a:pt x="48" y="13"/>
                    </a:lnTo>
                    <a:lnTo>
                      <a:pt x="48" y="0"/>
                    </a:lnTo>
                    <a:lnTo>
                      <a:pt x="0" y="0"/>
                    </a:lnTo>
                    <a:lnTo>
                      <a:pt x="0" y="13"/>
                    </a:lnTo>
                  </a:path>
                </a:pathLst>
              </a:custGeom>
              <a:solidFill>
                <a:srgbClr val="A0C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5" name="Freeform 877"/>
              <p:cNvSpPr>
                <a:spLocks/>
              </p:cNvSpPr>
              <p:nvPr/>
            </p:nvSpPr>
            <p:spPr bwMode="auto">
              <a:xfrm>
                <a:off x="1530" y="2700"/>
                <a:ext cx="130" cy="14"/>
              </a:xfrm>
              <a:custGeom>
                <a:avLst/>
                <a:gdLst>
                  <a:gd name="T0" fmla="*/ 0 w 130"/>
                  <a:gd name="T1" fmla="*/ 13 h 14"/>
                  <a:gd name="T2" fmla="*/ 129 w 130"/>
                  <a:gd name="T3" fmla="*/ 13 h 14"/>
                  <a:gd name="T4" fmla="*/ 129 w 130"/>
                  <a:gd name="T5" fmla="*/ 0 h 14"/>
                  <a:gd name="T6" fmla="*/ 0 w 130"/>
                  <a:gd name="T7" fmla="*/ 0 h 14"/>
                  <a:gd name="T8" fmla="*/ 0 w 130"/>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4">
                    <a:moveTo>
                      <a:pt x="0" y="13"/>
                    </a:moveTo>
                    <a:lnTo>
                      <a:pt x="129" y="13"/>
                    </a:lnTo>
                    <a:lnTo>
                      <a:pt x="129" y="0"/>
                    </a:lnTo>
                    <a:lnTo>
                      <a:pt x="0" y="0"/>
                    </a:lnTo>
                    <a:lnTo>
                      <a:pt x="0" y="13"/>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6" name="Freeform 878"/>
              <p:cNvSpPr>
                <a:spLocks/>
              </p:cNvSpPr>
              <p:nvPr/>
            </p:nvSpPr>
            <p:spPr bwMode="auto">
              <a:xfrm>
                <a:off x="1662" y="2700"/>
                <a:ext cx="15" cy="14"/>
              </a:xfrm>
              <a:custGeom>
                <a:avLst/>
                <a:gdLst>
                  <a:gd name="T0" fmla="*/ 0 w 15"/>
                  <a:gd name="T1" fmla="*/ 13 h 14"/>
                  <a:gd name="T2" fmla="*/ 14 w 15"/>
                  <a:gd name="T3" fmla="*/ 13 h 14"/>
                  <a:gd name="T4" fmla="*/ 14 w 15"/>
                  <a:gd name="T5" fmla="*/ 0 h 14"/>
                  <a:gd name="T6" fmla="*/ 0 w 15"/>
                  <a:gd name="T7" fmla="*/ 0 h 14"/>
                  <a:gd name="T8" fmla="*/ 0 w 15"/>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0" y="13"/>
                    </a:moveTo>
                    <a:lnTo>
                      <a:pt x="14" y="13"/>
                    </a:lnTo>
                    <a:lnTo>
                      <a:pt x="14" y="0"/>
                    </a:lnTo>
                    <a:lnTo>
                      <a:pt x="0" y="0"/>
                    </a:lnTo>
                    <a:lnTo>
                      <a:pt x="0"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7" name="Freeform 879"/>
              <p:cNvSpPr>
                <a:spLocks/>
              </p:cNvSpPr>
              <p:nvPr/>
            </p:nvSpPr>
            <p:spPr bwMode="auto">
              <a:xfrm>
                <a:off x="1679" y="2700"/>
                <a:ext cx="64" cy="14"/>
              </a:xfrm>
              <a:custGeom>
                <a:avLst/>
                <a:gdLst>
                  <a:gd name="T0" fmla="*/ 0 w 64"/>
                  <a:gd name="T1" fmla="*/ 13 h 14"/>
                  <a:gd name="T2" fmla="*/ 63 w 64"/>
                  <a:gd name="T3" fmla="*/ 13 h 14"/>
                  <a:gd name="T4" fmla="*/ 63 w 64"/>
                  <a:gd name="T5" fmla="*/ 0 h 14"/>
                  <a:gd name="T6" fmla="*/ 0 w 64"/>
                  <a:gd name="T7" fmla="*/ 0 h 14"/>
                  <a:gd name="T8" fmla="*/ 0 w 64"/>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4">
                    <a:moveTo>
                      <a:pt x="0" y="13"/>
                    </a:moveTo>
                    <a:lnTo>
                      <a:pt x="63" y="13"/>
                    </a:lnTo>
                    <a:lnTo>
                      <a:pt x="63" y="0"/>
                    </a:lnTo>
                    <a:lnTo>
                      <a:pt x="0" y="0"/>
                    </a:lnTo>
                    <a:lnTo>
                      <a:pt x="0" y="13"/>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8" name="Freeform 880"/>
              <p:cNvSpPr>
                <a:spLocks/>
              </p:cNvSpPr>
              <p:nvPr/>
            </p:nvSpPr>
            <p:spPr bwMode="auto">
              <a:xfrm>
                <a:off x="1745" y="2700"/>
                <a:ext cx="31" cy="14"/>
              </a:xfrm>
              <a:custGeom>
                <a:avLst/>
                <a:gdLst>
                  <a:gd name="T0" fmla="*/ 0 w 31"/>
                  <a:gd name="T1" fmla="*/ 13 h 14"/>
                  <a:gd name="T2" fmla="*/ 30 w 31"/>
                  <a:gd name="T3" fmla="*/ 13 h 14"/>
                  <a:gd name="T4" fmla="*/ 30 w 31"/>
                  <a:gd name="T5" fmla="*/ 0 h 14"/>
                  <a:gd name="T6" fmla="*/ 0 w 31"/>
                  <a:gd name="T7" fmla="*/ 0 h 14"/>
                  <a:gd name="T8" fmla="*/ 0 w 31"/>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4">
                    <a:moveTo>
                      <a:pt x="0" y="13"/>
                    </a:moveTo>
                    <a:lnTo>
                      <a:pt x="30" y="13"/>
                    </a:lnTo>
                    <a:lnTo>
                      <a:pt x="30" y="0"/>
                    </a:lnTo>
                    <a:lnTo>
                      <a:pt x="0" y="0"/>
                    </a:lnTo>
                    <a:lnTo>
                      <a:pt x="0"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89" name="Freeform 881"/>
              <p:cNvSpPr>
                <a:spLocks/>
              </p:cNvSpPr>
              <p:nvPr/>
            </p:nvSpPr>
            <p:spPr bwMode="auto">
              <a:xfrm>
                <a:off x="1778" y="2700"/>
                <a:ext cx="32" cy="14"/>
              </a:xfrm>
              <a:custGeom>
                <a:avLst/>
                <a:gdLst>
                  <a:gd name="T0" fmla="*/ 0 w 32"/>
                  <a:gd name="T1" fmla="*/ 13 h 14"/>
                  <a:gd name="T2" fmla="*/ 31 w 32"/>
                  <a:gd name="T3" fmla="*/ 13 h 14"/>
                  <a:gd name="T4" fmla="*/ 31 w 32"/>
                  <a:gd name="T5" fmla="*/ 0 h 14"/>
                  <a:gd name="T6" fmla="*/ 0 w 32"/>
                  <a:gd name="T7" fmla="*/ 0 h 14"/>
                  <a:gd name="T8" fmla="*/ 0 w 32"/>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4">
                    <a:moveTo>
                      <a:pt x="0" y="13"/>
                    </a:moveTo>
                    <a:lnTo>
                      <a:pt x="31" y="13"/>
                    </a:lnTo>
                    <a:lnTo>
                      <a:pt x="31" y="0"/>
                    </a:lnTo>
                    <a:lnTo>
                      <a:pt x="0" y="0"/>
                    </a:lnTo>
                    <a:lnTo>
                      <a:pt x="0" y="13"/>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90" name="Freeform 882"/>
              <p:cNvSpPr>
                <a:spLocks/>
              </p:cNvSpPr>
              <p:nvPr/>
            </p:nvSpPr>
            <p:spPr bwMode="auto">
              <a:xfrm>
                <a:off x="1811" y="2700"/>
                <a:ext cx="16" cy="14"/>
              </a:xfrm>
              <a:custGeom>
                <a:avLst/>
                <a:gdLst>
                  <a:gd name="T0" fmla="*/ 0 w 16"/>
                  <a:gd name="T1" fmla="*/ 13 h 14"/>
                  <a:gd name="T2" fmla="*/ 15 w 16"/>
                  <a:gd name="T3" fmla="*/ 13 h 14"/>
                  <a:gd name="T4" fmla="*/ 15 w 16"/>
                  <a:gd name="T5" fmla="*/ 0 h 14"/>
                  <a:gd name="T6" fmla="*/ 0 w 16"/>
                  <a:gd name="T7" fmla="*/ 0 h 14"/>
                  <a:gd name="T8" fmla="*/ 0 w 16"/>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4">
                    <a:moveTo>
                      <a:pt x="0" y="13"/>
                    </a:moveTo>
                    <a:lnTo>
                      <a:pt x="15" y="13"/>
                    </a:lnTo>
                    <a:lnTo>
                      <a:pt x="15" y="0"/>
                    </a:lnTo>
                    <a:lnTo>
                      <a:pt x="0" y="0"/>
                    </a:lnTo>
                    <a:lnTo>
                      <a:pt x="0"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91" name="Freeform 883"/>
              <p:cNvSpPr>
                <a:spLocks/>
              </p:cNvSpPr>
              <p:nvPr/>
            </p:nvSpPr>
            <p:spPr bwMode="auto">
              <a:xfrm>
                <a:off x="1828" y="2700"/>
                <a:ext cx="48" cy="14"/>
              </a:xfrm>
              <a:custGeom>
                <a:avLst/>
                <a:gdLst>
                  <a:gd name="T0" fmla="*/ 0 w 48"/>
                  <a:gd name="T1" fmla="*/ 13 h 14"/>
                  <a:gd name="T2" fmla="*/ 47 w 48"/>
                  <a:gd name="T3" fmla="*/ 13 h 14"/>
                  <a:gd name="T4" fmla="*/ 47 w 48"/>
                  <a:gd name="T5" fmla="*/ 0 h 14"/>
                  <a:gd name="T6" fmla="*/ 0 w 48"/>
                  <a:gd name="T7" fmla="*/ 0 h 14"/>
                  <a:gd name="T8" fmla="*/ 0 w 48"/>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4">
                    <a:moveTo>
                      <a:pt x="0" y="13"/>
                    </a:moveTo>
                    <a:lnTo>
                      <a:pt x="47" y="13"/>
                    </a:lnTo>
                    <a:lnTo>
                      <a:pt x="47" y="0"/>
                    </a:lnTo>
                    <a:lnTo>
                      <a:pt x="0" y="0"/>
                    </a:lnTo>
                    <a:lnTo>
                      <a:pt x="0" y="13"/>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92" name="Freeform 884"/>
              <p:cNvSpPr>
                <a:spLocks/>
              </p:cNvSpPr>
              <p:nvPr/>
            </p:nvSpPr>
            <p:spPr bwMode="auto">
              <a:xfrm>
                <a:off x="1878" y="2700"/>
                <a:ext cx="81" cy="14"/>
              </a:xfrm>
              <a:custGeom>
                <a:avLst/>
                <a:gdLst>
                  <a:gd name="T0" fmla="*/ 0 w 81"/>
                  <a:gd name="T1" fmla="*/ 13 h 14"/>
                  <a:gd name="T2" fmla="*/ 80 w 81"/>
                  <a:gd name="T3" fmla="*/ 13 h 14"/>
                  <a:gd name="T4" fmla="*/ 80 w 81"/>
                  <a:gd name="T5" fmla="*/ 0 h 14"/>
                  <a:gd name="T6" fmla="*/ 0 w 81"/>
                  <a:gd name="T7" fmla="*/ 0 h 14"/>
                  <a:gd name="T8" fmla="*/ 0 w 81"/>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4">
                    <a:moveTo>
                      <a:pt x="0" y="13"/>
                    </a:moveTo>
                    <a:lnTo>
                      <a:pt x="80" y="13"/>
                    </a:lnTo>
                    <a:lnTo>
                      <a:pt x="80" y="0"/>
                    </a:lnTo>
                    <a:lnTo>
                      <a:pt x="0" y="0"/>
                    </a:lnTo>
                    <a:lnTo>
                      <a:pt x="0"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93" name="Freeform 885"/>
              <p:cNvSpPr>
                <a:spLocks/>
              </p:cNvSpPr>
              <p:nvPr/>
            </p:nvSpPr>
            <p:spPr bwMode="auto">
              <a:xfrm>
                <a:off x="1961" y="2700"/>
                <a:ext cx="98" cy="14"/>
              </a:xfrm>
              <a:custGeom>
                <a:avLst/>
                <a:gdLst>
                  <a:gd name="T0" fmla="*/ 0 w 98"/>
                  <a:gd name="T1" fmla="*/ 13 h 14"/>
                  <a:gd name="T2" fmla="*/ 97 w 98"/>
                  <a:gd name="T3" fmla="*/ 13 h 14"/>
                  <a:gd name="T4" fmla="*/ 97 w 98"/>
                  <a:gd name="T5" fmla="*/ 0 h 14"/>
                  <a:gd name="T6" fmla="*/ 0 w 98"/>
                  <a:gd name="T7" fmla="*/ 0 h 14"/>
                  <a:gd name="T8" fmla="*/ 0 w 98"/>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4">
                    <a:moveTo>
                      <a:pt x="0" y="13"/>
                    </a:moveTo>
                    <a:lnTo>
                      <a:pt x="97" y="13"/>
                    </a:lnTo>
                    <a:lnTo>
                      <a:pt x="97" y="0"/>
                    </a:lnTo>
                    <a:lnTo>
                      <a:pt x="0" y="0"/>
                    </a:lnTo>
                    <a:lnTo>
                      <a:pt x="0" y="13"/>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94" name="Freeform 886"/>
              <p:cNvSpPr>
                <a:spLocks/>
              </p:cNvSpPr>
              <p:nvPr/>
            </p:nvSpPr>
            <p:spPr bwMode="auto">
              <a:xfrm>
                <a:off x="2061" y="2700"/>
                <a:ext cx="31" cy="14"/>
              </a:xfrm>
              <a:custGeom>
                <a:avLst/>
                <a:gdLst>
                  <a:gd name="T0" fmla="*/ 0 w 31"/>
                  <a:gd name="T1" fmla="*/ 13 h 14"/>
                  <a:gd name="T2" fmla="*/ 30 w 31"/>
                  <a:gd name="T3" fmla="*/ 13 h 14"/>
                  <a:gd name="T4" fmla="*/ 30 w 31"/>
                  <a:gd name="T5" fmla="*/ 0 h 14"/>
                  <a:gd name="T6" fmla="*/ 0 w 31"/>
                  <a:gd name="T7" fmla="*/ 0 h 14"/>
                  <a:gd name="T8" fmla="*/ 0 w 31"/>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4">
                    <a:moveTo>
                      <a:pt x="0" y="13"/>
                    </a:moveTo>
                    <a:lnTo>
                      <a:pt x="30" y="13"/>
                    </a:lnTo>
                    <a:lnTo>
                      <a:pt x="30" y="0"/>
                    </a:lnTo>
                    <a:lnTo>
                      <a:pt x="0" y="0"/>
                    </a:lnTo>
                    <a:lnTo>
                      <a:pt x="0"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1195" name="Freeform 887"/>
              <p:cNvSpPr>
                <a:spLocks/>
              </p:cNvSpPr>
              <p:nvPr/>
            </p:nvSpPr>
            <p:spPr bwMode="auto">
              <a:xfrm>
                <a:off x="2094" y="2700"/>
                <a:ext cx="15" cy="14"/>
              </a:xfrm>
              <a:custGeom>
                <a:avLst/>
                <a:gdLst>
                  <a:gd name="T0" fmla="*/ 0 w 15"/>
                  <a:gd name="T1" fmla="*/ 13 h 14"/>
                  <a:gd name="T2" fmla="*/ 14 w 15"/>
                  <a:gd name="T3" fmla="*/ 13 h 14"/>
                  <a:gd name="T4" fmla="*/ 14 w 15"/>
                  <a:gd name="T5" fmla="*/ 0 h 14"/>
                  <a:gd name="T6" fmla="*/ 0 w 15"/>
                  <a:gd name="T7" fmla="*/ 0 h 14"/>
                  <a:gd name="T8" fmla="*/ 0 w 15"/>
                  <a:gd name="T9" fmla="*/ 1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0" y="13"/>
                    </a:moveTo>
                    <a:lnTo>
                      <a:pt x="14" y="13"/>
                    </a:lnTo>
                    <a:lnTo>
                      <a:pt x="14" y="0"/>
                    </a:lnTo>
                    <a:lnTo>
                      <a:pt x="0" y="0"/>
                    </a:lnTo>
                    <a:lnTo>
                      <a:pt x="0" y="13"/>
                    </a:lnTo>
                  </a:path>
                </a:pathLst>
              </a:custGeom>
              <a:solidFill>
                <a:srgbClr val="FF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pic>
          <p:nvPicPr>
            <p:cNvPr id="59400" name="Picture 88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44" y="2646"/>
              <a:ext cx="1366" cy="10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401" name="Group 889"/>
            <p:cNvGrpSpPr>
              <a:grpSpLocks/>
            </p:cNvGrpSpPr>
            <p:nvPr/>
          </p:nvGrpSpPr>
          <p:grpSpPr bwMode="auto">
            <a:xfrm>
              <a:off x="3976" y="2550"/>
              <a:ext cx="1331" cy="1218"/>
              <a:chOff x="3976" y="2550"/>
              <a:chExt cx="1331" cy="1218"/>
            </a:xfrm>
          </p:grpSpPr>
          <p:sp>
            <p:nvSpPr>
              <p:cNvPr id="59403" name="Rectangle 890"/>
              <p:cNvSpPr>
                <a:spLocks noChangeArrowheads="1"/>
              </p:cNvSpPr>
              <p:nvPr/>
            </p:nvSpPr>
            <p:spPr bwMode="auto">
              <a:xfrm>
                <a:off x="4002" y="2559"/>
                <a:ext cx="1305" cy="1178"/>
              </a:xfrm>
              <a:prstGeom prst="rect">
                <a:avLst/>
              </a:prstGeom>
              <a:solidFill>
                <a:srgbClr val="A0C0E0"/>
              </a:solidFill>
              <a:ln w="12700">
                <a:solidFill>
                  <a:srgbClr val="608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9404" name="Rectangle 891"/>
              <p:cNvSpPr>
                <a:spLocks noChangeArrowheads="1"/>
              </p:cNvSpPr>
              <p:nvPr/>
            </p:nvSpPr>
            <p:spPr bwMode="auto">
              <a:xfrm>
                <a:off x="4177" y="2593"/>
                <a:ext cx="1090" cy="104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endParaRPr lang="fa-IR" altLang="fa-IR" sz="1800"/>
              </a:p>
            </p:txBody>
          </p:sp>
          <p:sp>
            <p:nvSpPr>
              <p:cNvPr id="59405" name="Freeform 892"/>
              <p:cNvSpPr>
                <a:spLocks/>
              </p:cNvSpPr>
              <p:nvPr/>
            </p:nvSpPr>
            <p:spPr bwMode="auto">
              <a:xfrm>
                <a:off x="4181" y="2598"/>
                <a:ext cx="1095" cy="1050"/>
              </a:xfrm>
              <a:custGeom>
                <a:avLst/>
                <a:gdLst>
                  <a:gd name="T0" fmla="*/ 0 w 1095"/>
                  <a:gd name="T1" fmla="*/ 0 h 1050"/>
                  <a:gd name="T2" fmla="*/ 0 w 1095"/>
                  <a:gd name="T3" fmla="*/ 1049 h 1050"/>
                  <a:gd name="T4" fmla="*/ 1094 w 1095"/>
                  <a:gd name="T5" fmla="*/ 1049 h 1050"/>
                  <a:gd name="T6" fmla="*/ 1094 w 1095"/>
                  <a:gd name="T7" fmla="*/ 0 h 1050"/>
                  <a:gd name="T8" fmla="*/ 0 w 1095"/>
                  <a:gd name="T9" fmla="*/ 0 h 1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050">
                    <a:moveTo>
                      <a:pt x="0" y="0"/>
                    </a:moveTo>
                    <a:lnTo>
                      <a:pt x="0" y="1049"/>
                    </a:lnTo>
                    <a:lnTo>
                      <a:pt x="1094" y="1049"/>
                    </a:lnTo>
                    <a:lnTo>
                      <a:pt x="109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406" name="Line 893"/>
              <p:cNvSpPr>
                <a:spLocks noChangeShapeType="1"/>
              </p:cNvSpPr>
              <p:nvPr/>
            </p:nvSpPr>
            <p:spPr bwMode="auto">
              <a:xfrm>
                <a:off x="4173" y="3647"/>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07" name="Line 894"/>
              <p:cNvSpPr>
                <a:spLocks noChangeShapeType="1"/>
              </p:cNvSpPr>
              <p:nvPr/>
            </p:nvSpPr>
            <p:spPr bwMode="auto">
              <a:xfrm>
                <a:off x="4173" y="3621"/>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08" name="Line 895"/>
              <p:cNvSpPr>
                <a:spLocks noChangeShapeType="1"/>
              </p:cNvSpPr>
              <p:nvPr/>
            </p:nvSpPr>
            <p:spPr bwMode="auto">
              <a:xfrm>
                <a:off x="4173" y="3594"/>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09" name="Line 896"/>
              <p:cNvSpPr>
                <a:spLocks noChangeShapeType="1"/>
              </p:cNvSpPr>
              <p:nvPr/>
            </p:nvSpPr>
            <p:spPr bwMode="auto">
              <a:xfrm>
                <a:off x="4173" y="3568"/>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0" name="Line 897"/>
              <p:cNvSpPr>
                <a:spLocks noChangeShapeType="1"/>
              </p:cNvSpPr>
              <p:nvPr/>
            </p:nvSpPr>
            <p:spPr bwMode="auto">
              <a:xfrm>
                <a:off x="4173" y="3542"/>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1" name="Line 898"/>
              <p:cNvSpPr>
                <a:spLocks noChangeShapeType="1"/>
              </p:cNvSpPr>
              <p:nvPr/>
            </p:nvSpPr>
            <p:spPr bwMode="auto">
              <a:xfrm>
                <a:off x="4173" y="3516"/>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2" name="Line 899"/>
              <p:cNvSpPr>
                <a:spLocks noChangeShapeType="1"/>
              </p:cNvSpPr>
              <p:nvPr/>
            </p:nvSpPr>
            <p:spPr bwMode="auto">
              <a:xfrm>
                <a:off x="4173" y="3489"/>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3" name="Line 900"/>
              <p:cNvSpPr>
                <a:spLocks noChangeShapeType="1"/>
              </p:cNvSpPr>
              <p:nvPr/>
            </p:nvSpPr>
            <p:spPr bwMode="auto">
              <a:xfrm>
                <a:off x="4173" y="3463"/>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4" name="Line 901"/>
              <p:cNvSpPr>
                <a:spLocks noChangeShapeType="1"/>
              </p:cNvSpPr>
              <p:nvPr/>
            </p:nvSpPr>
            <p:spPr bwMode="auto">
              <a:xfrm>
                <a:off x="4173" y="3437"/>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5" name="Line 902"/>
              <p:cNvSpPr>
                <a:spLocks noChangeShapeType="1"/>
              </p:cNvSpPr>
              <p:nvPr/>
            </p:nvSpPr>
            <p:spPr bwMode="auto">
              <a:xfrm>
                <a:off x="4173" y="3410"/>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6" name="Line 903"/>
              <p:cNvSpPr>
                <a:spLocks noChangeShapeType="1"/>
              </p:cNvSpPr>
              <p:nvPr/>
            </p:nvSpPr>
            <p:spPr bwMode="auto">
              <a:xfrm>
                <a:off x="4173" y="3385"/>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7" name="Line 904"/>
              <p:cNvSpPr>
                <a:spLocks noChangeShapeType="1"/>
              </p:cNvSpPr>
              <p:nvPr/>
            </p:nvSpPr>
            <p:spPr bwMode="auto">
              <a:xfrm>
                <a:off x="4173" y="3359"/>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8" name="Line 905"/>
              <p:cNvSpPr>
                <a:spLocks noChangeShapeType="1"/>
              </p:cNvSpPr>
              <p:nvPr/>
            </p:nvSpPr>
            <p:spPr bwMode="auto">
              <a:xfrm>
                <a:off x="4173" y="3332"/>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19" name="Line 906"/>
              <p:cNvSpPr>
                <a:spLocks noChangeShapeType="1"/>
              </p:cNvSpPr>
              <p:nvPr/>
            </p:nvSpPr>
            <p:spPr bwMode="auto">
              <a:xfrm>
                <a:off x="4173" y="3305"/>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0" name="Line 907"/>
              <p:cNvSpPr>
                <a:spLocks noChangeShapeType="1"/>
              </p:cNvSpPr>
              <p:nvPr/>
            </p:nvSpPr>
            <p:spPr bwMode="auto">
              <a:xfrm>
                <a:off x="4173" y="3281"/>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1" name="Line 908"/>
              <p:cNvSpPr>
                <a:spLocks noChangeShapeType="1"/>
              </p:cNvSpPr>
              <p:nvPr/>
            </p:nvSpPr>
            <p:spPr bwMode="auto">
              <a:xfrm>
                <a:off x="4173" y="3253"/>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2" name="Line 909"/>
              <p:cNvSpPr>
                <a:spLocks noChangeShapeType="1"/>
              </p:cNvSpPr>
              <p:nvPr/>
            </p:nvSpPr>
            <p:spPr bwMode="auto">
              <a:xfrm>
                <a:off x="4173" y="3228"/>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3" name="Line 910"/>
              <p:cNvSpPr>
                <a:spLocks noChangeShapeType="1"/>
              </p:cNvSpPr>
              <p:nvPr/>
            </p:nvSpPr>
            <p:spPr bwMode="auto">
              <a:xfrm>
                <a:off x="4173" y="3201"/>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4" name="Line 911"/>
              <p:cNvSpPr>
                <a:spLocks noChangeShapeType="1"/>
              </p:cNvSpPr>
              <p:nvPr/>
            </p:nvSpPr>
            <p:spPr bwMode="auto">
              <a:xfrm>
                <a:off x="4173" y="3175"/>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5" name="Line 912"/>
              <p:cNvSpPr>
                <a:spLocks noChangeShapeType="1"/>
              </p:cNvSpPr>
              <p:nvPr/>
            </p:nvSpPr>
            <p:spPr bwMode="auto">
              <a:xfrm>
                <a:off x="4173" y="3149"/>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6" name="Line 913"/>
              <p:cNvSpPr>
                <a:spLocks noChangeShapeType="1"/>
              </p:cNvSpPr>
              <p:nvPr/>
            </p:nvSpPr>
            <p:spPr bwMode="auto">
              <a:xfrm>
                <a:off x="4173" y="3122"/>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7" name="Line 914"/>
              <p:cNvSpPr>
                <a:spLocks noChangeShapeType="1"/>
              </p:cNvSpPr>
              <p:nvPr/>
            </p:nvSpPr>
            <p:spPr bwMode="auto">
              <a:xfrm>
                <a:off x="4173" y="3097"/>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8" name="Line 915"/>
              <p:cNvSpPr>
                <a:spLocks noChangeShapeType="1"/>
              </p:cNvSpPr>
              <p:nvPr/>
            </p:nvSpPr>
            <p:spPr bwMode="auto">
              <a:xfrm>
                <a:off x="4173" y="3071"/>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29" name="Line 916"/>
              <p:cNvSpPr>
                <a:spLocks noChangeShapeType="1"/>
              </p:cNvSpPr>
              <p:nvPr/>
            </p:nvSpPr>
            <p:spPr bwMode="auto">
              <a:xfrm>
                <a:off x="4173" y="3044"/>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0" name="Line 917"/>
              <p:cNvSpPr>
                <a:spLocks noChangeShapeType="1"/>
              </p:cNvSpPr>
              <p:nvPr/>
            </p:nvSpPr>
            <p:spPr bwMode="auto">
              <a:xfrm>
                <a:off x="4173" y="3017"/>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1" name="Line 918"/>
              <p:cNvSpPr>
                <a:spLocks noChangeShapeType="1"/>
              </p:cNvSpPr>
              <p:nvPr/>
            </p:nvSpPr>
            <p:spPr bwMode="auto">
              <a:xfrm>
                <a:off x="4173" y="2991"/>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2" name="Line 919"/>
              <p:cNvSpPr>
                <a:spLocks noChangeShapeType="1"/>
              </p:cNvSpPr>
              <p:nvPr/>
            </p:nvSpPr>
            <p:spPr bwMode="auto">
              <a:xfrm>
                <a:off x="4173" y="2965"/>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3" name="Line 920"/>
              <p:cNvSpPr>
                <a:spLocks noChangeShapeType="1"/>
              </p:cNvSpPr>
              <p:nvPr/>
            </p:nvSpPr>
            <p:spPr bwMode="auto">
              <a:xfrm>
                <a:off x="4173" y="2940"/>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4" name="Line 921"/>
              <p:cNvSpPr>
                <a:spLocks noChangeShapeType="1"/>
              </p:cNvSpPr>
              <p:nvPr/>
            </p:nvSpPr>
            <p:spPr bwMode="auto">
              <a:xfrm>
                <a:off x="4173" y="2912"/>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5" name="Line 922"/>
              <p:cNvSpPr>
                <a:spLocks noChangeShapeType="1"/>
              </p:cNvSpPr>
              <p:nvPr/>
            </p:nvSpPr>
            <p:spPr bwMode="auto">
              <a:xfrm>
                <a:off x="4173" y="2885"/>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6" name="Line 923"/>
              <p:cNvSpPr>
                <a:spLocks noChangeShapeType="1"/>
              </p:cNvSpPr>
              <p:nvPr/>
            </p:nvSpPr>
            <p:spPr bwMode="auto">
              <a:xfrm>
                <a:off x="4173" y="2860"/>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7" name="Line 924"/>
              <p:cNvSpPr>
                <a:spLocks noChangeShapeType="1"/>
              </p:cNvSpPr>
              <p:nvPr/>
            </p:nvSpPr>
            <p:spPr bwMode="auto">
              <a:xfrm>
                <a:off x="4173" y="2835"/>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8" name="Line 925"/>
              <p:cNvSpPr>
                <a:spLocks noChangeShapeType="1"/>
              </p:cNvSpPr>
              <p:nvPr/>
            </p:nvSpPr>
            <p:spPr bwMode="auto">
              <a:xfrm>
                <a:off x="4173" y="2807"/>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39" name="Line 926"/>
              <p:cNvSpPr>
                <a:spLocks noChangeShapeType="1"/>
              </p:cNvSpPr>
              <p:nvPr/>
            </p:nvSpPr>
            <p:spPr bwMode="auto">
              <a:xfrm>
                <a:off x="4173" y="2781"/>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0" name="Line 927"/>
              <p:cNvSpPr>
                <a:spLocks noChangeShapeType="1"/>
              </p:cNvSpPr>
              <p:nvPr/>
            </p:nvSpPr>
            <p:spPr bwMode="auto">
              <a:xfrm>
                <a:off x="4173" y="2650"/>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1" name="Line 928"/>
              <p:cNvSpPr>
                <a:spLocks noChangeShapeType="1"/>
              </p:cNvSpPr>
              <p:nvPr/>
            </p:nvSpPr>
            <p:spPr bwMode="auto">
              <a:xfrm>
                <a:off x="4173" y="2624"/>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2" name="Line 929"/>
              <p:cNvSpPr>
                <a:spLocks noChangeShapeType="1"/>
              </p:cNvSpPr>
              <p:nvPr/>
            </p:nvSpPr>
            <p:spPr bwMode="auto">
              <a:xfrm>
                <a:off x="4173" y="2598"/>
                <a:ext cx="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3" name="Line 930"/>
              <p:cNvSpPr>
                <a:spLocks noChangeShapeType="1"/>
              </p:cNvSpPr>
              <p:nvPr/>
            </p:nvSpPr>
            <p:spPr bwMode="auto">
              <a:xfrm flipV="1">
                <a:off x="4181"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4" name="Line 931"/>
              <p:cNvSpPr>
                <a:spLocks noChangeShapeType="1"/>
              </p:cNvSpPr>
              <p:nvPr/>
            </p:nvSpPr>
            <p:spPr bwMode="auto">
              <a:xfrm flipV="1">
                <a:off x="4225"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5" name="Line 932"/>
              <p:cNvSpPr>
                <a:spLocks noChangeShapeType="1"/>
              </p:cNvSpPr>
              <p:nvPr/>
            </p:nvSpPr>
            <p:spPr bwMode="auto">
              <a:xfrm flipV="1">
                <a:off x="4269"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6" name="Line 933"/>
              <p:cNvSpPr>
                <a:spLocks noChangeShapeType="1"/>
              </p:cNvSpPr>
              <p:nvPr/>
            </p:nvSpPr>
            <p:spPr bwMode="auto">
              <a:xfrm flipV="1">
                <a:off x="4313"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7" name="Line 934"/>
              <p:cNvSpPr>
                <a:spLocks noChangeShapeType="1"/>
              </p:cNvSpPr>
              <p:nvPr/>
            </p:nvSpPr>
            <p:spPr bwMode="auto">
              <a:xfrm flipV="1">
                <a:off x="4357"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8" name="Line 935"/>
              <p:cNvSpPr>
                <a:spLocks noChangeShapeType="1"/>
              </p:cNvSpPr>
              <p:nvPr/>
            </p:nvSpPr>
            <p:spPr bwMode="auto">
              <a:xfrm flipV="1">
                <a:off x="4401"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49" name="Line 936"/>
              <p:cNvSpPr>
                <a:spLocks noChangeShapeType="1"/>
              </p:cNvSpPr>
              <p:nvPr/>
            </p:nvSpPr>
            <p:spPr bwMode="auto">
              <a:xfrm flipV="1">
                <a:off x="4444"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0" name="Line 937"/>
              <p:cNvSpPr>
                <a:spLocks noChangeShapeType="1"/>
              </p:cNvSpPr>
              <p:nvPr/>
            </p:nvSpPr>
            <p:spPr bwMode="auto">
              <a:xfrm flipV="1">
                <a:off x="4488"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1" name="Line 938"/>
              <p:cNvSpPr>
                <a:spLocks noChangeShapeType="1"/>
              </p:cNvSpPr>
              <p:nvPr/>
            </p:nvSpPr>
            <p:spPr bwMode="auto">
              <a:xfrm flipV="1">
                <a:off x="4533"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2" name="Line 939"/>
              <p:cNvSpPr>
                <a:spLocks noChangeShapeType="1"/>
              </p:cNvSpPr>
              <p:nvPr/>
            </p:nvSpPr>
            <p:spPr bwMode="auto">
              <a:xfrm flipV="1">
                <a:off x="4575"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3" name="Line 940"/>
              <p:cNvSpPr>
                <a:spLocks noChangeShapeType="1"/>
              </p:cNvSpPr>
              <p:nvPr/>
            </p:nvSpPr>
            <p:spPr bwMode="auto">
              <a:xfrm flipV="1">
                <a:off x="4619"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4" name="Line 941"/>
              <p:cNvSpPr>
                <a:spLocks noChangeShapeType="1"/>
              </p:cNvSpPr>
              <p:nvPr/>
            </p:nvSpPr>
            <p:spPr bwMode="auto">
              <a:xfrm flipV="1">
                <a:off x="4662"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5" name="Line 942"/>
              <p:cNvSpPr>
                <a:spLocks noChangeShapeType="1"/>
              </p:cNvSpPr>
              <p:nvPr/>
            </p:nvSpPr>
            <p:spPr bwMode="auto">
              <a:xfrm flipV="1">
                <a:off x="4707"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6" name="Line 943"/>
              <p:cNvSpPr>
                <a:spLocks noChangeShapeType="1"/>
              </p:cNvSpPr>
              <p:nvPr/>
            </p:nvSpPr>
            <p:spPr bwMode="auto">
              <a:xfrm flipV="1">
                <a:off x="4750"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7" name="Line 944"/>
              <p:cNvSpPr>
                <a:spLocks noChangeShapeType="1"/>
              </p:cNvSpPr>
              <p:nvPr/>
            </p:nvSpPr>
            <p:spPr bwMode="auto">
              <a:xfrm flipV="1">
                <a:off x="4793"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8" name="Line 945"/>
              <p:cNvSpPr>
                <a:spLocks noChangeShapeType="1"/>
              </p:cNvSpPr>
              <p:nvPr/>
            </p:nvSpPr>
            <p:spPr bwMode="auto">
              <a:xfrm flipV="1">
                <a:off x="4837"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59" name="Line 946"/>
              <p:cNvSpPr>
                <a:spLocks noChangeShapeType="1"/>
              </p:cNvSpPr>
              <p:nvPr/>
            </p:nvSpPr>
            <p:spPr bwMode="auto">
              <a:xfrm flipV="1">
                <a:off x="4881"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0" name="Line 947"/>
              <p:cNvSpPr>
                <a:spLocks noChangeShapeType="1"/>
              </p:cNvSpPr>
              <p:nvPr/>
            </p:nvSpPr>
            <p:spPr bwMode="auto">
              <a:xfrm flipV="1">
                <a:off x="4925"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1" name="Line 948"/>
              <p:cNvSpPr>
                <a:spLocks noChangeShapeType="1"/>
              </p:cNvSpPr>
              <p:nvPr/>
            </p:nvSpPr>
            <p:spPr bwMode="auto">
              <a:xfrm flipV="1">
                <a:off x="4969"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2" name="Line 949"/>
              <p:cNvSpPr>
                <a:spLocks noChangeShapeType="1"/>
              </p:cNvSpPr>
              <p:nvPr/>
            </p:nvSpPr>
            <p:spPr bwMode="auto">
              <a:xfrm flipV="1">
                <a:off x="5012"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3" name="Line 950"/>
              <p:cNvSpPr>
                <a:spLocks noChangeShapeType="1"/>
              </p:cNvSpPr>
              <p:nvPr/>
            </p:nvSpPr>
            <p:spPr bwMode="auto">
              <a:xfrm flipV="1">
                <a:off x="5057"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4" name="Line 951"/>
              <p:cNvSpPr>
                <a:spLocks noChangeShapeType="1"/>
              </p:cNvSpPr>
              <p:nvPr/>
            </p:nvSpPr>
            <p:spPr bwMode="auto">
              <a:xfrm flipV="1">
                <a:off x="5100"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5" name="Line 952"/>
              <p:cNvSpPr>
                <a:spLocks noChangeShapeType="1"/>
              </p:cNvSpPr>
              <p:nvPr/>
            </p:nvSpPr>
            <p:spPr bwMode="auto">
              <a:xfrm flipV="1">
                <a:off x="5143"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6" name="Line 953"/>
              <p:cNvSpPr>
                <a:spLocks noChangeShapeType="1"/>
              </p:cNvSpPr>
              <p:nvPr/>
            </p:nvSpPr>
            <p:spPr bwMode="auto">
              <a:xfrm flipV="1">
                <a:off x="5187"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7" name="Line 954"/>
              <p:cNvSpPr>
                <a:spLocks noChangeShapeType="1"/>
              </p:cNvSpPr>
              <p:nvPr/>
            </p:nvSpPr>
            <p:spPr bwMode="auto">
              <a:xfrm flipV="1">
                <a:off x="5231"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8" name="Line 955"/>
              <p:cNvSpPr>
                <a:spLocks noChangeShapeType="1"/>
              </p:cNvSpPr>
              <p:nvPr/>
            </p:nvSpPr>
            <p:spPr bwMode="auto">
              <a:xfrm flipV="1">
                <a:off x="5275" y="3643"/>
                <a:ext cx="0" cy="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69" name="Line 956"/>
              <p:cNvSpPr>
                <a:spLocks noChangeShapeType="1"/>
              </p:cNvSpPr>
              <p:nvPr/>
            </p:nvSpPr>
            <p:spPr bwMode="auto">
              <a:xfrm>
                <a:off x="4162" y="3647"/>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0" name="Line 957"/>
              <p:cNvSpPr>
                <a:spLocks noChangeShapeType="1"/>
              </p:cNvSpPr>
              <p:nvPr/>
            </p:nvSpPr>
            <p:spPr bwMode="auto">
              <a:xfrm>
                <a:off x="4162" y="3516"/>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1" name="Line 958"/>
              <p:cNvSpPr>
                <a:spLocks noChangeShapeType="1"/>
              </p:cNvSpPr>
              <p:nvPr/>
            </p:nvSpPr>
            <p:spPr bwMode="auto">
              <a:xfrm>
                <a:off x="4162" y="3385"/>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2" name="Line 959"/>
              <p:cNvSpPr>
                <a:spLocks noChangeShapeType="1"/>
              </p:cNvSpPr>
              <p:nvPr/>
            </p:nvSpPr>
            <p:spPr bwMode="auto">
              <a:xfrm>
                <a:off x="4162" y="3253"/>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3" name="Line 960"/>
              <p:cNvSpPr>
                <a:spLocks noChangeShapeType="1"/>
              </p:cNvSpPr>
              <p:nvPr/>
            </p:nvSpPr>
            <p:spPr bwMode="auto">
              <a:xfrm>
                <a:off x="4162" y="3122"/>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4" name="Line 961"/>
              <p:cNvSpPr>
                <a:spLocks noChangeShapeType="1"/>
              </p:cNvSpPr>
              <p:nvPr/>
            </p:nvSpPr>
            <p:spPr bwMode="auto">
              <a:xfrm>
                <a:off x="4162" y="2991"/>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5" name="Line 962"/>
              <p:cNvSpPr>
                <a:spLocks noChangeShapeType="1"/>
              </p:cNvSpPr>
              <p:nvPr/>
            </p:nvSpPr>
            <p:spPr bwMode="auto">
              <a:xfrm>
                <a:off x="4162" y="2860"/>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6" name="Line 963"/>
              <p:cNvSpPr>
                <a:spLocks noChangeShapeType="1"/>
              </p:cNvSpPr>
              <p:nvPr/>
            </p:nvSpPr>
            <p:spPr bwMode="auto">
              <a:xfrm>
                <a:off x="4162" y="2598"/>
                <a:ext cx="1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7" name="Line 964"/>
              <p:cNvSpPr>
                <a:spLocks noChangeShapeType="1"/>
              </p:cNvSpPr>
              <p:nvPr/>
            </p:nvSpPr>
            <p:spPr bwMode="auto">
              <a:xfrm flipV="1">
                <a:off x="4181" y="3643"/>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8" name="Line 965"/>
              <p:cNvSpPr>
                <a:spLocks noChangeShapeType="1"/>
              </p:cNvSpPr>
              <p:nvPr/>
            </p:nvSpPr>
            <p:spPr bwMode="auto">
              <a:xfrm flipV="1">
                <a:off x="4401" y="3643"/>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79" name="Line 966"/>
              <p:cNvSpPr>
                <a:spLocks noChangeShapeType="1"/>
              </p:cNvSpPr>
              <p:nvPr/>
            </p:nvSpPr>
            <p:spPr bwMode="auto">
              <a:xfrm flipV="1">
                <a:off x="4619" y="3643"/>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0" name="Line 967"/>
              <p:cNvSpPr>
                <a:spLocks noChangeShapeType="1"/>
              </p:cNvSpPr>
              <p:nvPr/>
            </p:nvSpPr>
            <p:spPr bwMode="auto">
              <a:xfrm flipV="1">
                <a:off x="4837" y="3643"/>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1" name="Line 968"/>
              <p:cNvSpPr>
                <a:spLocks noChangeShapeType="1"/>
              </p:cNvSpPr>
              <p:nvPr/>
            </p:nvSpPr>
            <p:spPr bwMode="auto">
              <a:xfrm flipV="1">
                <a:off x="5057" y="3643"/>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2" name="Line 969"/>
              <p:cNvSpPr>
                <a:spLocks noChangeShapeType="1"/>
              </p:cNvSpPr>
              <p:nvPr/>
            </p:nvSpPr>
            <p:spPr bwMode="auto">
              <a:xfrm flipV="1">
                <a:off x="5275" y="3643"/>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3" name="Line 970"/>
              <p:cNvSpPr>
                <a:spLocks noChangeShapeType="1"/>
              </p:cNvSpPr>
              <p:nvPr/>
            </p:nvSpPr>
            <p:spPr bwMode="auto">
              <a:xfrm>
                <a:off x="4185" y="3647"/>
                <a:ext cx="10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4" name="Line 971"/>
              <p:cNvSpPr>
                <a:spLocks noChangeShapeType="1"/>
              </p:cNvSpPr>
              <p:nvPr/>
            </p:nvSpPr>
            <p:spPr bwMode="auto">
              <a:xfrm>
                <a:off x="4185" y="2598"/>
                <a:ext cx="10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5" name="Line 972"/>
              <p:cNvSpPr>
                <a:spLocks noChangeShapeType="1"/>
              </p:cNvSpPr>
              <p:nvPr/>
            </p:nvSpPr>
            <p:spPr bwMode="auto">
              <a:xfrm flipV="1">
                <a:off x="4181" y="2594"/>
                <a:ext cx="0" cy="10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6" name="Line 973"/>
              <p:cNvSpPr>
                <a:spLocks noChangeShapeType="1"/>
              </p:cNvSpPr>
              <p:nvPr/>
            </p:nvSpPr>
            <p:spPr bwMode="auto">
              <a:xfrm flipV="1">
                <a:off x="5275" y="2594"/>
                <a:ext cx="0" cy="10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7" name="Line 974"/>
              <p:cNvSpPr>
                <a:spLocks noChangeShapeType="1"/>
              </p:cNvSpPr>
              <p:nvPr/>
            </p:nvSpPr>
            <p:spPr bwMode="auto">
              <a:xfrm flipV="1">
                <a:off x="4181" y="2594"/>
                <a:ext cx="0" cy="10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8" name="Line 975"/>
              <p:cNvSpPr>
                <a:spLocks noChangeShapeType="1"/>
              </p:cNvSpPr>
              <p:nvPr/>
            </p:nvSpPr>
            <p:spPr bwMode="auto">
              <a:xfrm>
                <a:off x="4185" y="3647"/>
                <a:ext cx="10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89" name="Line 976"/>
              <p:cNvSpPr>
                <a:spLocks noChangeShapeType="1"/>
              </p:cNvSpPr>
              <p:nvPr/>
            </p:nvSpPr>
            <p:spPr bwMode="auto">
              <a:xfrm flipH="1" flipV="1">
                <a:off x="5145" y="2629"/>
                <a:ext cx="18"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0" name="Line 977"/>
              <p:cNvSpPr>
                <a:spLocks noChangeShapeType="1"/>
              </p:cNvSpPr>
              <p:nvPr/>
            </p:nvSpPr>
            <p:spPr bwMode="auto">
              <a:xfrm flipH="1">
                <a:off x="5137" y="2637"/>
                <a:ext cx="16"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1" name="Line 978"/>
              <p:cNvSpPr>
                <a:spLocks noChangeShapeType="1"/>
              </p:cNvSpPr>
              <p:nvPr/>
            </p:nvSpPr>
            <p:spPr bwMode="auto">
              <a:xfrm flipH="1" flipV="1">
                <a:off x="5128" y="2640"/>
                <a:ext cx="17" cy="1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2" name="Line 979"/>
              <p:cNvSpPr>
                <a:spLocks noChangeShapeType="1"/>
              </p:cNvSpPr>
              <p:nvPr/>
            </p:nvSpPr>
            <p:spPr bwMode="auto">
              <a:xfrm flipH="1" flipV="1">
                <a:off x="5119" y="2633"/>
                <a:ext cx="17" cy="1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3" name="Line 980"/>
              <p:cNvSpPr>
                <a:spLocks noChangeShapeType="1"/>
              </p:cNvSpPr>
              <p:nvPr/>
            </p:nvSpPr>
            <p:spPr bwMode="auto">
              <a:xfrm flipH="1">
                <a:off x="5110" y="2637"/>
                <a:ext cx="17" cy="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4" name="Line 981"/>
              <p:cNvSpPr>
                <a:spLocks noChangeShapeType="1"/>
              </p:cNvSpPr>
              <p:nvPr/>
            </p:nvSpPr>
            <p:spPr bwMode="auto">
              <a:xfrm flipH="1">
                <a:off x="5102" y="2643"/>
                <a:ext cx="16"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5" name="Line 982"/>
              <p:cNvSpPr>
                <a:spLocks noChangeShapeType="1"/>
              </p:cNvSpPr>
              <p:nvPr/>
            </p:nvSpPr>
            <p:spPr bwMode="auto">
              <a:xfrm flipH="1" flipV="1">
                <a:off x="5093" y="2621"/>
                <a:ext cx="17" cy="2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6" name="Line 983"/>
              <p:cNvSpPr>
                <a:spLocks noChangeShapeType="1"/>
              </p:cNvSpPr>
              <p:nvPr/>
            </p:nvSpPr>
            <p:spPr bwMode="auto">
              <a:xfrm flipH="1">
                <a:off x="5085" y="2629"/>
                <a:ext cx="16"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7" name="Line 984"/>
              <p:cNvSpPr>
                <a:spLocks noChangeShapeType="1"/>
              </p:cNvSpPr>
              <p:nvPr/>
            </p:nvSpPr>
            <p:spPr bwMode="auto">
              <a:xfrm flipH="1">
                <a:off x="5075" y="2636"/>
                <a:ext cx="18"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8" name="Line 985"/>
              <p:cNvSpPr>
                <a:spLocks noChangeShapeType="1"/>
              </p:cNvSpPr>
              <p:nvPr/>
            </p:nvSpPr>
            <p:spPr bwMode="auto">
              <a:xfrm flipH="1">
                <a:off x="5067" y="2637"/>
                <a:ext cx="1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499" name="Line 986"/>
              <p:cNvSpPr>
                <a:spLocks noChangeShapeType="1"/>
              </p:cNvSpPr>
              <p:nvPr/>
            </p:nvSpPr>
            <p:spPr bwMode="auto">
              <a:xfrm flipH="1" flipV="1">
                <a:off x="5058" y="2608"/>
                <a:ext cx="17" cy="3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0" name="Line 987"/>
              <p:cNvSpPr>
                <a:spLocks noChangeShapeType="1"/>
              </p:cNvSpPr>
              <p:nvPr/>
            </p:nvSpPr>
            <p:spPr bwMode="auto">
              <a:xfrm flipH="1">
                <a:off x="5049" y="2616"/>
                <a:ext cx="17"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1" name="Line 988"/>
              <p:cNvSpPr>
                <a:spLocks noChangeShapeType="1"/>
              </p:cNvSpPr>
              <p:nvPr/>
            </p:nvSpPr>
            <p:spPr bwMode="auto">
              <a:xfrm flipH="1" flipV="1">
                <a:off x="5041" y="2626"/>
                <a:ext cx="16"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2" name="Line 989"/>
              <p:cNvSpPr>
                <a:spLocks noChangeShapeType="1"/>
              </p:cNvSpPr>
              <p:nvPr/>
            </p:nvSpPr>
            <p:spPr bwMode="auto">
              <a:xfrm flipH="1">
                <a:off x="5032" y="2630"/>
                <a:ext cx="17"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3" name="Line 990"/>
              <p:cNvSpPr>
                <a:spLocks noChangeShapeType="1"/>
              </p:cNvSpPr>
              <p:nvPr/>
            </p:nvSpPr>
            <p:spPr bwMode="auto">
              <a:xfrm flipH="1">
                <a:off x="5024" y="2641"/>
                <a:ext cx="16"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4" name="Line 991"/>
              <p:cNvSpPr>
                <a:spLocks noChangeShapeType="1"/>
              </p:cNvSpPr>
              <p:nvPr/>
            </p:nvSpPr>
            <p:spPr bwMode="auto">
              <a:xfrm flipH="1" flipV="1">
                <a:off x="5015" y="2624"/>
                <a:ext cx="17" cy="2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5" name="Line 992"/>
              <p:cNvSpPr>
                <a:spLocks noChangeShapeType="1"/>
              </p:cNvSpPr>
              <p:nvPr/>
            </p:nvSpPr>
            <p:spPr bwMode="auto">
              <a:xfrm flipH="1" flipV="1">
                <a:off x="5006" y="2617"/>
                <a:ext cx="17" cy="1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6" name="Line 993"/>
              <p:cNvSpPr>
                <a:spLocks noChangeShapeType="1"/>
              </p:cNvSpPr>
              <p:nvPr/>
            </p:nvSpPr>
            <p:spPr bwMode="auto">
              <a:xfrm flipH="1">
                <a:off x="4997" y="2621"/>
                <a:ext cx="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7" name="Line 994"/>
              <p:cNvSpPr>
                <a:spLocks noChangeShapeType="1"/>
              </p:cNvSpPr>
              <p:nvPr/>
            </p:nvSpPr>
            <p:spPr bwMode="auto">
              <a:xfrm flipH="1">
                <a:off x="4989" y="2621"/>
                <a:ext cx="1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8" name="Line 995"/>
              <p:cNvSpPr>
                <a:spLocks noChangeShapeType="1"/>
              </p:cNvSpPr>
              <p:nvPr/>
            </p:nvSpPr>
            <p:spPr bwMode="auto">
              <a:xfrm flipH="1">
                <a:off x="4980" y="2625"/>
                <a:ext cx="17"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09" name="Line 996"/>
              <p:cNvSpPr>
                <a:spLocks noChangeShapeType="1"/>
              </p:cNvSpPr>
              <p:nvPr/>
            </p:nvSpPr>
            <p:spPr bwMode="auto">
              <a:xfrm flipH="1" flipV="1">
                <a:off x="4971" y="2620"/>
                <a:ext cx="17"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0" name="Line 997"/>
              <p:cNvSpPr>
                <a:spLocks noChangeShapeType="1"/>
              </p:cNvSpPr>
              <p:nvPr/>
            </p:nvSpPr>
            <p:spPr bwMode="auto">
              <a:xfrm flipH="1">
                <a:off x="4961" y="2624"/>
                <a:ext cx="18"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1" name="Line 998"/>
              <p:cNvSpPr>
                <a:spLocks noChangeShapeType="1"/>
              </p:cNvSpPr>
              <p:nvPr/>
            </p:nvSpPr>
            <p:spPr bwMode="auto">
              <a:xfrm flipH="1" flipV="1">
                <a:off x="4953" y="2608"/>
                <a:ext cx="16"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2" name="Line 999"/>
              <p:cNvSpPr>
                <a:spLocks noChangeShapeType="1"/>
              </p:cNvSpPr>
              <p:nvPr/>
            </p:nvSpPr>
            <p:spPr bwMode="auto">
              <a:xfrm flipH="1">
                <a:off x="4945" y="2616"/>
                <a:ext cx="16" cy="2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3" name="Line 1000"/>
              <p:cNvSpPr>
                <a:spLocks noChangeShapeType="1"/>
              </p:cNvSpPr>
              <p:nvPr/>
            </p:nvSpPr>
            <p:spPr bwMode="auto">
              <a:xfrm flipH="1" flipV="1">
                <a:off x="4936" y="2613"/>
                <a:ext cx="17" cy="3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4" name="Line 1001"/>
              <p:cNvSpPr>
                <a:spLocks noChangeShapeType="1"/>
              </p:cNvSpPr>
              <p:nvPr/>
            </p:nvSpPr>
            <p:spPr bwMode="auto">
              <a:xfrm flipH="1" flipV="1">
                <a:off x="4927" y="2603"/>
                <a:ext cx="1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5" name="Line 1002"/>
              <p:cNvSpPr>
                <a:spLocks noChangeShapeType="1"/>
              </p:cNvSpPr>
              <p:nvPr/>
            </p:nvSpPr>
            <p:spPr bwMode="auto">
              <a:xfrm flipH="1">
                <a:off x="4918" y="2611"/>
                <a:ext cx="17"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6" name="Line 1003"/>
              <p:cNvSpPr>
                <a:spLocks noChangeShapeType="1"/>
              </p:cNvSpPr>
              <p:nvPr/>
            </p:nvSpPr>
            <p:spPr bwMode="auto">
              <a:xfrm flipH="1" flipV="1">
                <a:off x="4909" y="2608"/>
                <a:ext cx="17" cy="2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7" name="Line 1004"/>
              <p:cNvSpPr>
                <a:spLocks noChangeShapeType="1"/>
              </p:cNvSpPr>
              <p:nvPr/>
            </p:nvSpPr>
            <p:spPr bwMode="auto">
              <a:xfrm flipH="1">
                <a:off x="4901" y="2616"/>
                <a:ext cx="16"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8" name="Line 1005"/>
              <p:cNvSpPr>
                <a:spLocks noChangeShapeType="1"/>
              </p:cNvSpPr>
              <p:nvPr/>
            </p:nvSpPr>
            <p:spPr bwMode="auto">
              <a:xfrm flipH="1">
                <a:off x="4892" y="2633"/>
                <a:ext cx="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19" name="Line 1006"/>
              <p:cNvSpPr>
                <a:spLocks noChangeShapeType="1"/>
              </p:cNvSpPr>
              <p:nvPr/>
            </p:nvSpPr>
            <p:spPr bwMode="auto">
              <a:xfrm flipH="1" flipV="1">
                <a:off x="4883" y="2623"/>
                <a:ext cx="17"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0" name="Line 1007"/>
              <p:cNvSpPr>
                <a:spLocks noChangeShapeType="1"/>
              </p:cNvSpPr>
              <p:nvPr/>
            </p:nvSpPr>
            <p:spPr bwMode="auto">
              <a:xfrm flipH="1">
                <a:off x="4875" y="2631"/>
                <a:ext cx="16"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1" name="Line 1008"/>
              <p:cNvSpPr>
                <a:spLocks noChangeShapeType="1"/>
              </p:cNvSpPr>
              <p:nvPr/>
            </p:nvSpPr>
            <p:spPr bwMode="auto">
              <a:xfrm flipH="1" flipV="1">
                <a:off x="4866" y="2606"/>
                <a:ext cx="17" cy="3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2" name="Line 1009"/>
              <p:cNvSpPr>
                <a:spLocks noChangeShapeType="1"/>
              </p:cNvSpPr>
              <p:nvPr/>
            </p:nvSpPr>
            <p:spPr bwMode="auto">
              <a:xfrm flipH="1">
                <a:off x="4857" y="2610"/>
                <a:ext cx="17" cy="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3" name="Line 1010"/>
              <p:cNvSpPr>
                <a:spLocks noChangeShapeType="1"/>
              </p:cNvSpPr>
              <p:nvPr/>
            </p:nvSpPr>
            <p:spPr bwMode="auto">
              <a:xfrm flipH="1">
                <a:off x="4849" y="2618"/>
                <a:ext cx="16"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4" name="Line 1011"/>
              <p:cNvSpPr>
                <a:spLocks noChangeShapeType="1"/>
              </p:cNvSpPr>
              <p:nvPr/>
            </p:nvSpPr>
            <p:spPr bwMode="auto">
              <a:xfrm flipH="1">
                <a:off x="4840" y="2633"/>
                <a:ext cx="17"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5" name="Line 1012"/>
              <p:cNvSpPr>
                <a:spLocks noChangeShapeType="1"/>
              </p:cNvSpPr>
              <p:nvPr/>
            </p:nvSpPr>
            <p:spPr bwMode="auto">
              <a:xfrm flipH="1">
                <a:off x="4833" y="2644"/>
                <a:ext cx="15" cy="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6" name="Line 1013"/>
              <p:cNvSpPr>
                <a:spLocks noChangeShapeType="1"/>
              </p:cNvSpPr>
              <p:nvPr/>
            </p:nvSpPr>
            <p:spPr bwMode="auto">
              <a:xfrm flipH="1" flipV="1">
                <a:off x="4823" y="2645"/>
                <a:ext cx="18"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27" name="Line 1014"/>
              <p:cNvSpPr>
                <a:spLocks noChangeShapeType="1"/>
              </p:cNvSpPr>
              <p:nvPr/>
            </p:nvSpPr>
            <p:spPr bwMode="auto">
              <a:xfrm flipH="1">
                <a:off x="4813" y="2653"/>
                <a:ext cx="18"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9528" name="Group 1015"/>
              <p:cNvGrpSpPr>
                <a:grpSpLocks/>
              </p:cNvGrpSpPr>
              <p:nvPr/>
            </p:nvGrpSpPr>
            <p:grpSpPr bwMode="auto">
              <a:xfrm>
                <a:off x="4746" y="2661"/>
                <a:ext cx="79" cy="106"/>
                <a:chOff x="4746" y="2661"/>
                <a:chExt cx="79" cy="106"/>
              </a:xfrm>
            </p:grpSpPr>
            <p:sp>
              <p:nvSpPr>
                <p:cNvPr id="60309" name="Line 1016"/>
                <p:cNvSpPr>
                  <a:spLocks noChangeShapeType="1"/>
                </p:cNvSpPr>
                <p:nvPr/>
              </p:nvSpPr>
              <p:spPr bwMode="auto">
                <a:xfrm flipH="1" flipV="1">
                  <a:off x="4808" y="2661"/>
                  <a:ext cx="17" cy="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10" name="Line 1017"/>
                <p:cNvSpPr>
                  <a:spLocks noChangeShapeType="1"/>
                </p:cNvSpPr>
                <p:nvPr/>
              </p:nvSpPr>
              <p:spPr bwMode="auto">
                <a:xfrm flipH="1">
                  <a:off x="4789" y="2691"/>
                  <a:ext cx="18" cy="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11" name="Line 1018"/>
                <p:cNvSpPr>
                  <a:spLocks noChangeShapeType="1"/>
                </p:cNvSpPr>
                <p:nvPr/>
              </p:nvSpPr>
              <p:spPr bwMode="auto">
                <a:xfrm flipH="1" flipV="1">
                  <a:off x="4753" y="2745"/>
                  <a:ext cx="17" cy="1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60312" name="Group 1019"/>
                <p:cNvGrpSpPr>
                  <a:grpSpLocks/>
                </p:cNvGrpSpPr>
                <p:nvPr/>
              </p:nvGrpSpPr>
              <p:grpSpPr bwMode="auto">
                <a:xfrm>
                  <a:off x="4746" y="2669"/>
                  <a:ext cx="72" cy="98"/>
                  <a:chOff x="4746" y="2669"/>
                  <a:chExt cx="72" cy="98"/>
                </a:xfrm>
              </p:grpSpPr>
              <p:sp>
                <p:nvSpPr>
                  <p:cNvPr id="60313" name="Line 1020"/>
                  <p:cNvSpPr>
                    <a:spLocks noChangeShapeType="1"/>
                  </p:cNvSpPr>
                  <p:nvPr/>
                </p:nvSpPr>
                <p:spPr bwMode="auto">
                  <a:xfrm flipH="1">
                    <a:off x="4801" y="2669"/>
                    <a:ext cx="17"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14" name="Line 1021"/>
                  <p:cNvSpPr>
                    <a:spLocks noChangeShapeType="1"/>
                  </p:cNvSpPr>
                  <p:nvPr/>
                </p:nvSpPr>
                <p:spPr bwMode="auto">
                  <a:xfrm flipH="1">
                    <a:off x="4783" y="2697"/>
                    <a:ext cx="17"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15" name="Line 1022"/>
                  <p:cNvSpPr>
                    <a:spLocks noChangeShapeType="1"/>
                  </p:cNvSpPr>
                  <p:nvPr/>
                </p:nvSpPr>
                <p:spPr bwMode="auto">
                  <a:xfrm flipH="1">
                    <a:off x="4775" y="2708"/>
                    <a:ext cx="16"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16" name="Line 1023"/>
                  <p:cNvSpPr>
                    <a:spLocks noChangeShapeType="1"/>
                  </p:cNvSpPr>
                  <p:nvPr/>
                </p:nvSpPr>
                <p:spPr bwMode="auto">
                  <a:xfrm flipH="1">
                    <a:off x="4765" y="2739"/>
                    <a:ext cx="18" cy="1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317" name="Line 1024"/>
                  <p:cNvSpPr>
                    <a:spLocks noChangeShapeType="1"/>
                  </p:cNvSpPr>
                  <p:nvPr/>
                </p:nvSpPr>
                <p:spPr bwMode="auto">
                  <a:xfrm flipH="1">
                    <a:off x="4746" y="2753"/>
                    <a:ext cx="18"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sp>
            <p:nvSpPr>
              <p:cNvPr id="59529" name="Line 1025"/>
              <p:cNvSpPr>
                <a:spLocks noChangeShapeType="1"/>
              </p:cNvSpPr>
              <p:nvPr/>
            </p:nvSpPr>
            <p:spPr bwMode="auto">
              <a:xfrm flipH="1">
                <a:off x="4734" y="2765"/>
                <a:ext cx="17" cy="1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0" name="Line 1026"/>
              <p:cNvSpPr>
                <a:spLocks noChangeShapeType="1"/>
              </p:cNvSpPr>
              <p:nvPr/>
            </p:nvSpPr>
            <p:spPr bwMode="auto">
              <a:xfrm flipH="1" flipV="1">
                <a:off x="4725" y="2777"/>
                <a:ext cx="17"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1" name="Line 1027"/>
              <p:cNvSpPr>
                <a:spLocks noChangeShapeType="1"/>
              </p:cNvSpPr>
              <p:nvPr/>
            </p:nvSpPr>
            <p:spPr bwMode="auto">
              <a:xfrm flipH="1">
                <a:off x="4717" y="2785"/>
                <a:ext cx="16"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2" name="Line 1028"/>
              <p:cNvSpPr>
                <a:spLocks noChangeShapeType="1"/>
              </p:cNvSpPr>
              <p:nvPr/>
            </p:nvSpPr>
            <p:spPr bwMode="auto">
              <a:xfrm flipH="1">
                <a:off x="4709" y="2800"/>
                <a:ext cx="16" cy="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3" name="Line 1029"/>
              <p:cNvSpPr>
                <a:spLocks noChangeShapeType="1"/>
              </p:cNvSpPr>
              <p:nvPr/>
            </p:nvSpPr>
            <p:spPr bwMode="auto">
              <a:xfrm flipH="1" flipV="1">
                <a:off x="4700" y="2783"/>
                <a:ext cx="17" cy="2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4" name="Line 1030"/>
              <p:cNvSpPr>
                <a:spLocks noChangeShapeType="1"/>
              </p:cNvSpPr>
              <p:nvPr/>
            </p:nvSpPr>
            <p:spPr bwMode="auto">
              <a:xfrm flipH="1">
                <a:off x="4692" y="2791"/>
                <a:ext cx="16" cy="2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5" name="Line 1031"/>
              <p:cNvSpPr>
                <a:spLocks noChangeShapeType="1"/>
              </p:cNvSpPr>
              <p:nvPr/>
            </p:nvSpPr>
            <p:spPr bwMode="auto">
              <a:xfrm flipH="1" flipV="1">
                <a:off x="4682" y="2813"/>
                <a:ext cx="18"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6" name="Line 1032"/>
              <p:cNvSpPr>
                <a:spLocks noChangeShapeType="1"/>
              </p:cNvSpPr>
              <p:nvPr/>
            </p:nvSpPr>
            <p:spPr bwMode="auto">
              <a:xfrm flipH="1">
                <a:off x="4674" y="2821"/>
                <a:ext cx="16" cy="1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7" name="Line 1033"/>
              <p:cNvSpPr>
                <a:spLocks noChangeShapeType="1"/>
              </p:cNvSpPr>
              <p:nvPr/>
            </p:nvSpPr>
            <p:spPr bwMode="auto">
              <a:xfrm flipH="1">
                <a:off x="4666" y="2845"/>
                <a:ext cx="16" cy="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8" name="Line 1034"/>
              <p:cNvSpPr>
                <a:spLocks noChangeShapeType="1"/>
              </p:cNvSpPr>
              <p:nvPr/>
            </p:nvSpPr>
            <p:spPr bwMode="auto">
              <a:xfrm flipH="1">
                <a:off x="4657" y="2857"/>
                <a:ext cx="17" cy="2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39" name="Line 1035"/>
              <p:cNvSpPr>
                <a:spLocks noChangeShapeType="1"/>
              </p:cNvSpPr>
              <p:nvPr/>
            </p:nvSpPr>
            <p:spPr bwMode="auto">
              <a:xfrm flipH="1">
                <a:off x="4647" y="2887"/>
                <a:ext cx="18" cy="17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0" name="Line 1036"/>
              <p:cNvSpPr>
                <a:spLocks noChangeShapeType="1"/>
              </p:cNvSpPr>
              <p:nvPr/>
            </p:nvSpPr>
            <p:spPr bwMode="auto">
              <a:xfrm flipH="1">
                <a:off x="4639" y="3069"/>
                <a:ext cx="16" cy="2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1" name="Line 1037"/>
              <p:cNvSpPr>
                <a:spLocks noChangeShapeType="1"/>
              </p:cNvSpPr>
              <p:nvPr/>
            </p:nvSpPr>
            <p:spPr bwMode="auto">
              <a:xfrm flipH="1">
                <a:off x="4631" y="3369"/>
                <a:ext cx="16" cy="3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2" name="Line 1038"/>
              <p:cNvSpPr>
                <a:spLocks noChangeShapeType="1"/>
              </p:cNvSpPr>
              <p:nvPr/>
            </p:nvSpPr>
            <p:spPr bwMode="auto">
              <a:xfrm flipH="1" flipV="1">
                <a:off x="4621" y="3397"/>
                <a:ext cx="18" cy="1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3" name="Line 1039"/>
              <p:cNvSpPr>
                <a:spLocks noChangeShapeType="1"/>
              </p:cNvSpPr>
              <p:nvPr/>
            </p:nvSpPr>
            <p:spPr bwMode="auto">
              <a:xfrm flipH="1">
                <a:off x="4613" y="3401"/>
                <a:ext cx="1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4" name="Line 1040"/>
              <p:cNvSpPr>
                <a:spLocks noChangeShapeType="1"/>
              </p:cNvSpPr>
              <p:nvPr/>
            </p:nvSpPr>
            <p:spPr bwMode="auto">
              <a:xfrm flipH="1">
                <a:off x="4604" y="3401"/>
                <a:ext cx="17"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5" name="Line 1041"/>
              <p:cNvSpPr>
                <a:spLocks noChangeShapeType="1"/>
              </p:cNvSpPr>
              <p:nvPr/>
            </p:nvSpPr>
            <p:spPr bwMode="auto">
              <a:xfrm flipH="1" flipV="1">
                <a:off x="4594" y="3397"/>
                <a:ext cx="18"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6" name="Line 1042"/>
              <p:cNvSpPr>
                <a:spLocks noChangeShapeType="1"/>
              </p:cNvSpPr>
              <p:nvPr/>
            </p:nvSpPr>
            <p:spPr bwMode="auto">
              <a:xfrm flipH="1" flipV="1">
                <a:off x="4586" y="3393"/>
                <a:ext cx="16" cy="1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7" name="Line 1043"/>
              <p:cNvSpPr>
                <a:spLocks noChangeShapeType="1"/>
              </p:cNvSpPr>
              <p:nvPr/>
            </p:nvSpPr>
            <p:spPr bwMode="auto">
              <a:xfrm flipH="1">
                <a:off x="4577" y="3401"/>
                <a:ext cx="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8" name="Line 1044"/>
              <p:cNvSpPr>
                <a:spLocks noChangeShapeType="1"/>
              </p:cNvSpPr>
              <p:nvPr/>
            </p:nvSpPr>
            <p:spPr bwMode="auto">
              <a:xfrm flipH="1">
                <a:off x="4569" y="3405"/>
                <a:ext cx="1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49" name="Line 1045"/>
              <p:cNvSpPr>
                <a:spLocks noChangeShapeType="1"/>
              </p:cNvSpPr>
              <p:nvPr/>
            </p:nvSpPr>
            <p:spPr bwMode="auto">
              <a:xfrm flipH="1" flipV="1">
                <a:off x="4561" y="3398"/>
                <a:ext cx="16"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0" name="Line 1046"/>
              <p:cNvSpPr>
                <a:spLocks noChangeShapeType="1"/>
              </p:cNvSpPr>
              <p:nvPr/>
            </p:nvSpPr>
            <p:spPr bwMode="auto">
              <a:xfrm flipH="1" flipV="1">
                <a:off x="4551" y="3393"/>
                <a:ext cx="18" cy="1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1" name="Line 1047"/>
              <p:cNvSpPr>
                <a:spLocks noChangeShapeType="1"/>
              </p:cNvSpPr>
              <p:nvPr/>
            </p:nvSpPr>
            <p:spPr bwMode="auto">
              <a:xfrm flipH="1">
                <a:off x="4542" y="3397"/>
                <a:ext cx="17"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2" name="Line 1048"/>
              <p:cNvSpPr>
                <a:spLocks noChangeShapeType="1"/>
              </p:cNvSpPr>
              <p:nvPr/>
            </p:nvSpPr>
            <p:spPr bwMode="auto">
              <a:xfrm flipH="1" flipV="1">
                <a:off x="4533" y="3397"/>
                <a:ext cx="17"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3" name="Line 1049"/>
              <p:cNvSpPr>
                <a:spLocks noChangeShapeType="1"/>
              </p:cNvSpPr>
              <p:nvPr/>
            </p:nvSpPr>
            <p:spPr bwMode="auto">
              <a:xfrm flipH="1">
                <a:off x="4525" y="3401"/>
                <a:ext cx="16"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4" name="Line 1050"/>
              <p:cNvSpPr>
                <a:spLocks noChangeShapeType="1"/>
              </p:cNvSpPr>
              <p:nvPr/>
            </p:nvSpPr>
            <p:spPr bwMode="auto">
              <a:xfrm flipH="1">
                <a:off x="4517" y="3402"/>
                <a:ext cx="16" cy="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5" name="Line 1051"/>
              <p:cNvSpPr>
                <a:spLocks noChangeShapeType="1"/>
              </p:cNvSpPr>
              <p:nvPr/>
            </p:nvSpPr>
            <p:spPr bwMode="auto">
              <a:xfrm flipH="1">
                <a:off x="4508" y="3404"/>
                <a:ext cx="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6" name="Line 1052"/>
              <p:cNvSpPr>
                <a:spLocks noChangeShapeType="1"/>
              </p:cNvSpPr>
              <p:nvPr/>
            </p:nvSpPr>
            <p:spPr bwMode="auto">
              <a:xfrm flipH="1" flipV="1">
                <a:off x="4498" y="3394"/>
                <a:ext cx="18"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7" name="Line 1053"/>
              <p:cNvSpPr>
                <a:spLocks noChangeShapeType="1"/>
              </p:cNvSpPr>
              <p:nvPr/>
            </p:nvSpPr>
            <p:spPr bwMode="auto">
              <a:xfrm flipH="1">
                <a:off x="4490" y="3398"/>
                <a:ext cx="16"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8" name="Line 1054"/>
              <p:cNvSpPr>
                <a:spLocks noChangeShapeType="1"/>
              </p:cNvSpPr>
              <p:nvPr/>
            </p:nvSpPr>
            <p:spPr bwMode="auto">
              <a:xfrm flipH="1">
                <a:off x="4481" y="3401"/>
                <a:ext cx="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59" name="Line 1055"/>
              <p:cNvSpPr>
                <a:spLocks noChangeShapeType="1"/>
              </p:cNvSpPr>
              <p:nvPr/>
            </p:nvSpPr>
            <p:spPr bwMode="auto">
              <a:xfrm flipH="1">
                <a:off x="4473" y="3401"/>
                <a:ext cx="16"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0" name="Line 1056"/>
              <p:cNvSpPr>
                <a:spLocks noChangeShapeType="1"/>
              </p:cNvSpPr>
              <p:nvPr/>
            </p:nvSpPr>
            <p:spPr bwMode="auto">
              <a:xfrm flipH="1" flipV="1">
                <a:off x="4465" y="3394"/>
                <a:ext cx="16"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1" name="Line 1057"/>
              <p:cNvSpPr>
                <a:spLocks noChangeShapeType="1"/>
              </p:cNvSpPr>
              <p:nvPr/>
            </p:nvSpPr>
            <p:spPr bwMode="auto">
              <a:xfrm flipH="1">
                <a:off x="4455" y="3398"/>
                <a:ext cx="18"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2" name="Line 1058"/>
              <p:cNvSpPr>
                <a:spLocks noChangeShapeType="1"/>
              </p:cNvSpPr>
              <p:nvPr/>
            </p:nvSpPr>
            <p:spPr bwMode="auto">
              <a:xfrm flipH="1" flipV="1">
                <a:off x="4447" y="3391"/>
                <a:ext cx="16"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3" name="Line 1059"/>
              <p:cNvSpPr>
                <a:spLocks noChangeShapeType="1"/>
              </p:cNvSpPr>
              <p:nvPr/>
            </p:nvSpPr>
            <p:spPr bwMode="auto">
              <a:xfrm flipH="1">
                <a:off x="4439" y="3395"/>
                <a:ext cx="16" cy="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4" name="Line 1060"/>
              <p:cNvSpPr>
                <a:spLocks noChangeShapeType="1"/>
              </p:cNvSpPr>
              <p:nvPr/>
            </p:nvSpPr>
            <p:spPr bwMode="auto">
              <a:xfrm flipH="1" flipV="1">
                <a:off x="4429" y="3394"/>
                <a:ext cx="18"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5" name="Line 1061"/>
              <p:cNvSpPr>
                <a:spLocks noChangeShapeType="1"/>
              </p:cNvSpPr>
              <p:nvPr/>
            </p:nvSpPr>
            <p:spPr bwMode="auto">
              <a:xfrm flipH="1" flipV="1">
                <a:off x="4421" y="3393"/>
                <a:ext cx="16"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6" name="Line 1062"/>
              <p:cNvSpPr>
                <a:spLocks noChangeShapeType="1"/>
              </p:cNvSpPr>
              <p:nvPr/>
            </p:nvSpPr>
            <p:spPr bwMode="auto">
              <a:xfrm flipH="1" flipV="1">
                <a:off x="4412" y="3390"/>
                <a:ext cx="17" cy="1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7" name="Line 1063"/>
              <p:cNvSpPr>
                <a:spLocks noChangeShapeType="1"/>
              </p:cNvSpPr>
              <p:nvPr/>
            </p:nvSpPr>
            <p:spPr bwMode="auto">
              <a:xfrm flipH="1">
                <a:off x="4329" y="3394"/>
                <a:ext cx="91"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8" name="Line 1064"/>
              <p:cNvSpPr>
                <a:spLocks noChangeShapeType="1"/>
              </p:cNvSpPr>
              <p:nvPr/>
            </p:nvSpPr>
            <p:spPr bwMode="auto">
              <a:xfrm flipH="1">
                <a:off x="4306" y="3397"/>
                <a:ext cx="31"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69" name="Line 1065"/>
              <p:cNvSpPr>
                <a:spLocks noChangeShapeType="1"/>
              </p:cNvSpPr>
              <p:nvPr/>
            </p:nvSpPr>
            <p:spPr bwMode="auto">
              <a:xfrm flipH="1">
                <a:off x="4284" y="3398"/>
                <a:ext cx="30" cy="3"/>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0" name="Line 1066"/>
              <p:cNvSpPr>
                <a:spLocks noChangeShapeType="1"/>
              </p:cNvSpPr>
              <p:nvPr/>
            </p:nvSpPr>
            <p:spPr bwMode="auto">
              <a:xfrm flipH="1" flipV="1">
                <a:off x="4263" y="3391"/>
                <a:ext cx="29" cy="1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1" name="Line 1067"/>
              <p:cNvSpPr>
                <a:spLocks noChangeShapeType="1"/>
              </p:cNvSpPr>
              <p:nvPr/>
            </p:nvSpPr>
            <p:spPr bwMode="auto">
              <a:xfrm flipH="1" flipV="1">
                <a:off x="4241" y="3390"/>
                <a:ext cx="30"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2" name="Line 1068"/>
              <p:cNvSpPr>
                <a:spLocks noChangeShapeType="1"/>
              </p:cNvSpPr>
              <p:nvPr/>
            </p:nvSpPr>
            <p:spPr bwMode="auto">
              <a:xfrm flipH="1" flipV="1">
                <a:off x="5145" y="3035"/>
                <a:ext cx="18" cy="2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3" name="Line 1069"/>
              <p:cNvSpPr>
                <a:spLocks noChangeShapeType="1"/>
              </p:cNvSpPr>
              <p:nvPr/>
            </p:nvSpPr>
            <p:spPr bwMode="auto">
              <a:xfrm flipH="1">
                <a:off x="5137" y="3039"/>
                <a:ext cx="16" cy="7"/>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4" name="Line 1070"/>
              <p:cNvSpPr>
                <a:spLocks noChangeShapeType="1"/>
              </p:cNvSpPr>
              <p:nvPr/>
            </p:nvSpPr>
            <p:spPr bwMode="auto">
              <a:xfrm flipH="1">
                <a:off x="5128" y="3046"/>
                <a:ext cx="17" cy="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5" name="Line 1071"/>
              <p:cNvSpPr>
                <a:spLocks noChangeShapeType="1"/>
              </p:cNvSpPr>
              <p:nvPr/>
            </p:nvSpPr>
            <p:spPr bwMode="auto">
              <a:xfrm flipH="1" flipV="1">
                <a:off x="5119" y="3042"/>
                <a:ext cx="17" cy="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6" name="Line 1072"/>
              <p:cNvSpPr>
                <a:spLocks noChangeShapeType="1"/>
              </p:cNvSpPr>
              <p:nvPr/>
            </p:nvSpPr>
            <p:spPr bwMode="auto">
              <a:xfrm flipH="1" flipV="1">
                <a:off x="5110" y="3037"/>
                <a:ext cx="17" cy="1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7" name="Line 1073"/>
              <p:cNvSpPr>
                <a:spLocks noChangeShapeType="1"/>
              </p:cNvSpPr>
              <p:nvPr/>
            </p:nvSpPr>
            <p:spPr bwMode="auto">
              <a:xfrm flipH="1">
                <a:off x="5102" y="3045"/>
                <a:ext cx="16" cy="6"/>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8" name="Line 1074"/>
              <p:cNvSpPr>
                <a:spLocks noChangeShapeType="1"/>
              </p:cNvSpPr>
              <p:nvPr/>
            </p:nvSpPr>
            <p:spPr bwMode="auto">
              <a:xfrm flipH="1" flipV="1">
                <a:off x="5093" y="3030"/>
                <a:ext cx="17" cy="2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79" name="Line 1075"/>
              <p:cNvSpPr>
                <a:spLocks noChangeShapeType="1"/>
              </p:cNvSpPr>
              <p:nvPr/>
            </p:nvSpPr>
            <p:spPr bwMode="auto">
              <a:xfrm flipH="1">
                <a:off x="5085" y="3038"/>
                <a:ext cx="16" cy="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0" name="Line 1076"/>
              <p:cNvSpPr>
                <a:spLocks noChangeShapeType="1"/>
              </p:cNvSpPr>
              <p:nvPr/>
            </p:nvSpPr>
            <p:spPr bwMode="auto">
              <a:xfrm flipH="1" flipV="1">
                <a:off x="5075" y="3038"/>
                <a:ext cx="18" cy="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1" name="Line 1077"/>
              <p:cNvSpPr>
                <a:spLocks noChangeShapeType="1"/>
              </p:cNvSpPr>
              <p:nvPr/>
            </p:nvSpPr>
            <p:spPr bwMode="auto">
              <a:xfrm flipH="1">
                <a:off x="5067" y="3042"/>
                <a:ext cx="16" cy="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2" name="Line 1078"/>
              <p:cNvSpPr>
                <a:spLocks noChangeShapeType="1"/>
              </p:cNvSpPr>
              <p:nvPr/>
            </p:nvSpPr>
            <p:spPr bwMode="auto">
              <a:xfrm flipH="1" flipV="1">
                <a:off x="5058" y="3033"/>
                <a:ext cx="17" cy="18"/>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3" name="Line 1079"/>
              <p:cNvSpPr>
                <a:spLocks noChangeShapeType="1"/>
              </p:cNvSpPr>
              <p:nvPr/>
            </p:nvSpPr>
            <p:spPr bwMode="auto">
              <a:xfrm flipH="1">
                <a:off x="5049" y="3037"/>
                <a:ext cx="17" cy="6"/>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4" name="Line 1080"/>
              <p:cNvSpPr>
                <a:spLocks noChangeShapeType="1"/>
              </p:cNvSpPr>
              <p:nvPr/>
            </p:nvSpPr>
            <p:spPr bwMode="auto">
              <a:xfrm flipH="1">
                <a:off x="5041" y="3047"/>
                <a:ext cx="16" cy="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5" name="Line 1081"/>
              <p:cNvSpPr>
                <a:spLocks noChangeShapeType="1"/>
              </p:cNvSpPr>
              <p:nvPr/>
            </p:nvSpPr>
            <p:spPr bwMode="auto">
              <a:xfrm flipH="1" flipV="1">
                <a:off x="5032" y="3040"/>
                <a:ext cx="17" cy="16"/>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6" name="Line 1082"/>
              <p:cNvSpPr>
                <a:spLocks noChangeShapeType="1"/>
              </p:cNvSpPr>
              <p:nvPr/>
            </p:nvSpPr>
            <p:spPr bwMode="auto">
              <a:xfrm flipH="1" flipV="1">
                <a:off x="5024" y="3033"/>
                <a:ext cx="16" cy="1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7" name="Line 1083"/>
              <p:cNvSpPr>
                <a:spLocks noChangeShapeType="1"/>
              </p:cNvSpPr>
              <p:nvPr/>
            </p:nvSpPr>
            <p:spPr bwMode="auto">
              <a:xfrm flipH="1">
                <a:off x="5015" y="3037"/>
                <a:ext cx="17"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8" name="Line 1084"/>
              <p:cNvSpPr>
                <a:spLocks noChangeShapeType="1"/>
              </p:cNvSpPr>
              <p:nvPr/>
            </p:nvSpPr>
            <p:spPr bwMode="auto">
              <a:xfrm flipH="1">
                <a:off x="5006" y="3037"/>
                <a:ext cx="17" cy="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89" name="Line 1085"/>
              <p:cNvSpPr>
                <a:spLocks noChangeShapeType="1"/>
              </p:cNvSpPr>
              <p:nvPr/>
            </p:nvSpPr>
            <p:spPr bwMode="auto">
              <a:xfrm flipH="1">
                <a:off x="4997" y="3040"/>
                <a:ext cx="17" cy="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0" name="Line 1086"/>
              <p:cNvSpPr>
                <a:spLocks noChangeShapeType="1"/>
              </p:cNvSpPr>
              <p:nvPr/>
            </p:nvSpPr>
            <p:spPr bwMode="auto">
              <a:xfrm flipH="1">
                <a:off x="4989" y="3045"/>
                <a:ext cx="16" cy="7"/>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1" name="Line 1087"/>
              <p:cNvSpPr>
                <a:spLocks noChangeShapeType="1"/>
              </p:cNvSpPr>
              <p:nvPr/>
            </p:nvSpPr>
            <p:spPr bwMode="auto">
              <a:xfrm flipH="1" flipV="1">
                <a:off x="4980" y="3037"/>
                <a:ext cx="17" cy="1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2" name="Line 1088"/>
              <p:cNvSpPr>
                <a:spLocks noChangeShapeType="1"/>
              </p:cNvSpPr>
              <p:nvPr/>
            </p:nvSpPr>
            <p:spPr bwMode="auto">
              <a:xfrm flipH="1" flipV="1">
                <a:off x="4971" y="3016"/>
                <a:ext cx="17" cy="2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3" name="Line 1089"/>
              <p:cNvSpPr>
                <a:spLocks noChangeShapeType="1"/>
              </p:cNvSpPr>
              <p:nvPr/>
            </p:nvSpPr>
            <p:spPr bwMode="auto">
              <a:xfrm flipH="1">
                <a:off x="4961" y="3020"/>
                <a:ext cx="18" cy="6"/>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4" name="Line 1090"/>
              <p:cNvSpPr>
                <a:spLocks noChangeShapeType="1"/>
              </p:cNvSpPr>
              <p:nvPr/>
            </p:nvSpPr>
            <p:spPr bwMode="auto">
              <a:xfrm flipH="1">
                <a:off x="4953" y="3026"/>
                <a:ext cx="16" cy="7"/>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5" name="Line 1091"/>
              <p:cNvSpPr>
                <a:spLocks noChangeShapeType="1"/>
              </p:cNvSpPr>
              <p:nvPr/>
            </p:nvSpPr>
            <p:spPr bwMode="auto">
              <a:xfrm flipH="1" flipV="1">
                <a:off x="4945" y="3001"/>
                <a:ext cx="16" cy="36"/>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6" name="Line 1092"/>
              <p:cNvSpPr>
                <a:spLocks noChangeShapeType="1"/>
              </p:cNvSpPr>
              <p:nvPr/>
            </p:nvSpPr>
            <p:spPr bwMode="auto">
              <a:xfrm flipH="1" flipV="1">
                <a:off x="4936" y="2992"/>
                <a:ext cx="17" cy="17"/>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7" name="Line 1093"/>
              <p:cNvSpPr>
                <a:spLocks noChangeShapeType="1"/>
              </p:cNvSpPr>
              <p:nvPr/>
            </p:nvSpPr>
            <p:spPr bwMode="auto">
              <a:xfrm flipH="1">
                <a:off x="4927" y="2996"/>
                <a:ext cx="17" cy="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8" name="Line 1094"/>
              <p:cNvSpPr>
                <a:spLocks noChangeShapeType="1"/>
              </p:cNvSpPr>
              <p:nvPr/>
            </p:nvSpPr>
            <p:spPr bwMode="auto">
              <a:xfrm flipH="1" flipV="1">
                <a:off x="4918" y="2994"/>
                <a:ext cx="17" cy="1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599" name="Line 1095"/>
              <p:cNvSpPr>
                <a:spLocks noChangeShapeType="1"/>
              </p:cNvSpPr>
              <p:nvPr/>
            </p:nvSpPr>
            <p:spPr bwMode="auto">
              <a:xfrm flipH="1" flipV="1">
                <a:off x="4909" y="2971"/>
                <a:ext cx="17" cy="3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0" name="Line 1096"/>
              <p:cNvSpPr>
                <a:spLocks noChangeShapeType="1"/>
              </p:cNvSpPr>
              <p:nvPr/>
            </p:nvSpPr>
            <p:spPr bwMode="auto">
              <a:xfrm flipH="1" flipV="1">
                <a:off x="4901" y="2965"/>
                <a:ext cx="16" cy="1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1" name="Line 1097"/>
              <p:cNvSpPr>
                <a:spLocks noChangeShapeType="1"/>
              </p:cNvSpPr>
              <p:nvPr/>
            </p:nvSpPr>
            <p:spPr bwMode="auto">
              <a:xfrm flipH="1" flipV="1">
                <a:off x="4892" y="2945"/>
                <a:ext cx="17" cy="28"/>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2" name="Line 1098"/>
              <p:cNvSpPr>
                <a:spLocks noChangeShapeType="1"/>
              </p:cNvSpPr>
              <p:nvPr/>
            </p:nvSpPr>
            <p:spPr bwMode="auto">
              <a:xfrm flipH="1" flipV="1">
                <a:off x="4883" y="2924"/>
                <a:ext cx="17" cy="2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3" name="Line 1099"/>
              <p:cNvSpPr>
                <a:spLocks noChangeShapeType="1"/>
              </p:cNvSpPr>
              <p:nvPr/>
            </p:nvSpPr>
            <p:spPr bwMode="auto">
              <a:xfrm flipH="1" flipV="1">
                <a:off x="4875" y="2901"/>
                <a:ext cx="16" cy="3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4" name="Line 1100"/>
              <p:cNvSpPr>
                <a:spLocks noChangeShapeType="1"/>
              </p:cNvSpPr>
              <p:nvPr/>
            </p:nvSpPr>
            <p:spPr bwMode="auto">
              <a:xfrm flipH="1" flipV="1">
                <a:off x="4866" y="2894"/>
                <a:ext cx="17" cy="1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5" name="Line 1101"/>
              <p:cNvSpPr>
                <a:spLocks noChangeShapeType="1"/>
              </p:cNvSpPr>
              <p:nvPr/>
            </p:nvSpPr>
            <p:spPr bwMode="auto">
              <a:xfrm flipH="1" flipV="1">
                <a:off x="4857" y="2881"/>
                <a:ext cx="17" cy="2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6" name="Line 1102"/>
              <p:cNvSpPr>
                <a:spLocks noChangeShapeType="1"/>
              </p:cNvSpPr>
              <p:nvPr/>
            </p:nvSpPr>
            <p:spPr bwMode="auto">
              <a:xfrm flipH="1" flipV="1">
                <a:off x="4849" y="2873"/>
                <a:ext cx="16" cy="16"/>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7" name="Line 1103"/>
              <p:cNvSpPr>
                <a:spLocks noChangeShapeType="1"/>
              </p:cNvSpPr>
              <p:nvPr/>
            </p:nvSpPr>
            <p:spPr bwMode="auto">
              <a:xfrm flipH="1" flipV="1">
                <a:off x="4840" y="2869"/>
                <a:ext cx="17" cy="12"/>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8" name="Line 1104"/>
              <p:cNvSpPr>
                <a:spLocks noChangeShapeType="1"/>
              </p:cNvSpPr>
              <p:nvPr/>
            </p:nvSpPr>
            <p:spPr bwMode="auto">
              <a:xfrm flipH="1" flipV="1">
                <a:off x="4833" y="2853"/>
                <a:ext cx="15" cy="2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09" name="Line 1105"/>
              <p:cNvSpPr>
                <a:spLocks noChangeShapeType="1"/>
              </p:cNvSpPr>
              <p:nvPr/>
            </p:nvSpPr>
            <p:spPr bwMode="auto">
              <a:xfrm flipH="1">
                <a:off x="4823" y="2857"/>
                <a:ext cx="18"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0" name="Line 1106"/>
              <p:cNvSpPr>
                <a:spLocks noChangeShapeType="1"/>
              </p:cNvSpPr>
              <p:nvPr/>
            </p:nvSpPr>
            <p:spPr bwMode="auto">
              <a:xfrm flipH="1" flipV="1">
                <a:off x="4813" y="2841"/>
                <a:ext cx="18" cy="2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1" name="Line 1107"/>
              <p:cNvSpPr>
                <a:spLocks noChangeShapeType="1"/>
              </p:cNvSpPr>
              <p:nvPr/>
            </p:nvSpPr>
            <p:spPr bwMode="auto">
              <a:xfrm flipH="1" flipV="1">
                <a:off x="4805" y="2837"/>
                <a:ext cx="16" cy="12"/>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2" name="Line 1108"/>
              <p:cNvSpPr>
                <a:spLocks noChangeShapeType="1"/>
              </p:cNvSpPr>
              <p:nvPr/>
            </p:nvSpPr>
            <p:spPr bwMode="auto">
              <a:xfrm flipH="1">
                <a:off x="4797" y="2845"/>
                <a:ext cx="16" cy="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3" name="Line 1109"/>
              <p:cNvSpPr>
                <a:spLocks noChangeShapeType="1"/>
              </p:cNvSpPr>
              <p:nvPr/>
            </p:nvSpPr>
            <p:spPr bwMode="auto">
              <a:xfrm flipH="1" flipV="1">
                <a:off x="4788" y="2837"/>
                <a:ext cx="17" cy="1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4" name="Line 1110"/>
              <p:cNvSpPr>
                <a:spLocks noChangeShapeType="1"/>
              </p:cNvSpPr>
              <p:nvPr/>
            </p:nvSpPr>
            <p:spPr bwMode="auto">
              <a:xfrm flipH="1">
                <a:off x="4779" y="2845"/>
                <a:ext cx="17" cy="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5" name="Line 1111"/>
              <p:cNvSpPr>
                <a:spLocks noChangeShapeType="1"/>
              </p:cNvSpPr>
              <p:nvPr/>
            </p:nvSpPr>
            <p:spPr bwMode="auto">
              <a:xfrm flipH="1" flipV="1">
                <a:off x="4769" y="2821"/>
                <a:ext cx="18" cy="4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6" name="Line 1112"/>
              <p:cNvSpPr>
                <a:spLocks noChangeShapeType="1"/>
              </p:cNvSpPr>
              <p:nvPr/>
            </p:nvSpPr>
            <p:spPr bwMode="auto">
              <a:xfrm flipH="1">
                <a:off x="4761" y="2829"/>
                <a:ext cx="16" cy="2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7" name="Line 1113"/>
              <p:cNvSpPr>
                <a:spLocks noChangeShapeType="1"/>
              </p:cNvSpPr>
              <p:nvPr/>
            </p:nvSpPr>
            <p:spPr bwMode="auto">
              <a:xfrm flipH="1">
                <a:off x="4753" y="2857"/>
                <a:ext cx="16"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8" name="Line 1114"/>
              <p:cNvSpPr>
                <a:spLocks noChangeShapeType="1"/>
              </p:cNvSpPr>
              <p:nvPr/>
            </p:nvSpPr>
            <p:spPr bwMode="auto">
              <a:xfrm flipH="1">
                <a:off x="4743" y="2861"/>
                <a:ext cx="18" cy="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19" name="Line 1115"/>
              <p:cNvSpPr>
                <a:spLocks noChangeShapeType="1"/>
              </p:cNvSpPr>
              <p:nvPr/>
            </p:nvSpPr>
            <p:spPr bwMode="auto">
              <a:xfrm flipH="1">
                <a:off x="4734" y="2870"/>
                <a:ext cx="17" cy="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0" name="Line 1116"/>
              <p:cNvSpPr>
                <a:spLocks noChangeShapeType="1"/>
              </p:cNvSpPr>
              <p:nvPr/>
            </p:nvSpPr>
            <p:spPr bwMode="auto">
              <a:xfrm flipH="1">
                <a:off x="4725" y="2883"/>
                <a:ext cx="17" cy="1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1" name="Line 1117"/>
              <p:cNvSpPr>
                <a:spLocks noChangeShapeType="1"/>
              </p:cNvSpPr>
              <p:nvPr/>
            </p:nvSpPr>
            <p:spPr bwMode="auto">
              <a:xfrm flipH="1">
                <a:off x="4717" y="2905"/>
                <a:ext cx="16" cy="8"/>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2" name="Line 1118"/>
              <p:cNvSpPr>
                <a:spLocks noChangeShapeType="1"/>
              </p:cNvSpPr>
              <p:nvPr/>
            </p:nvSpPr>
            <p:spPr bwMode="auto">
              <a:xfrm flipH="1">
                <a:off x="4709" y="2921"/>
                <a:ext cx="16" cy="12"/>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3" name="Line 1119"/>
              <p:cNvSpPr>
                <a:spLocks noChangeShapeType="1"/>
              </p:cNvSpPr>
              <p:nvPr/>
            </p:nvSpPr>
            <p:spPr bwMode="auto">
              <a:xfrm flipH="1" flipV="1">
                <a:off x="4700" y="2917"/>
                <a:ext cx="17" cy="2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4" name="Line 1120"/>
              <p:cNvSpPr>
                <a:spLocks noChangeShapeType="1"/>
              </p:cNvSpPr>
              <p:nvPr/>
            </p:nvSpPr>
            <p:spPr bwMode="auto">
              <a:xfrm flipH="1">
                <a:off x="4692" y="2921"/>
                <a:ext cx="16" cy="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5" name="Line 1121"/>
              <p:cNvSpPr>
                <a:spLocks noChangeShapeType="1"/>
              </p:cNvSpPr>
              <p:nvPr/>
            </p:nvSpPr>
            <p:spPr bwMode="auto">
              <a:xfrm flipH="1" flipV="1">
                <a:off x="4682" y="2909"/>
                <a:ext cx="18" cy="2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6" name="Line 1122"/>
              <p:cNvSpPr>
                <a:spLocks noChangeShapeType="1"/>
              </p:cNvSpPr>
              <p:nvPr/>
            </p:nvSpPr>
            <p:spPr bwMode="auto">
              <a:xfrm flipH="1">
                <a:off x="4674" y="2917"/>
                <a:ext cx="16" cy="4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7" name="Line 1123"/>
              <p:cNvSpPr>
                <a:spLocks noChangeShapeType="1"/>
              </p:cNvSpPr>
              <p:nvPr/>
            </p:nvSpPr>
            <p:spPr bwMode="auto">
              <a:xfrm flipH="1">
                <a:off x="4666" y="2961"/>
                <a:ext cx="16" cy="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8" name="Line 1124"/>
              <p:cNvSpPr>
                <a:spLocks noChangeShapeType="1"/>
              </p:cNvSpPr>
              <p:nvPr/>
            </p:nvSpPr>
            <p:spPr bwMode="auto">
              <a:xfrm flipH="1">
                <a:off x="4657" y="2966"/>
                <a:ext cx="17" cy="4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29" name="Line 1125"/>
              <p:cNvSpPr>
                <a:spLocks noChangeShapeType="1"/>
              </p:cNvSpPr>
              <p:nvPr/>
            </p:nvSpPr>
            <p:spPr bwMode="auto">
              <a:xfrm flipH="1">
                <a:off x="4647" y="3017"/>
                <a:ext cx="18" cy="13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0" name="Line 1126"/>
              <p:cNvSpPr>
                <a:spLocks noChangeShapeType="1"/>
              </p:cNvSpPr>
              <p:nvPr/>
            </p:nvSpPr>
            <p:spPr bwMode="auto">
              <a:xfrm flipH="1">
                <a:off x="4639" y="3155"/>
                <a:ext cx="16" cy="149"/>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1" name="Line 1127"/>
              <p:cNvSpPr>
                <a:spLocks noChangeShapeType="1"/>
              </p:cNvSpPr>
              <p:nvPr/>
            </p:nvSpPr>
            <p:spPr bwMode="auto">
              <a:xfrm flipH="1">
                <a:off x="4631" y="3312"/>
                <a:ext cx="16" cy="3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2" name="Line 1128"/>
              <p:cNvSpPr>
                <a:spLocks noChangeShapeType="1"/>
              </p:cNvSpPr>
              <p:nvPr/>
            </p:nvSpPr>
            <p:spPr bwMode="auto">
              <a:xfrm flipH="1" flipV="1">
                <a:off x="4621" y="3310"/>
                <a:ext cx="18" cy="4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3" name="Line 1129"/>
              <p:cNvSpPr>
                <a:spLocks noChangeShapeType="1"/>
              </p:cNvSpPr>
              <p:nvPr/>
            </p:nvSpPr>
            <p:spPr bwMode="auto">
              <a:xfrm flipH="1">
                <a:off x="4613" y="3318"/>
                <a:ext cx="16"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4" name="Line 1130"/>
              <p:cNvSpPr>
                <a:spLocks noChangeShapeType="1"/>
              </p:cNvSpPr>
              <p:nvPr/>
            </p:nvSpPr>
            <p:spPr bwMode="auto">
              <a:xfrm flipH="1">
                <a:off x="4604" y="3326"/>
                <a:ext cx="17"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5" name="Line 1131"/>
              <p:cNvSpPr>
                <a:spLocks noChangeShapeType="1"/>
              </p:cNvSpPr>
              <p:nvPr/>
            </p:nvSpPr>
            <p:spPr bwMode="auto">
              <a:xfrm flipH="1" flipV="1">
                <a:off x="4594" y="3301"/>
                <a:ext cx="18" cy="3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6" name="Line 1132"/>
              <p:cNvSpPr>
                <a:spLocks noChangeShapeType="1"/>
              </p:cNvSpPr>
              <p:nvPr/>
            </p:nvSpPr>
            <p:spPr bwMode="auto">
              <a:xfrm flipH="1">
                <a:off x="4586" y="3305"/>
                <a:ext cx="16" cy="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7" name="Line 1133"/>
              <p:cNvSpPr>
                <a:spLocks noChangeShapeType="1"/>
              </p:cNvSpPr>
              <p:nvPr/>
            </p:nvSpPr>
            <p:spPr bwMode="auto">
              <a:xfrm flipH="1">
                <a:off x="4577" y="3309"/>
                <a:ext cx="17"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8" name="Line 1134"/>
              <p:cNvSpPr>
                <a:spLocks noChangeShapeType="1"/>
              </p:cNvSpPr>
              <p:nvPr/>
            </p:nvSpPr>
            <p:spPr bwMode="auto">
              <a:xfrm flipH="1">
                <a:off x="4569" y="3313"/>
                <a:ext cx="16"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39" name="Line 1135"/>
              <p:cNvSpPr>
                <a:spLocks noChangeShapeType="1"/>
              </p:cNvSpPr>
              <p:nvPr/>
            </p:nvSpPr>
            <p:spPr bwMode="auto">
              <a:xfrm flipH="1" flipV="1">
                <a:off x="4561" y="3310"/>
                <a:ext cx="16" cy="1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0" name="Line 1136"/>
              <p:cNvSpPr>
                <a:spLocks noChangeShapeType="1"/>
              </p:cNvSpPr>
              <p:nvPr/>
            </p:nvSpPr>
            <p:spPr bwMode="auto">
              <a:xfrm flipH="1">
                <a:off x="4551" y="3314"/>
                <a:ext cx="18" cy="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1" name="Line 1137"/>
              <p:cNvSpPr>
                <a:spLocks noChangeShapeType="1"/>
              </p:cNvSpPr>
              <p:nvPr/>
            </p:nvSpPr>
            <p:spPr bwMode="auto">
              <a:xfrm flipH="1" flipV="1">
                <a:off x="4542" y="3310"/>
                <a:ext cx="17" cy="1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2" name="Line 1138"/>
              <p:cNvSpPr>
                <a:spLocks noChangeShapeType="1"/>
              </p:cNvSpPr>
              <p:nvPr/>
            </p:nvSpPr>
            <p:spPr bwMode="auto">
              <a:xfrm flipH="1">
                <a:off x="4533" y="3318"/>
                <a:ext cx="17"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3" name="Line 1139"/>
              <p:cNvSpPr>
                <a:spLocks noChangeShapeType="1"/>
              </p:cNvSpPr>
              <p:nvPr/>
            </p:nvSpPr>
            <p:spPr bwMode="auto">
              <a:xfrm flipH="1">
                <a:off x="4525" y="3322"/>
                <a:ext cx="16" cy="2"/>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4" name="Line 1140"/>
              <p:cNvSpPr>
                <a:spLocks noChangeShapeType="1"/>
              </p:cNvSpPr>
              <p:nvPr/>
            </p:nvSpPr>
            <p:spPr bwMode="auto">
              <a:xfrm flipH="1" flipV="1">
                <a:off x="4517" y="3313"/>
                <a:ext cx="16" cy="1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5" name="Line 1141"/>
              <p:cNvSpPr>
                <a:spLocks noChangeShapeType="1"/>
              </p:cNvSpPr>
              <p:nvPr/>
            </p:nvSpPr>
            <p:spPr bwMode="auto">
              <a:xfrm flipH="1">
                <a:off x="4508" y="3317"/>
                <a:ext cx="17"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6" name="Line 1142"/>
              <p:cNvSpPr>
                <a:spLocks noChangeShapeType="1"/>
              </p:cNvSpPr>
              <p:nvPr/>
            </p:nvSpPr>
            <p:spPr bwMode="auto">
              <a:xfrm flipH="1">
                <a:off x="4498" y="3317"/>
                <a:ext cx="18"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7" name="Line 1143"/>
              <p:cNvSpPr>
                <a:spLocks noChangeShapeType="1"/>
              </p:cNvSpPr>
              <p:nvPr/>
            </p:nvSpPr>
            <p:spPr bwMode="auto">
              <a:xfrm flipH="1" flipV="1">
                <a:off x="4490" y="3307"/>
                <a:ext cx="16" cy="1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8" name="Line 1144"/>
              <p:cNvSpPr>
                <a:spLocks noChangeShapeType="1"/>
              </p:cNvSpPr>
              <p:nvPr/>
            </p:nvSpPr>
            <p:spPr bwMode="auto">
              <a:xfrm flipH="1">
                <a:off x="4481" y="3311"/>
                <a:ext cx="17"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49" name="Line 1145"/>
              <p:cNvSpPr>
                <a:spLocks noChangeShapeType="1"/>
              </p:cNvSpPr>
              <p:nvPr/>
            </p:nvSpPr>
            <p:spPr bwMode="auto">
              <a:xfrm flipH="1">
                <a:off x="4473" y="3315"/>
                <a:ext cx="16"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0" name="Line 1146"/>
              <p:cNvSpPr>
                <a:spLocks noChangeShapeType="1"/>
              </p:cNvSpPr>
              <p:nvPr/>
            </p:nvSpPr>
            <p:spPr bwMode="auto">
              <a:xfrm flipH="1" flipV="1">
                <a:off x="4465" y="3312"/>
                <a:ext cx="16" cy="11"/>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1" name="Line 1147"/>
              <p:cNvSpPr>
                <a:spLocks noChangeShapeType="1"/>
              </p:cNvSpPr>
              <p:nvPr/>
            </p:nvSpPr>
            <p:spPr bwMode="auto">
              <a:xfrm flipH="1" flipV="1">
                <a:off x="4455" y="3308"/>
                <a:ext cx="18" cy="12"/>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2" name="Line 1148"/>
              <p:cNvSpPr>
                <a:spLocks noChangeShapeType="1"/>
              </p:cNvSpPr>
              <p:nvPr/>
            </p:nvSpPr>
            <p:spPr bwMode="auto">
              <a:xfrm flipH="1" flipV="1">
                <a:off x="4447" y="3302"/>
                <a:ext cx="16" cy="14"/>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3" name="Line 1149"/>
              <p:cNvSpPr>
                <a:spLocks noChangeShapeType="1"/>
              </p:cNvSpPr>
              <p:nvPr/>
            </p:nvSpPr>
            <p:spPr bwMode="auto">
              <a:xfrm flipH="1">
                <a:off x="4439" y="3306"/>
                <a:ext cx="16"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4" name="Line 1150"/>
              <p:cNvSpPr>
                <a:spLocks noChangeShapeType="1"/>
              </p:cNvSpPr>
              <p:nvPr/>
            </p:nvSpPr>
            <p:spPr bwMode="auto">
              <a:xfrm flipH="1">
                <a:off x="4429" y="3252"/>
                <a:ext cx="18"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5" name="Line 1151"/>
              <p:cNvSpPr>
                <a:spLocks noChangeShapeType="1"/>
              </p:cNvSpPr>
              <p:nvPr/>
            </p:nvSpPr>
            <p:spPr bwMode="auto">
              <a:xfrm flipH="1">
                <a:off x="4421" y="3314"/>
                <a:ext cx="16" cy="2"/>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6" name="Line 1152"/>
              <p:cNvSpPr>
                <a:spLocks noChangeShapeType="1"/>
              </p:cNvSpPr>
              <p:nvPr/>
            </p:nvSpPr>
            <p:spPr bwMode="auto">
              <a:xfrm flipH="1">
                <a:off x="4412" y="3316"/>
                <a:ext cx="17" cy="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7" name="Line 1153"/>
              <p:cNvSpPr>
                <a:spLocks noChangeShapeType="1"/>
              </p:cNvSpPr>
              <p:nvPr/>
            </p:nvSpPr>
            <p:spPr bwMode="auto">
              <a:xfrm flipH="1" flipV="1">
                <a:off x="4329" y="3305"/>
                <a:ext cx="91" cy="18"/>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8" name="Line 1154"/>
              <p:cNvSpPr>
                <a:spLocks noChangeShapeType="1"/>
              </p:cNvSpPr>
              <p:nvPr/>
            </p:nvSpPr>
            <p:spPr bwMode="auto">
              <a:xfrm flipH="1">
                <a:off x="4306" y="3309"/>
                <a:ext cx="31" cy="3"/>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59" name="Line 1155"/>
              <p:cNvSpPr>
                <a:spLocks noChangeShapeType="1"/>
              </p:cNvSpPr>
              <p:nvPr/>
            </p:nvSpPr>
            <p:spPr bwMode="auto">
              <a:xfrm flipH="1" flipV="1">
                <a:off x="4284" y="3301"/>
                <a:ext cx="30" cy="15"/>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0" name="Line 1156"/>
              <p:cNvSpPr>
                <a:spLocks noChangeShapeType="1"/>
              </p:cNvSpPr>
              <p:nvPr/>
            </p:nvSpPr>
            <p:spPr bwMode="auto">
              <a:xfrm flipH="1">
                <a:off x="4263" y="3305"/>
                <a:ext cx="29" cy="0"/>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1" name="Line 1157"/>
              <p:cNvSpPr>
                <a:spLocks noChangeShapeType="1"/>
              </p:cNvSpPr>
              <p:nvPr/>
            </p:nvSpPr>
            <p:spPr bwMode="auto">
              <a:xfrm flipH="1">
                <a:off x="4241" y="3309"/>
                <a:ext cx="30" cy="8"/>
              </a:xfrm>
              <a:prstGeom prst="line">
                <a:avLst/>
              </a:prstGeom>
              <a:noFill/>
              <a:ln w="12700">
                <a:solidFill>
                  <a:srgbClr val="007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2" name="Line 1158"/>
              <p:cNvSpPr>
                <a:spLocks noChangeShapeType="1"/>
              </p:cNvSpPr>
              <p:nvPr/>
            </p:nvSpPr>
            <p:spPr bwMode="auto">
              <a:xfrm flipH="1" flipV="1">
                <a:off x="5145" y="3077"/>
                <a:ext cx="18" cy="1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3" name="Line 1159"/>
              <p:cNvSpPr>
                <a:spLocks noChangeShapeType="1"/>
              </p:cNvSpPr>
              <p:nvPr/>
            </p:nvSpPr>
            <p:spPr bwMode="auto">
              <a:xfrm flipH="1">
                <a:off x="5137" y="3081"/>
                <a:ext cx="16"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4" name="Line 1160"/>
              <p:cNvSpPr>
                <a:spLocks noChangeShapeType="1"/>
              </p:cNvSpPr>
              <p:nvPr/>
            </p:nvSpPr>
            <p:spPr bwMode="auto">
              <a:xfrm flipH="1">
                <a:off x="5128" y="3091"/>
                <a:ext cx="17" cy="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5" name="Line 1161"/>
              <p:cNvSpPr>
                <a:spLocks noChangeShapeType="1"/>
              </p:cNvSpPr>
              <p:nvPr/>
            </p:nvSpPr>
            <p:spPr bwMode="auto">
              <a:xfrm flipH="1">
                <a:off x="5119" y="3097"/>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6" name="Line 1162"/>
              <p:cNvSpPr>
                <a:spLocks noChangeShapeType="1"/>
              </p:cNvSpPr>
              <p:nvPr/>
            </p:nvSpPr>
            <p:spPr bwMode="auto">
              <a:xfrm flipH="1" flipV="1">
                <a:off x="5110" y="3083"/>
                <a:ext cx="17" cy="18"/>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7" name="Line 1163"/>
              <p:cNvSpPr>
                <a:spLocks noChangeShapeType="1"/>
              </p:cNvSpPr>
              <p:nvPr/>
            </p:nvSpPr>
            <p:spPr bwMode="auto">
              <a:xfrm flipH="1">
                <a:off x="5102" y="3087"/>
                <a:ext cx="16"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8" name="Line 1164"/>
              <p:cNvSpPr>
                <a:spLocks noChangeShapeType="1"/>
              </p:cNvSpPr>
              <p:nvPr/>
            </p:nvSpPr>
            <p:spPr bwMode="auto">
              <a:xfrm flipH="1">
                <a:off x="5093" y="3087"/>
                <a:ext cx="17" cy="5"/>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69" name="Line 1165"/>
              <p:cNvSpPr>
                <a:spLocks noChangeShapeType="1"/>
              </p:cNvSpPr>
              <p:nvPr/>
            </p:nvSpPr>
            <p:spPr bwMode="auto">
              <a:xfrm flipH="1" flipV="1">
                <a:off x="5085" y="3087"/>
                <a:ext cx="16" cy="9"/>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0" name="Line 1166"/>
              <p:cNvSpPr>
                <a:spLocks noChangeShapeType="1"/>
              </p:cNvSpPr>
              <p:nvPr/>
            </p:nvSpPr>
            <p:spPr bwMode="auto">
              <a:xfrm flipH="1" flipV="1">
                <a:off x="5075" y="3081"/>
                <a:ext cx="18" cy="1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1" name="Line 1167"/>
              <p:cNvSpPr>
                <a:spLocks noChangeShapeType="1"/>
              </p:cNvSpPr>
              <p:nvPr/>
            </p:nvSpPr>
            <p:spPr bwMode="auto">
              <a:xfrm flipH="1" flipV="1">
                <a:off x="5067" y="3073"/>
                <a:ext cx="16" cy="1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2" name="Line 1168"/>
              <p:cNvSpPr>
                <a:spLocks noChangeShapeType="1"/>
              </p:cNvSpPr>
              <p:nvPr/>
            </p:nvSpPr>
            <p:spPr bwMode="auto">
              <a:xfrm flipH="1">
                <a:off x="5058" y="3081"/>
                <a:ext cx="17"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3" name="Line 1169"/>
              <p:cNvSpPr>
                <a:spLocks noChangeShapeType="1"/>
              </p:cNvSpPr>
              <p:nvPr/>
            </p:nvSpPr>
            <p:spPr bwMode="auto">
              <a:xfrm flipH="1" flipV="1">
                <a:off x="5049" y="3085"/>
                <a:ext cx="17" cy="1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4" name="Line 1170"/>
              <p:cNvSpPr>
                <a:spLocks noChangeShapeType="1"/>
              </p:cNvSpPr>
              <p:nvPr/>
            </p:nvSpPr>
            <p:spPr bwMode="auto">
              <a:xfrm flipH="1">
                <a:off x="5041" y="3089"/>
                <a:ext cx="16" cy="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5" name="Line 1171"/>
              <p:cNvSpPr>
                <a:spLocks noChangeShapeType="1"/>
              </p:cNvSpPr>
              <p:nvPr/>
            </p:nvSpPr>
            <p:spPr bwMode="auto">
              <a:xfrm flipH="1" flipV="1">
                <a:off x="5032" y="3084"/>
                <a:ext cx="17" cy="1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6" name="Line 1172"/>
              <p:cNvSpPr>
                <a:spLocks noChangeShapeType="1"/>
              </p:cNvSpPr>
              <p:nvPr/>
            </p:nvSpPr>
            <p:spPr bwMode="auto">
              <a:xfrm flipH="1">
                <a:off x="5024" y="3088"/>
                <a:ext cx="16"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7" name="Line 1173"/>
              <p:cNvSpPr>
                <a:spLocks noChangeShapeType="1"/>
              </p:cNvSpPr>
              <p:nvPr/>
            </p:nvSpPr>
            <p:spPr bwMode="auto">
              <a:xfrm flipH="1">
                <a:off x="5015" y="3094"/>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8" name="Line 1174"/>
              <p:cNvSpPr>
                <a:spLocks noChangeShapeType="1"/>
              </p:cNvSpPr>
              <p:nvPr/>
            </p:nvSpPr>
            <p:spPr bwMode="auto">
              <a:xfrm flipH="1" flipV="1">
                <a:off x="5006" y="3084"/>
                <a:ext cx="17" cy="1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79" name="Line 1175"/>
              <p:cNvSpPr>
                <a:spLocks noChangeShapeType="1"/>
              </p:cNvSpPr>
              <p:nvPr/>
            </p:nvSpPr>
            <p:spPr bwMode="auto">
              <a:xfrm flipH="1">
                <a:off x="4997" y="3088"/>
                <a:ext cx="17"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0" name="Line 1176"/>
              <p:cNvSpPr>
                <a:spLocks noChangeShapeType="1"/>
              </p:cNvSpPr>
              <p:nvPr/>
            </p:nvSpPr>
            <p:spPr bwMode="auto">
              <a:xfrm flipH="1" flipV="1">
                <a:off x="4989" y="3085"/>
                <a:ext cx="16" cy="13"/>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1" name="Line 1177"/>
              <p:cNvSpPr>
                <a:spLocks noChangeShapeType="1"/>
              </p:cNvSpPr>
              <p:nvPr/>
            </p:nvSpPr>
            <p:spPr bwMode="auto">
              <a:xfrm flipH="1">
                <a:off x="4980" y="3089"/>
                <a:ext cx="17" cy="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2" name="Line 1178"/>
              <p:cNvSpPr>
                <a:spLocks noChangeShapeType="1"/>
              </p:cNvSpPr>
              <p:nvPr/>
            </p:nvSpPr>
            <p:spPr bwMode="auto">
              <a:xfrm flipH="1">
                <a:off x="4971" y="3091"/>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3" name="Line 1179"/>
              <p:cNvSpPr>
                <a:spLocks noChangeShapeType="1"/>
              </p:cNvSpPr>
              <p:nvPr/>
            </p:nvSpPr>
            <p:spPr bwMode="auto">
              <a:xfrm flipH="1">
                <a:off x="4961" y="3091"/>
                <a:ext cx="18"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4" name="Line 1180"/>
              <p:cNvSpPr>
                <a:spLocks noChangeShapeType="1"/>
              </p:cNvSpPr>
              <p:nvPr/>
            </p:nvSpPr>
            <p:spPr bwMode="auto">
              <a:xfrm flipH="1" flipV="1">
                <a:off x="4953" y="3077"/>
                <a:ext cx="16" cy="2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5" name="Line 1181"/>
              <p:cNvSpPr>
                <a:spLocks noChangeShapeType="1"/>
              </p:cNvSpPr>
              <p:nvPr/>
            </p:nvSpPr>
            <p:spPr bwMode="auto">
              <a:xfrm flipH="1">
                <a:off x="4945" y="3081"/>
                <a:ext cx="16"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6" name="Line 1182"/>
              <p:cNvSpPr>
                <a:spLocks noChangeShapeType="1"/>
              </p:cNvSpPr>
              <p:nvPr/>
            </p:nvSpPr>
            <p:spPr bwMode="auto">
              <a:xfrm flipH="1" flipV="1">
                <a:off x="4936" y="3070"/>
                <a:ext cx="17" cy="19"/>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7" name="Line 1183"/>
              <p:cNvSpPr>
                <a:spLocks noChangeShapeType="1"/>
              </p:cNvSpPr>
              <p:nvPr/>
            </p:nvSpPr>
            <p:spPr bwMode="auto">
              <a:xfrm flipH="1">
                <a:off x="4927" y="3074"/>
                <a:ext cx="17" cy="7"/>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8" name="Line 1184"/>
              <p:cNvSpPr>
                <a:spLocks noChangeShapeType="1"/>
              </p:cNvSpPr>
              <p:nvPr/>
            </p:nvSpPr>
            <p:spPr bwMode="auto">
              <a:xfrm flipH="1">
                <a:off x="4918" y="3085"/>
                <a:ext cx="17" cy="8"/>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89" name="Line 1185"/>
              <p:cNvSpPr>
                <a:spLocks noChangeShapeType="1"/>
              </p:cNvSpPr>
              <p:nvPr/>
            </p:nvSpPr>
            <p:spPr bwMode="auto">
              <a:xfrm flipH="1">
                <a:off x="4909" y="3097"/>
                <a:ext cx="17"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0" name="Line 1186"/>
              <p:cNvSpPr>
                <a:spLocks noChangeShapeType="1"/>
              </p:cNvSpPr>
              <p:nvPr/>
            </p:nvSpPr>
            <p:spPr bwMode="auto">
              <a:xfrm flipH="1" flipV="1">
                <a:off x="4901" y="3093"/>
                <a:ext cx="16" cy="1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1" name="Line 1187"/>
              <p:cNvSpPr>
                <a:spLocks noChangeShapeType="1"/>
              </p:cNvSpPr>
              <p:nvPr/>
            </p:nvSpPr>
            <p:spPr bwMode="auto">
              <a:xfrm flipH="1" flipV="1">
                <a:off x="4892" y="3072"/>
                <a:ext cx="17" cy="29"/>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2" name="Line 1188"/>
              <p:cNvSpPr>
                <a:spLocks noChangeShapeType="1"/>
              </p:cNvSpPr>
              <p:nvPr/>
            </p:nvSpPr>
            <p:spPr bwMode="auto">
              <a:xfrm flipH="1" flipV="1">
                <a:off x="4883" y="3065"/>
                <a:ext cx="17" cy="15"/>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3" name="Line 1189"/>
              <p:cNvSpPr>
                <a:spLocks noChangeShapeType="1"/>
              </p:cNvSpPr>
              <p:nvPr/>
            </p:nvSpPr>
            <p:spPr bwMode="auto">
              <a:xfrm flipH="1">
                <a:off x="4875" y="3073"/>
                <a:ext cx="16" cy="1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4" name="Line 1190"/>
              <p:cNvSpPr>
                <a:spLocks noChangeShapeType="1"/>
              </p:cNvSpPr>
              <p:nvPr/>
            </p:nvSpPr>
            <p:spPr bwMode="auto">
              <a:xfrm flipH="1" flipV="1">
                <a:off x="4866" y="3065"/>
                <a:ext cx="17" cy="28"/>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5" name="Line 1191"/>
              <p:cNvSpPr>
                <a:spLocks noChangeShapeType="1"/>
              </p:cNvSpPr>
              <p:nvPr/>
            </p:nvSpPr>
            <p:spPr bwMode="auto">
              <a:xfrm flipH="1" flipV="1">
                <a:off x="4857" y="3061"/>
                <a:ext cx="17" cy="1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6" name="Line 1192"/>
              <p:cNvSpPr>
                <a:spLocks noChangeShapeType="1"/>
              </p:cNvSpPr>
              <p:nvPr/>
            </p:nvSpPr>
            <p:spPr bwMode="auto">
              <a:xfrm flipH="1" flipV="1">
                <a:off x="4849" y="3054"/>
                <a:ext cx="16" cy="15"/>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7" name="Line 1193"/>
              <p:cNvSpPr>
                <a:spLocks noChangeShapeType="1"/>
              </p:cNvSpPr>
              <p:nvPr/>
            </p:nvSpPr>
            <p:spPr bwMode="auto">
              <a:xfrm flipH="1">
                <a:off x="4840" y="3058"/>
                <a:ext cx="17" cy="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8" name="Line 1194"/>
              <p:cNvSpPr>
                <a:spLocks noChangeShapeType="1"/>
              </p:cNvSpPr>
              <p:nvPr/>
            </p:nvSpPr>
            <p:spPr bwMode="auto">
              <a:xfrm flipH="1" flipV="1">
                <a:off x="4833" y="3041"/>
                <a:ext cx="15" cy="2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699" name="Line 1195"/>
              <p:cNvSpPr>
                <a:spLocks noChangeShapeType="1"/>
              </p:cNvSpPr>
              <p:nvPr/>
            </p:nvSpPr>
            <p:spPr bwMode="auto">
              <a:xfrm flipH="1">
                <a:off x="4823" y="3049"/>
                <a:ext cx="18" cy="3"/>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0" name="Line 1196"/>
              <p:cNvSpPr>
                <a:spLocks noChangeShapeType="1"/>
              </p:cNvSpPr>
              <p:nvPr/>
            </p:nvSpPr>
            <p:spPr bwMode="auto">
              <a:xfrm flipH="1" flipV="1">
                <a:off x="4813" y="3029"/>
                <a:ext cx="18" cy="3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1" name="Line 1197"/>
              <p:cNvSpPr>
                <a:spLocks noChangeShapeType="1"/>
              </p:cNvSpPr>
              <p:nvPr/>
            </p:nvSpPr>
            <p:spPr bwMode="auto">
              <a:xfrm flipH="1">
                <a:off x="4805" y="3033"/>
                <a:ext cx="16"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2" name="Line 1198"/>
              <p:cNvSpPr>
                <a:spLocks noChangeShapeType="1"/>
              </p:cNvSpPr>
              <p:nvPr/>
            </p:nvSpPr>
            <p:spPr bwMode="auto">
              <a:xfrm flipH="1" flipV="1">
                <a:off x="4797" y="3025"/>
                <a:ext cx="16" cy="18"/>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3" name="Line 1199"/>
              <p:cNvSpPr>
                <a:spLocks noChangeShapeType="1"/>
              </p:cNvSpPr>
              <p:nvPr/>
            </p:nvSpPr>
            <p:spPr bwMode="auto">
              <a:xfrm flipH="1">
                <a:off x="4788" y="3033"/>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4" name="Line 1200"/>
              <p:cNvSpPr>
                <a:spLocks noChangeShapeType="1"/>
              </p:cNvSpPr>
              <p:nvPr/>
            </p:nvSpPr>
            <p:spPr bwMode="auto">
              <a:xfrm flipH="1" flipV="1">
                <a:off x="4779" y="3026"/>
                <a:ext cx="17" cy="15"/>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5" name="Line 1201"/>
              <p:cNvSpPr>
                <a:spLocks noChangeShapeType="1"/>
              </p:cNvSpPr>
              <p:nvPr/>
            </p:nvSpPr>
            <p:spPr bwMode="auto">
              <a:xfrm flipH="1" flipV="1">
                <a:off x="4769" y="3025"/>
                <a:ext cx="18" cy="9"/>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6" name="Line 1202"/>
              <p:cNvSpPr>
                <a:spLocks noChangeShapeType="1"/>
              </p:cNvSpPr>
              <p:nvPr/>
            </p:nvSpPr>
            <p:spPr bwMode="auto">
              <a:xfrm flipH="1">
                <a:off x="4761" y="3033"/>
                <a:ext cx="16"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7" name="Line 1203"/>
              <p:cNvSpPr>
                <a:spLocks noChangeShapeType="1"/>
              </p:cNvSpPr>
              <p:nvPr/>
            </p:nvSpPr>
            <p:spPr bwMode="auto">
              <a:xfrm flipH="1" flipV="1">
                <a:off x="4753" y="3025"/>
                <a:ext cx="16" cy="2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8" name="Line 1204"/>
              <p:cNvSpPr>
                <a:spLocks noChangeShapeType="1"/>
              </p:cNvSpPr>
              <p:nvPr/>
            </p:nvSpPr>
            <p:spPr bwMode="auto">
              <a:xfrm flipH="1">
                <a:off x="4743" y="3033"/>
                <a:ext cx="18"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09" name="Line 1205"/>
              <p:cNvSpPr>
                <a:spLocks noChangeShapeType="1"/>
              </p:cNvSpPr>
              <p:nvPr/>
            </p:nvSpPr>
            <p:spPr bwMode="auto">
              <a:xfrm flipH="1">
                <a:off x="4734" y="3045"/>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0" name="Line 1206"/>
              <p:cNvSpPr>
                <a:spLocks noChangeShapeType="1"/>
              </p:cNvSpPr>
              <p:nvPr/>
            </p:nvSpPr>
            <p:spPr bwMode="auto">
              <a:xfrm flipH="1">
                <a:off x="4725" y="3049"/>
                <a:ext cx="17"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1" name="Line 1207"/>
              <p:cNvSpPr>
                <a:spLocks noChangeShapeType="1"/>
              </p:cNvSpPr>
              <p:nvPr/>
            </p:nvSpPr>
            <p:spPr bwMode="auto">
              <a:xfrm flipH="1" flipV="1">
                <a:off x="4717" y="3033"/>
                <a:ext cx="16" cy="2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2" name="Line 1208"/>
              <p:cNvSpPr>
                <a:spLocks noChangeShapeType="1"/>
              </p:cNvSpPr>
              <p:nvPr/>
            </p:nvSpPr>
            <p:spPr bwMode="auto">
              <a:xfrm flipH="1">
                <a:off x="4709" y="3041"/>
                <a:ext cx="16"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3" name="Line 1209"/>
              <p:cNvSpPr>
                <a:spLocks noChangeShapeType="1"/>
              </p:cNvSpPr>
              <p:nvPr/>
            </p:nvSpPr>
            <p:spPr bwMode="auto">
              <a:xfrm flipH="1">
                <a:off x="4700" y="3049"/>
                <a:ext cx="17"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4" name="Line 1210"/>
              <p:cNvSpPr>
                <a:spLocks noChangeShapeType="1"/>
              </p:cNvSpPr>
              <p:nvPr/>
            </p:nvSpPr>
            <p:spPr bwMode="auto">
              <a:xfrm flipH="1">
                <a:off x="4692" y="3063"/>
                <a:ext cx="16" cy="1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5" name="Line 1211"/>
              <p:cNvSpPr>
                <a:spLocks noChangeShapeType="1"/>
              </p:cNvSpPr>
              <p:nvPr/>
            </p:nvSpPr>
            <p:spPr bwMode="auto">
              <a:xfrm flipH="1">
                <a:off x="4682" y="3083"/>
                <a:ext cx="18"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6" name="Line 1212"/>
              <p:cNvSpPr>
                <a:spLocks noChangeShapeType="1"/>
              </p:cNvSpPr>
              <p:nvPr/>
            </p:nvSpPr>
            <p:spPr bwMode="auto">
              <a:xfrm flipH="1">
                <a:off x="4674" y="3097"/>
                <a:ext cx="16" cy="23"/>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7" name="Line 1213"/>
              <p:cNvSpPr>
                <a:spLocks noChangeShapeType="1"/>
              </p:cNvSpPr>
              <p:nvPr/>
            </p:nvSpPr>
            <p:spPr bwMode="auto">
              <a:xfrm flipH="1">
                <a:off x="4666" y="3128"/>
                <a:ext cx="16" cy="57"/>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8" name="Line 1214"/>
              <p:cNvSpPr>
                <a:spLocks noChangeShapeType="1"/>
              </p:cNvSpPr>
              <p:nvPr/>
            </p:nvSpPr>
            <p:spPr bwMode="auto">
              <a:xfrm flipH="1">
                <a:off x="4657" y="3193"/>
                <a:ext cx="17" cy="108"/>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19" name="Line 1215"/>
              <p:cNvSpPr>
                <a:spLocks noChangeShapeType="1"/>
              </p:cNvSpPr>
              <p:nvPr/>
            </p:nvSpPr>
            <p:spPr bwMode="auto">
              <a:xfrm flipH="1">
                <a:off x="4647" y="3309"/>
                <a:ext cx="18" cy="6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0" name="Line 1216"/>
              <p:cNvSpPr>
                <a:spLocks noChangeShapeType="1"/>
              </p:cNvSpPr>
              <p:nvPr/>
            </p:nvSpPr>
            <p:spPr bwMode="auto">
              <a:xfrm flipH="1">
                <a:off x="4639" y="3377"/>
                <a:ext cx="16" cy="3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1" name="Line 1217"/>
              <p:cNvSpPr>
                <a:spLocks noChangeShapeType="1"/>
              </p:cNvSpPr>
              <p:nvPr/>
            </p:nvSpPr>
            <p:spPr bwMode="auto">
              <a:xfrm flipH="1" flipV="1">
                <a:off x="4631" y="3401"/>
                <a:ext cx="16" cy="1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2" name="Line 1218"/>
              <p:cNvSpPr>
                <a:spLocks noChangeShapeType="1"/>
              </p:cNvSpPr>
              <p:nvPr/>
            </p:nvSpPr>
            <p:spPr bwMode="auto">
              <a:xfrm flipH="1" flipV="1">
                <a:off x="4621" y="3397"/>
                <a:ext cx="18" cy="1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3" name="Line 1219"/>
              <p:cNvSpPr>
                <a:spLocks noChangeShapeType="1"/>
              </p:cNvSpPr>
              <p:nvPr/>
            </p:nvSpPr>
            <p:spPr bwMode="auto">
              <a:xfrm flipH="1" flipV="1">
                <a:off x="4613" y="3390"/>
                <a:ext cx="16" cy="15"/>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4" name="Line 1220"/>
              <p:cNvSpPr>
                <a:spLocks noChangeShapeType="1"/>
              </p:cNvSpPr>
              <p:nvPr/>
            </p:nvSpPr>
            <p:spPr bwMode="auto">
              <a:xfrm flipH="1">
                <a:off x="4604" y="3394"/>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5" name="Line 1221"/>
              <p:cNvSpPr>
                <a:spLocks noChangeShapeType="1"/>
              </p:cNvSpPr>
              <p:nvPr/>
            </p:nvSpPr>
            <p:spPr bwMode="auto">
              <a:xfrm flipH="1">
                <a:off x="4594" y="3394"/>
                <a:ext cx="18" cy="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6" name="Line 1222"/>
              <p:cNvSpPr>
                <a:spLocks noChangeShapeType="1"/>
              </p:cNvSpPr>
              <p:nvPr/>
            </p:nvSpPr>
            <p:spPr bwMode="auto">
              <a:xfrm flipH="1">
                <a:off x="4586" y="3395"/>
                <a:ext cx="16"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7" name="Line 1223"/>
              <p:cNvSpPr>
                <a:spLocks noChangeShapeType="1"/>
              </p:cNvSpPr>
              <p:nvPr/>
            </p:nvSpPr>
            <p:spPr bwMode="auto">
              <a:xfrm flipH="1" flipV="1">
                <a:off x="4577" y="3393"/>
                <a:ext cx="17" cy="1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8" name="Line 1224"/>
              <p:cNvSpPr>
                <a:spLocks noChangeShapeType="1"/>
              </p:cNvSpPr>
              <p:nvPr/>
            </p:nvSpPr>
            <p:spPr bwMode="auto">
              <a:xfrm flipH="1">
                <a:off x="4569" y="3397"/>
                <a:ext cx="16"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29" name="Line 1225"/>
              <p:cNvSpPr>
                <a:spLocks noChangeShapeType="1"/>
              </p:cNvSpPr>
              <p:nvPr/>
            </p:nvSpPr>
            <p:spPr bwMode="auto">
              <a:xfrm flipH="1" flipV="1">
                <a:off x="4561" y="3391"/>
                <a:ext cx="16" cy="1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0" name="Line 1226"/>
              <p:cNvSpPr>
                <a:spLocks noChangeShapeType="1"/>
              </p:cNvSpPr>
              <p:nvPr/>
            </p:nvSpPr>
            <p:spPr bwMode="auto">
              <a:xfrm flipH="1">
                <a:off x="4551" y="3395"/>
                <a:ext cx="18" cy="6"/>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1" name="Line 1227"/>
              <p:cNvSpPr>
                <a:spLocks noChangeShapeType="1"/>
              </p:cNvSpPr>
              <p:nvPr/>
            </p:nvSpPr>
            <p:spPr bwMode="auto">
              <a:xfrm flipH="1" flipV="1">
                <a:off x="4542" y="3388"/>
                <a:ext cx="17" cy="17"/>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2" name="Line 1228"/>
              <p:cNvSpPr>
                <a:spLocks noChangeShapeType="1"/>
              </p:cNvSpPr>
              <p:nvPr/>
            </p:nvSpPr>
            <p:spPr bwMode="auto">
              <a:xfrm flipH="1">
                <a:off x="4533" y="3392"/>
                <a:ext cx="17" cy="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3" name="Line 1229"/>
              <p:cNvSpPr>
                <a:spLocks noChangeShapeType="1"/>
              </p:cNvSpPr>
              <p:nvPr/>
            </p:nvSpPr>
            <p:spPr bwMode="auto">
              <a:xfrm flipH="1">
                <a:off x="4525" y="3394"/>
                <a:ext cx="16"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4" name="Line 1230"/>
              <p:cNvSpPr>
                <a:spLocks noChangeShapeType="1"/>
              </p:cNvSpPr>
              <p:nvPr/>
            </p:nvSpPr>
            <p:spPr bwMode="auto">
              <a:xfrm flipH="1">
                <a:off x="4517" y="3398"/>
                <a:ext cx="16" cy="3"/>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5" name="Line 1231"/>
              <p:cNvSpPr>
                <a:spLocks noChangeShapeType="1"/>
              </p:cNvSpPr>
              <p:nvPr/>
            </p:nvSpPr>
            <p:spPr bwMode="auto">
              <a:xfrm flipH="1" flipV="1">
                <a:off x="4508" y="3390"/>
                <a:ext cx="17" cy="15"/>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6" name="Line 1232"/>
              <p:cNvSpPr>
                <a:spLocks noChangeShapeType="1"/>
              </p:cNvSpPr>
              <p:nvPr/>
            </p:nvSpPr>
            <p:spPr bwMode="auto">
              <a:xfrm flipH="1">
                <a:off x="4498" y="3394"/>
                <a:ext cx="18" cy="3"/>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7" name="Line 1233"/>
              <p:cNvSpPr>
                <a:spLocks noChangeShapeType="1"/>
              </p:cNvSpPr>
              <p:nvPr/>
            </p:nvSpPr>
            <p:spPr bwMode="auto">
              <a:xfrm flipH="1">
                <a:off x="4490" y="3397"/>
                <a:ext cx="16"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8" name="Line 1234"/>
              <p:cNvSpPr>
                <a:spLocks noChangeShapeType="1"/>
              </p:cNvSpPr>
              <p:nvPr/>
            </p:nvSpPr>
            <p:spPr bwMode="auto">
              <a:xfrm flipH="1">
                <a:off x="4481" y="3401"/>
                <a:ext cx="17"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39" name="Line 1235"/>
              <p:cNvSpPr>
                <a:spLocks noChangeShapeType="1"/>
              </p:cNvSpPr>
              <p:nvPr/>
            </p:nvSpPr>
            <p:spPr bwMode="auto">
              <a:xfrm flipH="1">
                <a:off x="4473" y="3401"/>
                <a:ext cx="16"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0" name="Line 1236"/>
              <p:cNvSpPr>
                <a:spLocks noChangeShapeType="1"/>
              </p:cNvSpPr>
              <p:nvPr/>
            </p:nvSpPr>
            <p:spPr bwMode="auto">
              <a:xfrm flipH="1" flipV="1">
                <a:off x="4465" y="3394"/>
                <a:ext cx="16" cy="1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1" name="Line 1237"/>
              <p:cNvSpPr>
                <a:spLocks noChangeShapeType="1"/>
              </p:cNvSpPr>
              <p:nvPr/>
            </p:nvSpPr>
            <p:spPr bwMode="auto">
              <a:xfrm flipH="1">
                <a:off x="4455" y="3398"/>
                <a:ext cx="18"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2" name="Line 1238"/>
              <p:cNvSpPr>
                <a:spLocks noChangeShapeType="1"/>
              </p:cNvSpPr>
              <p:nvPr/>
            </p:nvSpPr>
            <p:spPr bwMode="auto">
              <a:xfrm flipH="1" flipV="1">
                <a:off x="4447" y="3394"/>
                <a:ext cx="16" cy="12"/>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3" name="Line 1239"/>
              <p:cNvSpPr>
                <a:spLocks noChangeShapeType="1"/>
              </p:cNvSpPr>
              <p:nvPr/>
            </p:nvSpPr>
            <p:spPr bwMode="auto">
              <a:xfrm flipH="1" flipV="1">
                <a:off x="4439" y="3393"/>
                <a:ext cx="16" cy="9"/>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4" name="Line 1240"/>
              <p:cNvSpPr>
                <a:spLocks noChangeShapeType="1"/>
              </p:cNvSpPr>
              <p:nvPr/>
            </p:nvSpPr>
            <p:spPr bwMode="auto">
              <a:xfrm flipH="1" flipV="1">
                <a:off x="4429" y="3390"/>
                <a:ext cx="18" cy="1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5" name="Line 1241"/>
              <p:cNvSpPr>
                <a:spLocks noChangeShapeType="1"/>
              </p:cNvSpPr>
              <p:nvPr/>
            </p:nvSpPr>
            <p:spPr bwMode="auto">
              <a:xfrm flipH="1">
                <a:off x="4421" y="3394"/>
                <a:ext cx="16"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6" name="Line 1242"/>
              <p:cNvSpPr>
                <a:spLocks noChangeShapeType="1"/>
              </p:cNvSpPr>
              <p:nvPr/>
            </p:nvSpPr>
            <p:spPr bwMode="auto">
              <a:xfrm flipH="1">
                <a:off x="4412" y="3394"/>
                <a:ext cx="17" cy="7"/>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7" name="Line 1243"/>
              <p:cNvSpPr>
                <a:spLocks noChangeShapeType="1"/>
              </p:cNvSpPr>
              <p:nvPr/>
            </p:nvSpPr>
            <p:spPr bwMode="auto">
              <a:xfrm flipH="1">
                <a:off x="4329" y="3401"/>
                <a:ext cx="91" cy="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8" name="Line 1244"/>
              <p:cNvSpPr>
                <a:spLocks noChangeShapeType="1"/>
              </p:cNvSpPr>
              <p:nvPr/>
            </p:nvSpPr>
            <p:spPr bwMode="auto">
              <a:xfrm flipH="1" flipV="1">
                <a:off x="4306" y="3391"/>
                <a:ext cx="31" cy="1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49" name="Line 1245"/>
              <p:cNvSpPr>
                <a:spLocks noChangeShapeType="1"/>
              </p:cNvSpPr>
              <p:nvPr/>
            </p:nvSpPr>
            <p:spPr bwMode="auto">
              <a:xfrm flipH="1" flipV="1">
                <a:off x="4284" y="3388"/>
                <a:ext cx="30" cy="11"/>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0" name="Line 1246"/>
              <p:cNvSpPr>
                <a:spLocks noChangeShapeType="1"/>
              </p:cNvSpPr>
              <p:nvPr/>
            </p:nvSpPr>
            <p:spPr bwMode="auto">
              <a:xfrm flipH="1">
                <a:off x="4263" y="3396"/>
                <a:ext cx="29" cy="4"/>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1" name="Line 1247"/>
              <p:cNvSpPr>
                <a:spLocks noChangeShapeType="1"/>
              </p:cNvSpPr>
              <p:nvPr/>
            </p:nvSpPr>
            <p:spPr bwMode="auto">
              <a:xfrm flipH="1" flipV="1">
                <a:off x="4241" y="3388"/>
                <a:ext cx="30" cy="20"/>
              </a:xfrm>
              <a:prstGeom prst="line">
                <a:avLst/>
              </a:prstGeom>
              <a:noFill/>
              <a:ln w="12700">
                <a:solidFill>
                  <a:srgbClr val="7D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2" name="Line 1248"/>
              <p:cNvSpPr>
                <a:spLocks noChangeShapeType="1"/>
              </p:cNvSpPr>
              <p:nvPr/>
            </p:nvSpPr>
            <p:spPr bwMode="auto">
              <a:xfrm flipH="1">
                <a:off x="5145" y="2985"/>
                <a:ext cx="18"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3" name="Line 1249"/>
              <p:cNvSpPr>
                <a:spLocks noChangeShapeType="1"/>
              </p:cNvSpPr>
              <p:nvPr/>
            </p:nvSpPr>
            <p:spPr bwMode="auto">
              <a:xfrm flipH="1" flipV="1">
                <a:off x="5137" y="2981"/>
                <a:ext cx="16" cy="1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4" name="Line 1250"/>
              <p:cNvSpPr>
                <a:spLocks noChangeShapeType="1"/>
              </p:cNvSpPr>
              <p:nvPr/>
            </p:nvSpPr>
            <p:spPr bwMode="auto">
              <a:xfrm flipH="1">
                <a:off x="5128" y="2989"/>
                <a:ext cx="17" cy="6"/>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5" name="Line 1251"/>
              <p:cNvSpPr>
                <a:spLocks noChangeShapeType="1"/>
              </p:cNvSpPr>
              <p:nvPr/>
            </p:nvSpPr>
            <p:spPr bwMode="auto">
              <a:xfrm flipH="1" flipV="1">
                <a:off x="5119" y="2984"/>
                <a:ext cx="17" cy="19"/>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6" name="Line 1252"/>
              <p:cNvSpPr>
                <a:spLocks noChangeShapeType="1"/>
              </p:cNvSpPr>
              <p:nvPr/>
            </p:nvSpPr>
            <p:spPr bwMode="auto">
              <a:xfrm flipH="1" flipV="1">
                <a:off x="5110" y="2981"/>
                <a:ext cx="17"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7" name="Line 1253"/>
              <p:cNvSpPr>
                <a:spLocks noChangeShapeType="1"/>
              </p:cNvSpPr>
              <p:nvPr/>
            </p:nvSpPr>
            <p:spPr bwMode="auto">
              <a:xfrm flipH="1">
                <a:off x="5102" y="2989"/>
                <a:ext cx="16" cy="9"/>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8" name="Line 1254"/>
              <p:cNvSpPr>
                <a:spLocks noChangeShapeType="1"/>
              </p:cNvSpPr>
              <p:nvPr/>
            </p:nvSpPr>
            <p:spPr bwMode="auto">
              <a:xfrm flipH="1" flipV="1">
                <a:off x="5093" y="2995"/>
                <a:ext cx="17"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59" name="Line 1255"/>
              <p:cNvSpPr>
                <a:spLocks noChangeShapeType="1"/>
              </p:cNvSpPr>
              <p:nvPr/>
            </p:nvSpPr>
            <p:spPr bwMode="auto">
              <a:xfrm flipH="1" flipV="1">
                <a:off x="5085" y="2982"/>
                <a:ext cx="16" cy="2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0" name="Line 1256"/>
              <p:cNvSpPr>
                <a:spLocks noChangeShapeType="1"/>
              </p:cNvSpPr>
              <p:nvPr/>
            </p:nvSpPr>
            <p:spPr bwMode="auto">
              <a:xfrm flipH="1">
                <a:off x="5075" y="2990"/>
                <a:ext cx="18" cy="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1" name="Line 1257"/>
              <p:cNvSpPr>
                <a:spLocks noChangeShapeType="1"/>
              </p:cNvSpPr>
              <p:nvPr/>
            </p:nvSpPr>
            <p:spPr bwMode="auto">
              <a:xfrm flipH="1" flipV="1">
                <a:off x="5067" y="2982"/>
                <a:ext cx="16" cy="1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2" name="Line 1258"/>
              <p:cNvSpPr>
                <a:spLocks noChangeShapeType="1"/>
              </p:cNvSpPr>
              <p:nvPr/>
            </p:nvSpPr>
            <p:spPr bwMode="auto">
              <a:xfrm flipH="1">
                <a:off x="5058" y="2990"/>
                <a:ext cx="17"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3" name="Line 1259"/>
              <p:cNvSpPr>
                <a:spLocks noChangeShapeType="1"/>
              </p:cNvSpPr>
              <p:nvPr/>
            </p:nvSpPr>
            <p:spPr bwMode="auto">
              <a:xfrm flipH="1" flipV="1">
                <a:off x="5049" y="2981"/>
                <a:ext cx="17" cy="28"/>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4" name="Line 1260"/>
              <p:cNvSpPr>
                <a:spLocks noChangeShapeType="1"/>
              </p:cNvSpPr>
              <p:nvPr/>
            </p:nvSpPr>
            <p:spPr bwMode="auto">
              <a:xfrm flipH="1">
                <a:off x="5041" y="2989"/>
                <a:ext cx="16" cy="22"/>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5" name="Line 1261"/>
              <p:cNvSpPr>
                <a:spLocks noChangeShapeType="1"/>
              </p:cNvSpPr>
              <p:nvPr/>
            </p:nvSpPr>
            <p:spPr bwMode="auto">
              <a:xfrm flipH="1" flipV="1">
                <a:off x="5032" y="3001"/>
                <a:ext cx="17" cy="18"/>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6" name="Line 1262"/>
              <p:cNvSpPr>
                <a:spLocks noChangeShapeType="1"/>
              </p:cNvSpPr>
              <p:nvPr/>
            </p:nvSpPr>
            <p:spPr bwMode="auto">
              <a:xfrm flipH="1">
                <a:off x="5024" y="3005"/>
                <a:ext cx="16"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7" name="Line 1263"/>
              <p:cNvSpPr>
                <a:spLocks noChangeShapeType="1"/>
              </p:cNvSpPr>
              <p:nvPr/>
            </p:nvSpPr>
            <p:spPr bwMode="auto">
              <a:xfrm flipH="1">
                <a:off x="5015" y="3009"/>
                <a:ext cx="17" cy="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8" name="Line 1264"/>
              <p:cNvSpPr>
                <a:spLocks noChangeShapeType="1"/>
              </p:cNvSpPr>
              <p:nvPr/>
            </p:nvSpPr>
            <p:spPr bwMode="auto">
              <a:xfrm flipH="1" flipV="1">
                <a:off x="5006" y="3010"/>
                <a:ext cx="17"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69" name="Line 1265"/>
              <p:cNvSpPr>
                <a:spLocks noChangeShapeType="1"/>
              </p:cNvSpPr>
              <p:nvPr/>
            </p:nvSpPr>
            <p:spPr bwMode="auto">
              <a:xfrm flipH="1" flipV="1">
                <a:off x="4997" y="3003"/>
                <a:ext cx="17" cy="1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0" name="Line 1266"/>
              <p:cNvSpPr>
                <a:spLocks noChangeShapeType="1"/>
              </p:cNvSpPr>
              <p:nvPr/>
            </p:nvSpPr>
            <p:spPr bwMode="auto">
              <a:xfrm flipH="1">
                <a:off x="4989" y="3011"/>
                <a:ext cx="16"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1" name="Line 1267"/>
              <p:cNvSpPr>
                <a:spLocks noChangeShapeType="1"/>
              </p:cNvSpPr>
              <p:nvPr/>
            </p:nvSpPr>
            <p:spPr bwMode="auto">
              <a:xfrm flipH="1" flipV="1">
                <a:off x="4980" y="3019"/>
                <a:ext cx="17"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2" name="Line 1268"/>
              <p:cNvSpPr>
                <a:spLocks noChangeShapeType="1"/>
              </p:cNvSpPr>
              <p:nvPr/>
            </p:nvSpPr>
            <p:spPr bwMode="auto">
              <a:xfrm flipH="1" flipV="1">
                <a:off x="4971" y="3016"/>
                <a:ext cx="17"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3" name="Line 1269"/>
              <p:cNvSpPr>
                <a:spLocks noChangeShapeType="1"/>
              </p:cNvSpPr>
              <p:nvPr/>
            </p:nvSpPr>
            <p:spPr bwMode="auto">
              <a:xfrm flipH="1" flipV="1">
                <a:off x="4961" y="2998"/>
                <a:ext cx="18" cy="26"/>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4" name="Line 1270"/>
              <p:cNvSpPr>
                <a:spLocks noChangeShapeType="1"/>
              </p:cNvSpPr>
              <p:nvPr/>
            </p:nvSpPr>
            <p:spPr bwMode="auto">
              <a:xfrm flipH="1">
                <a:off x="4953" y="3006"/>
                <a:ext cx="16" cy="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5" name="Line 1271"/>
              <p:cNvSpPr>
                <a:spLocks noChangeShapeType="1"/>
              </p:cNvSpPr>
              <p:nvPr/>
            </p:nvSpPr>
            <p:spPr bwMode="auto">
              <a:xfrm flipH="1">
                <a:off x="4945" y="3021"/>
                <a:ext cx="16" cy="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6" name="Line 1272"/>
              <p:cNvSpPr>
                <a:spLocks noChangeShapeType="1"/>
              </p:cNvSpPr>
              <p:nvPr/>
            </p:nvSpPr>
            <p:spPr bwMode="auto">
              <a:xfrm flipH="1" flipV="1">
                <a:off x="4936" y="3013"/>
                <a:ext cx="17" cy="1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7" name="Line 1273"/>
              <p:cNvSpPr>
                <a:spLocks noChangeShapeType="1"/>
              </p:cNvSpPr>
              <p:nvPr/>
            </p:nvSpPr>
            <p:spPr bwMode="auto">
              <a:xfrm flipH="1" flipV="1">
                <a:off x="4927" y="3006"/>
                <a:ext cx="17" cy="1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8" name="Line 1274"/>
              <p:cNvSpPr>
                <a:spLocks noChangeShapeType="1"/>
              </p:cNvSpPr>
              <p:nvPr/>
            </p:nvSpPr>
            <p:spPr bwMode="auto">
              <a:xfrm flipH="1">
                <a:off x="4918" y="3014"/>
                <a:ext cx="17" cy="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79" name="Line 1275"/>
              <p:cNvSpPr>
                <a:spLocks noChangeShapeType="1"/>
              </p:cNvSpPr>
              <p:nvPr/>
            </p:nvSpPr>
            <p:spPr bwMode="auto">
              <a:xfrm flipH="1" flipV="1">
                <a:off x="4909" y="3016"/>
                <a:ext cx="17"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0" name="Line 1276"/>
              <p:cNvSpPr>
                <a:spLocks noChangeShapeType="1"/>
              </p:cNvSpPr>
              <p:nvPr/>
            </p:nvSpPr>
            <p:spPr bwMode="auto">
              <a:xfrm flipH="1" flipV="1">
                <a:off x="4901" y="2993"/>
                <a:ext cx="16" cy="3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1" name="Line 1277"/>
              <p:cNvSpPr>
                <a:spLocks noChangeShapeType="1"/>
              </p:cNvSpPr>
              <p:nvPr/>
            </p:nvSpPr>
            <p:spPr bwMode="auto">
              <a:xfrm flipH="1">
                <a:off x="4892" y="3001"/>
                <a:ext cx="17" cy="18"/>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2" name="Line 1278"/>
              <p:cNvSpPr>
                <a:spLocks noChangeShapeType="1"/>
              </p:cNvSpPr>
              <p:nvPr/>
            </p:nvSpPr>
            <p:spPr bwMode="auto">
              <a:xfrm flipH="1">
                <a:off x="4883" y="3023"/>
                <a:ext cx="17"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3" name="Line 1279"/>
              <p:cNvSpPr>
                <a:spLocks noChangeShapeType="1"/>
              </p:cNvSpPr>
              <p:nvPr/>
            </p:nvSpPr>
            <p:spPr bwMode="auto">
              <a:xfrm flipH="1" flipV="1">
                <a:off x="4875" y="2995"/>
                <a:ext cx="16" cy="3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4" name="Line 1280"/>
              <p:cNvSpPr>
                <a:spLocks noChangeShapeType="1"/>
              </p:cNvSpPr>
              <p:nvPr/>
            </p:nvSpPr>
            <p:spPr bwMode="auto">
              <a:xfrm flipH="1">
                <a:off x="4866" y="3003"/>
                <a:ext cx="17" cy="8"/>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5" name="Line 1281"/>
              <p:cNvSpPr>
                <a:spLocks noChangeShapeType="1"/>
              </p:cNvSpPr>
              <p:nvPr/>
            </p:nvSpPr>
            <p:spPr bwMode="auto">
              <a:xfrm flipH="1" flipV="1">
                <a:off x="4857" y="2992"/>
                <a:ext cx="17" cy="2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6" name="Line 1282"/>
              <p:cNvSpPr>
                <a:spLocks noChangeShapeType="1"/>
              </p:cNvSpPr>
              <p:nvPr/>
            </p:nvSpPr>
            <p:spPr bwMode="auto">
              <a:xfrm flipH="1">
                <a:off x="4849" y="3000"/>
                <a:ext cx="16" cy="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7" name="Line 1283"/>
              <p:cNvSpPr>
                <a:spLocks noChangeShapeType="1"/>
              </p:cNvSpPr>
              <p:nvPr/>
            </p:nvSpPr>
            <p:spPr bwMode="auto">
              <a:xfrm flipH="1" flipV="1">
                <a:off x="4840" y="3003"/>
                <a:ext cx="17" cy="12"/>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8" name="Line 1284"/>
              <p:cNvSpPr>
                <a:spLocks noChangeShapeType="1"/>
              </p:cNvSpPr>
              <p:nvPr/>
            </p:nvSpPr>
            <p:spPr bwMode="auto">
              <a:xfrm flipH="1" flipV="1">
                <a:off x="4833" y="2991"/>
                <a:ext cx="15" cy="2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89" name="Line 1285"/>
              <p:cNvSpPr>
                <a:spLocks noChangeShapeType="1"/>
              </p:cNvSpPr>
              <p:nvPr/>
            </p:nvSpPr>
            <p:spPr bwMode="auto">
              <a:xfrm flipH="1">
                <a:off x="4823" y="2999"/>
                <a:ext cx="18" cy="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0" name="Line 1286"/>
              <p:cNvSpPr>
                <a:spLocks noChangeShapeType="1"/>
              </p:cNvSpPr>
              <p:nvPr/>
            </p:nvSpPr>
            <p:spPr bwMode="auto">
              <a:xfrm flipH="1" flipV="1">
                <a:off x="4813" y="2995"/>
                <a:ext cx="18" cy="1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1" name="Line 1287"/>
              <p:cNvSpPr>
                <a:spLocks noChangeShapeType="1"/>
              </p:cNvSpPr>
              <p:nvPr/>
            </p:nvSpPr>
            <p:spPr bwMode="auto">
              <a:xfrm flipH="1">
                <a:off x="4805" y="3003"/>
                <a:ext cx="16" cy="6"/>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2" name="Line 1288"/>
              <p:cNvSpPr>
                <a:spLocks noChangeShapeType="1"/>
              </p:cNvSpPr>
              <p:nvPr/>
            </p:nvSpPr>
            <p:spPr bwMode="auto">
              <a:xfrm flipH="1" flipV="1">
                <a:off x="4797" y="3007"/>
                <a:ext cx="16" cy="1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3" name="Line 1289"/>
              <p:cNvSpPr>
                <a:spLocks noChangeShapeType="1"/>
              </p:cNvSpPr>
              <p:nvPr/>
            </p:nvSpPr>
            <p:spPr bwMode="auto">
              <a:xfrm flipH="1" flipV="1">
                <a:off x="4788" y="3001"/>
                <a:ext cx="17"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4" name="Line 1290"/>
              <p:cNvSpPr>
                <a:spLocks noChangeShapeType="1"/>
              </p:cNvSpPr>
              <p:nvPr/>
            </p:nvSpPr>
            <p:spPr bwMode="auto">
              <a:xfrm flipH="1">
                <a:off x="4779" y="3005"/>
                <a:ext cx="17"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5" name="Line 1291"/>
              <p:cNvSpPr>
                <a:spLocks noChangeShapeType="1"/>
              </p:cNvSpPr>
              <p:nvPr/>
            </p:nvSpPr>
            <p:spPr bwMode="auto">
              <a:xfrm flipH="1" flipV="1">
                <a:off x="4769" y="3000"/>
                <a:ext cx="18" cy="1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6" name="Line 1292"/>
              <p:cNvSpPr>
                <a:spLocks noChangeShapeType="1"/>
              </p:cNvSpPr>
              <p:nvPr/>
            </p:nvSpPr>
            <p:spPr bwMode="auto">
              <a:xfrm flipH="1" flipV="1">
                <a:off x="4761" y="2994"/>
                <a:ext cx="16"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7" name="Line 1293"/>
              <p:cNvSpPr>
                <a:spLocks noChangeShapeType="1"/>
              </p:cNvSpPr>
              <p:nvPr/>
            </p:nvSpPr>
            <p:spPr bwMode="auto">
              <a:xfrm flipH="1">
                <a:off x="4753" y="2998"/>
                <a:ext cx="16"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8" name="Line 1294"/>
              <p:cNvSpPr>
                <a:spLocks noChangeShapeType="1"/>
              </p:cNvSpPr>
              <p:nvPr/>
            </p:nvSpPr>
            <p:spPr bwMode="auto">
              <a:xfrm flipH="1">
                <a:off x="4743" y="3001"/>
                <a:ext cx="18"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799" name="Line 1295"/>
              <p:cNvSpPr>
                <a:spLocks noChangeShapeType="1"/>
              </p:cNvSpPr>
              <p:nvPr/>
            </p:nvSpPr>
            <p:spPr bwMode="auto">
              <a:xfrm flipH="1" flipV="1">
                <a:off x="4734" y="2981"/>
                <a:ext cx="17" cy="2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0" name="Line 1296"/>
              <p:cNvSpPr>
                <a:spLocks noChangeShapeType="1"/>
              </p:cNvSpPr>
              <p:nvPr/>
            </p:nvSpPr>
            <p:spPr bwMode="auto">
              <a:xfrm flipH="1">
                <a:off x="4725" y="2989"/>
                <a:ext cx="17"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1" name="Line 1297"/>
              <p:cNvSpPr>
                <a:spLocks noChangeShapeType="1"/>
              </p:cNvSpPr>
              <p:nvPr/>
            </p:nvSpPr>
            <p:spPr bwMode="auto">
              <a:xfrm flipH="1" flipV="1">
                <a:off x="4717" y="2982"/>
                <a:ext cx="16" cy="19"/>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2" name="Line 1298"/>
              <p:cNvSpPr>
                <a:spLocks noChangeShapeType="1"/>
              </p:cNvSpPr>
              <p:nvPr/>
            </p:nvSpPr>
            <p:spPr bwMode="auto">
              <a:xfrm flipH="1" flipV="1">
                <a:off x="4709" y="2971"/>
                <a:ext cx="16" cy="19"/>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3" name="Line 1299"/>
              <p:cNvSpPr>
                <a:spLocks noChangeShapeType="1"/>
              </p:cNvSpPr>
              <p:nvPr/>
            </p:nvSpPr>
            <p:spPr bwMode="auto">
              <a:xfrm flipH="1">
                <a:off x="4700" y="2979"/>
                <a:ext cx="17" cy="8"/>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4" name="Line 1300"/>
              <p:cNvSpPr>
                <a:spLocks noChangeShapeType="1"/>
              </p:cNvSpPr>
              <p:nvPr/>
            </p:nvSpPr>
            <p:spPr bwMode="auto">
              <a:xfrm flipH="1">
                <a:off x="4692" y="2991"/>
                <a:ext cx="16" cy="6"/>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5" name="Line 1301"/>
              <p:cNvSpPr>
                <a:spLocks noChangeShapeType="1"/>
              </p:cNvSpPr>
              <p:nvPr/>
            </p:nvSpPr>
            <p:spPr bwMode="auto">
              <a:xfrm flipH="1">
                <a:off x="4682" y="3001"/>
                <a:ext cx="18"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6" name="Line 1302"/>
              <p:cNvSpPr>
                <a:spLocks noChangeShapeType="1"/>
              </p:cNvSpPr>
              <p:nvPr/>
            </p:nvSpPr>
            <p:spPr bwMode="auto">
              <a:xfrm flipH="1">
                <a:off x="4674" y="3009"/>
                <a:ext cx="16" cy="16"/>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7" name="Line 1303"/>
              <p:cNvSpPr>
                <a:spLocks noChangeShapeType="1"/>
              </p:cNvSpPr>
              <p:nvPr/>
            </p:nvSpPr>
            <p:spPr bwMode="auto">
              <a:xfrm flipH="1">
                <a:off x="4666" y="3033"/>
                <a:ext cx="16" cy="1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8" name="Line 1304"/>
              <p:cNvSpPr>
                <a:spLocks noChangeShapeType="1"/>
              </p:cNvSpPr>
              <p:nvPr/>
            </p:nvSpPr>
            <p:spPr bwMode="auto">
              <a:xfrm flipH="1">
                <a:off x="4657" y="3056"/>
                <a:ext cx="17" cy="6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09" name="Line 1305"/>
              <p:cNvSpPr>
                <a:spLocks noChangeShapeType="1"/>
              </p:cNvSpPr>
              <p:nvPr/>
            </p:nvSpPr>
            <p:spPr bwMode="auto">
              <a:xfrm flipH="1">
                <a:off x="4647" y="3125"/>
                <a:ext cx="18" cy="15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0" name="Line 1306"/>
              <p:cNvSpPr>
                <a:spLocks noChangeShapeType="1"/>
              </p:cNvSpPr>
              <p:nvPr/>
            </p:nvSpPr>
            <p:spPr bwMode="auto">
              <a:xfrm flipH="1">
                <a:off x="4639" y="3283"/>
                <a:ext cx="16" cy="11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1" name="Line 1307"/>
              <p:cNvSpPr>
                <a:spLocks noChangeShapeType="1"/>
              </p:cNvSpPr>
              <p:nvPr/>
            </p:nvSpPr>
            <p:spPr bwMode="auto">
              <a:xfrm flipH="1">
                <a:off x="4631" y="3397"/>
                <a:ext cx="16" cy="7"/>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2" name="Line 1308"/>
              <p:cNvSpPr>
                <a:spLocks noChangeShapeType="1"/>
              </p:cNvSpPr>
              <p:nvPr/>
            </p:nvSpPr>
            <p:spPr bwMode="auto">
              <a:xfrm flipH="1" flipV="1">
                <a:off x="4621" y="3397"/>
                <a:ext cx="18"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3" name="Line 1309"/>
              <p:cNvSpPr>
                <a:spLocks noChangeShapeType="1"/>
              </p:cNvSpPr>
              <p:nvPr/>
            </p:nvSpPr>
            <p:spPr bwMode="auto">
              <a:xfrm flipH="1">
                <a:off x="4613" y="3401"/>
                <a:ext cx="16"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4" name="Line 1310"/>
              <p:cNvSpPr>
                <a:spLocks noChangeShapeType="1"/>
              </p:cNvSpPr>
              <p:nvPr/>
            </p:nvSpPr>
            <p:spPr bwMode="auto">
              <a:xfrm flipH="1" flipV="1">
                <a:off x="4604" y="3393"/>
                <a:ext cx="17" cy="15"/>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5" name="Line 1311"/>
              <p:cNvSpPr>
                <a:spLocks noChangeShapeType="1"/>
              </p:cNvSpPr>
              <p:nvPr/>
            </p:nvSpPr>
            <p:spPr bwMode="auto">
              <a:xfrm flipH="1">
                <a:off x="4594" y="3397"/>
                <a:ext cx="18"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6" name="Line 1312"/>
              <p:cNvSpPr>
                <a:spLocks noChangeShapeType="1"/>
              </p:cNvSpPr>
              <p:nvPr/>
            </p:nvSpPr>
            <p:spPr bwMode="auto">
              <a:xfrm flipH="1">
                <a:off x="4586" y="3401"/>
                <a:ext cx="16"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7" name="Line 1313"/>
              <p:cNvSpPr>
                <a:spLocks noChangeShapeType="1"/>
              </p:cNvSpPr>
              <p:nvPr/>
            </p:nvSpPr>
            <p:spPr bwMode="auto">
              <a:xfrm flipH="1">
                <a:off x="4577" y="3401"/>
                <a:ext cx="17" cy="6"/>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8" name="Line 1314"/>
              <p:cNvSpPr>
                <a:spLocks noChangeShapeType="1"/>
              </p:cNvSpPr>
              <p:nvPr/>
            </p:nvSpPr>
            <p:spPr bwMode="auto">
              <a:xfrm flipH="1" flipV="1">
                <a:off x="4569" y="3400"/>
                <a:ext cx="16"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19" name="Line 1315"/>
              <p:cNvSpPr>
                <a:spLocks noChangeShapeType="1"/>
              </p:cNvSpPr>
              <p:nvPr/>
            </p:nvSpPr>
            <p:spPr bwMode="auto">
              <a:xfrm flipH="1" flipV="1">
                <a:off x="4561" y="3394"/>
                <a:ext cx="16"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0" name="Line 1316"/>
              <p:cNvSpPr>
                <a:spLocks noChangeShapeType="1"/>
              </p:cNvSpPr>
              <p:nvPr/>
            </p:nvSpPr>
            <p:spPr bwMode="auto">
              <a:xfrm flipH="1" flipV="1">
                <a:off x="4551" y="3393"/>
                <a:ext cx="18" cy="9"/>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1" name="Line 1317"/>
              <p:cNvSpPr>
                <a:spLocks noChangeShapeType="1"/>
              </p:cNvSpPr>
              <p:nvPr/>
            </p:nvSpPr>
            <p:spPr bwMode="auto">
              <a:xfrm flipH="1">
                <a:off x="4542" y="3397"/>
                <a:ext cx="17"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2" name="Line 1318"/>
              <p:cNvSpPr>
                <a:spLocks noChangeShapeType="1"/>
              </p:cNvSpPr>
              <p:nvPr/>
            </p:nvSpPr>
            <p:spPr bwMode="auto">
              <a:xfrm flipH="1">
                <a:off x="4533" y="3401"/>
                <a:ext cx="17"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3" name="Line 1319"/>
              <p:cNvSpPr>
                <a:spLocks noChangeShapeType="1"/>
              </p:cNvSpPr>
              <p:nvPr/>
            </p:nvSpPr>
            <p:spPr bwMode="auto">
              <a:xfrm flipH="1">
                <a:off x="4525" y="3401"/>
                <a:ext cx="16"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4" name="Line 1320"/>
              <p:cNvSpPr>
                <a:spLocks noChangeShapeType="1"/>
              </p:cNvSpPr>
              <p:nvPr/>
            </p:nvSpPr>
            <p:spPr bwMode="auto">
              <a:xfrm flipH="1" flipV="1">
                <a:off x="4517" y="3394"/>
                <a:ext cx="16"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5" name="Line 1321"/>
              <p:cNvSpPr>
                <a:spLocks noChangeShapeType="1"/>
              </p:cNvSpPr>
              <p:nvPr/>
            </p:nvSpPr>
            <p:spPr bwMode="auto">
              <a:xfrm flipH="1" flipV="1">
                <a:off x="4508" y="3393"/>
                <a:ext cx="17" cy="9"/>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6" name="Line 1322"/>
              <p:cNvSpPr>
                <a:spLocks noChangeShapeType="1"/>
              </p:cNvSpPr>
              <p:nvPr/>
            </p:nvSpPr>
            <p:spPr bwMode="auto">
              <a:xfrm flipH="1">
                <a:off x="4498" y="3397"/>
                <a:ext cx="18"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7" name="Line 1323"/>
              <p:cNvSpPr>
                <a:spLocks noChangeShapeType="1"/>
              </p:cNvSpPr>
              <p:nvPr/>
            </p:nvSpPr>
            <p:spPr bwMode="auto">
              <a:xfrm flipH="1">
                <a:off x="4490" y="3401"/>
                <a:ext cx="16"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8" name="Line 1324"/>
              <p:cNvSpPr>
                <a:spLocks noChangeShapeType="1"/>
              </p:cNvSpPr>
              <p:nvPr/>
            </p:nvSpPr>
            <p:spPr bwMode="auto">
              <a:xfrm flipH="1" flipV="1">
                <a:off x="4481" y="3393"/>
                <a:ext cx="17" cy="12"/>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29" name="Line 1325"/>
              <p:cNvSpPr>
                <a:spLocks noChangeShapeType="1"/>
              </p:cNvSpPr>
              <p:nvPr/>
            </p:nvSpPr>
            <p:spPr bwMode="auto">
              <a:xfrm flipH="1">
                <a:off x="4473" y="3397"/>
                <a:ext cx="16"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0" name="Line 1326"/>
              <p:cNvSpPr>
                <a:spLocks noChangeShapeType="1"/>
              </p:cNvSpPr>
              <p:nvPr/>
            </p:nvSpPr>
            <p:spPr bwMode="auto">
              <a:xfrm flipH="1" flipV="1">
                <a:off x="4465" y="3384"/>
                <a:ext cx="16" cy="2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1" name="Line 1327"/>
              <p:cNvSpPr>
                <a:spLocks noChangeShapeType="1"/>
              </p:cNvSpPr>
              <p:nvPr/>
            </p:nvSpPr>
            <p:spPr bwMode="auto">
              <a:xfrm flipH="1">
                <a:off x="4455" y="3392"/>
                <a:ext cx="18" cy="2"/>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2" name="Line 1328"/>
              <p:cNvSpPr>
                <a:spLocks noChangeShapeType="1"/>
              </p:cNvSpPr>
              <p:nvPr/>
            </p:nvSpPr>
            <p:spPr bwMode="auto">
              <a:xfrm flipH="1">
                <a:off x="4447" y="3398"/>
                <a:ext cx="16"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3" name="Line 1329"/>
              <p:cNvSpPr>
                <a:spLocks noChangeShapeType="1"/>
              </p:cNvSpPr>
              <p:nvPr/>
            </p:nvSpPr>
            <p:spPr bwMode="auto">
              <a:xfrm flipH="1">
                <a:off x="4439" y="3398"/>
                <a:ext cx="16"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4" name="Line 1330"/>
              <p:cNvSpPr>
                <a:spLocks noChangeShapeType="1"/>
              </p:cNvSpPr>
              <p:nvPr/>
            </p:nvSpPr>
            <p:spPr bwMode="auto">
              <a:xfrm flipH="1">
                <a:off x="4429" y="3401"/>
                <a:ext cx="18"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5" name="Line 1331"/>
              <p:cNvSpPr>
                <a:spLocks noChangeShapeType="1"/>
              </p:cNvSpPr>
              <p:nvPr/>
            </p:nvSpPr>
            <p:spPr bwMode="auto">
              <a:xfrm flipH="1" flipV="1">
                <a:off x="4421" y="3393"/>
                <a:ext cx="16" cy="12"/>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6" name="Line 1332"/>
              <p:cNvSpPr>
                <a:spLocks noChangeShapeType="1"/>
              </p:cNvSpPr>
              <p:nvPr/>
            </p:nvSpPr>
            <p:spPr bwMode="auto">
              <a:xfrm flipH="1">
                <a:off x="4412" y="3397"/>
                <a:ext cx="17" cy="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7" name="Line 1333"/>
              <p:cNvSpPr>
                <a:spLocks noChangeShapeType="1"/>
              </p:cNvSpPr>
              <p:nvPr/>
            </p:nvSpPr>
            <p:spPr bwMode="auto">
              <a:xfrm flipH="1">
                <a:off x="4329" y="3401"/>
                <a:ext cx="91"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8" name="Line 1334"/>
              <p:cNvSpPr>
                <a:spLocks noChangeShapeType="1"/>
              </p:cNvSpPr>
              <p:nvPr/>
            </p:nvSpPr>
            <p:spPr bwMode="auto">
              <a:xfrm flipH="1">
                <a:off x="4306" y="3401"/>
                <a:ext cx="31" cy="0"/>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39" name="Line 1335"/>
              <p:cNvSpPr>
                <a:spLocks noChangeShapeType="1"/>
              </p:cNvSpPr>
              <p:nvPr/>
            </p:nvSpPr>
            <p:spPr bwMode="auto">
              <a:xfrm flipH="1" flipV="1">
                <a:off x="4284" y="3394"/>
                <a:ext cx="30" cy="11"/>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0" name="Line 1336"/>
              <p:cNvSpPr>
                <a:spLocks noChangeShapeType="1"/>
              </p:cNvSpPr>
              <p:nvPr/>
            </p:nvSpPr>
            <p:spPr bwMode="auto">
              <a:xfrm flipH="1">
                <a:off x="4263" y="3398"/>
                <a:ext cx="29" cy="3"/>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1" name="Line 1337"/>
              <p:cNvSpPr>
                <a:spLocks noChangeShapeType="1"/>
              </p:cNvSpPr>
              <p:nvPr/>
            </p:nvSpPr>
            <p:spPr bwMode="auto">
              <a:xfrm flipH="1" flipV="1">
                <a:off x="4241" y="3391"/>
                <a:ext cx="30" cy="14"/>
              </a:xfrm>
              <a:prstGeom prst="line">
                <a:avLst/>
              </a:prstGeom>
              <a:noFill/>
              <a:ln w="12700">
                <a:solidFill>
                  <a:srgbClr val="FF7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2" name="Line 1338"/>
              <p:cNvSpPr>
                <a:spLocks noChangeShapeType="1"/>
              </p:cNvSpPr>
              <p:nvPr/>
            </p:nvSpPr>
            <p:spPr bwMode="auto">
              <a:xfrm flipH="1">
                <a:off x="5145" y="2870"/>
                <a:ext cx="18"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3" name="Line 1339"/>
              <p:cNvSpPr>
                <a:spLocks noChangeShapeType="1"/>
              </p:cNvSpPr>
              <p:nvPr/>
            </p:nvSpPr>
            <p:spPr bwMode="auto">
              <a:xfrm flipH="1">
                <a:off x="5137" y="2877"/>
                <a:ext cx="16"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4" name="Line 1340"/>
              <p:cNvSpPr>
                <a:spLocks noChangeShapeType="1"/>
              </p:cNvSpPr>
              <p:nvPr/>
            </p:nvSpPr>
            <p:spPr bwMode="auto">
              <a:xfrm flipH="1">
                <a:off x="5128" y="2877"/>
                <a:ext cx="17"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5" name="Line 1341"/>
              <p:cNvSpPr>
                <a:spLocks noChangeShapeType="1"/>
              </p:cNvSpPr>
              <p:nvPr/>
            </p:nvSpPr>
            <p:spPr bwMode="auto">
              <a:xfrm flipH="1" flipV="1">
                <a:off x="5119" y="2849"/>
                <a:ext cx="17" cy="3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6" name="Line 1342"/>
              <p:cNvSpPr>
                <a:spLocks noChangeShapeType="1"/>
              </p:cNvSpPr>
              <p:nvPr/>
            </p:nvSpPr>
            <p:spPr bwMode="auto">
              <a:xfrm flipH="1">
                <a:off x="5110" y="2857"/>
                <a:ext cx="17" cy="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7" name="Line 1343"/>
              <p:cNvSpPr>
                <a:spLocks noChangeShapeType="1"/>
              </p:cNvSpPr>
              <p:nvPr/>
            </p:nvSpPr>
            <p:spPr bwMode="auto">
              <a:xfrm flipH="1">
                <a:off x="5102" y="2873"/>
                <a:ext cx="16"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8" name="Line 1344"/>
              <p:cNvSpPr>
                <a:spLocks noChangeShapeType="1"/>
              </p:cNvSpPr>
              <p:nvPr/>
            </p:nvSpPr>
            <p:spPr bwMode="auto">
              <a:xfrm flipH="1">
                <a:off x="5093" y="2876"/>
                <a:ext cx="17" cy="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49" name="Line 1345"/>
              <p:cNvSpPr>
                <a:spLocks noChangeShapeType="1"/>
              </p:cNvSpPr>
              <p:nvPr/>
            </p:nvSpPr>
            <p:spPr bwMode="auto">
              <a:xfrm flipH="1">
                <a:off x="5085" y="2881"/>
                <a:ext cx="16" cy="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0" name="Line 1346"/>
              <p:cNvSpPr>
                <a:spLocks noChangeShapeType="1"/>
              </p:cNvSpPr>
              <p:nvPr/>
            </p:nvSpPr>
            <p:spPr bwMode="auto">
              <a:xfrm flipH="1" flipV="1">
                <a:off x="5075" y="2870"/>
                <a:ext cx="18" cy="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1" name="Line 1347"/>
              <p:cNvSpPr>
                <a:spLocks noChangeShapeType="1"/>
              </p:cNvSpPr>
              <p:nvPr/>
            </p:nvSpPr>
            <p:spPr bwMode="auto">
              <a:xfrm flipH="1">
                <a:off x="5067" y="2878"/>
                <a:ext cx="16" cy="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2" name="Line 1348"/>
              <p:cNvSpPr>
                <a:spLocks noChangeShapeType="1"/>
              </p:cNvSpPr>
              <p:nvPr/>
            </p:nvSpPr>
            <p:spPr bwMode="auto">
              <a:xfrm flipH="1">
                <a:off x="5058" y="2889"/>
                <a:ext cx="17"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3" name="Line 1349"/>
              <p:cNvSpPr>
                <a:spLocks noChangeShapeType="1"/>
              </p:cNvSpPr>
              <p:nvPr/>
            </p:nvSpPr>
            <p:spPr bwMode="auto">
              <a:xfrm flipH="1">
                <a:off x="5049" y="2889"/>
                <a:ext cx="17"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4" name="Line 1350"/>
              <p:cNvSpPr>
                <a:spLocks noChangeShapeType="1"/>
              </p:cNvSpPr>
              <p:nvPr/>
            </p:nvSpPr>
            <p:spPr bwMode="auto">
              <a:xfrm flipH="1">
                <a:off x="5041" y="2899"/>
                <a:ext cx="16"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5" name="Line 1351"/>
              <p:cNvSpPr>
                <a:spLocks noChangeShapeType="1"/>
              </p:cNvSpPr>
              <p:nvPr/>
            </p:nvSpPr>
            <p:spPr bwMode="auto">
              <a:xfrm flipH="1" flipV="1">
                <a:off x="5032" y="2896"/>
                <a:ext cx="17"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6" name="Line 1352"/>
              <p:cNvSpPr>
                <a:spLocks noChangeShapeType="1"/>
              </p:cNvSpPr>
              <p:nvPr/>
            </p:nvSpPr>
            <p:spPr bwMode="auto">
              <a:xfrm flipH="1">
                <a:off x="5024" y="2904"/>
                <a:ext cx="16"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7" name="Line 1353"/>
              <p:cNvSpPr>
                <a:spLocks noChangeShapeType="1"/>
              </p:cNvSpPr>
              <p:nvPr/>
            </p:nvSpPr>
            <p:spPr bwMode="auto">
              <a:xfrm flipH="1" flipV="1">
                <a:off x="5015" y="2893"/>
                <a:ext cx="17" cy="2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8" name="Line 1354"/>
              <p:cNvSpPr>
                <a:spLocks noChangeShapeType="1"/>
              </p:cNvSpPr>
              <p:nvPr/>
            </p:nvSpPr>
            <p:spPr bwMode="auto">
              <a:xfrm flipH="1">
                <a:off x="5006" y="2901"/>
                <a:ext cx="17" cy="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59" name="Line 1355"/>
              <p:cNvSpPr>
                <a:spLocks noChangeShapeType="1"/>
              </p:cNvSpPr>
              <p:nvPr/>
            </p:nvSpPr>
            <p:spPr bwMode="auto">
              <a:xfrm flipH="1" flipV="1">
                <a:off x="4997" y="2907"/>
                <a:ext cx="17"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0" name="Line 1356"/>
              <p:cNvSpPr>
                <a:spLocks noChangeShapeType="1"/>
              </p:cNvSpPr>
              <p:nvPr/>
            </p:nvSpPr>
            <p:spPr bwMode="auto">
              <a:xfrm flipH="1">
                <a:off x="4989" y="2911"/>
                <a:ext cx="16" cy="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1" name="Line 1357"/>
              <p:cNvSpPr>
                <a:spLocks noChangeShapeType="1"/>
              </p:cNvSpPr>
              <p:nvPr/>
            </p:nvSpPr>
            <p:spPr bwMode="auto">
              <a:xfrm flipH="1">
                <a:off x="4980" y="2913"/>
                <a:ext cx="17"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2" name="Line 1358"/>
              <p:cNvSpPr>
                <a:spLocks noChangeShapeType="1"/>
              </p:cNvSpPr>
              <p:nvPr/>
            </p:nvSpPr>
            <p:spPr bwMode="auto">
              <a:xfrm flipH="1">
                <a:off x="4971" y="2920"/>
                <a:ext cx="17"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3" name="Line 1359"/>
              <p:cNvSpPr>
                <a:spLocks noChangeShapeType="1"/>
              </p:cNvSpPr>
              <p:nvPr/>
            </p:nvSpPr>
            <p:spPr bwMode="auto">
              <a:xfrm flipH="1" flipV="1">
                <a:off x="4961" y="2910"/>
                <a:ext cx="18"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4" name="Line 1360"/>
              <p:cNvSpPr>
                <a:spLocks noChangeShapeType="1"/>
              </p:cNvSpPr>
              <p:nvPr/>
            </p:nvSpPr>
            <p:spPr bwMode="auto">
              <a:xfrm flipH="1">
                <a:off x="4953" y="2914"/>
                <a:ext cx="16"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5" name="Line 1361"/>
              <p:cNvSpPr>
                <a:spLocks noChangeShapeType="1"/>
              </p:cNvSpPr>
              <p:nvPr/>
            </p:nvSpPr>
            <p:spPr bwMode="auto">
              <a:xfrm flipH="1" flipV="1">
                <a:off x="4945" y="2913"/>
                <a:ext cx="16"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6" name="Line 1362"/>
              <p:cNvSpPr>
                <a:spLocks noChangeShapeType="1"/>
              </p:cNvSpPr>
              <p:nvPr/>
            </p:nvSpPr>
            <p:spPr bwMode="auto">
              <a:xfrm flipH="1">
                <a:off x="4936" y="2921"/>
                <a:ext cx="17" cy="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7" name="Line 1363"/>
              <p:cNvSpPr>
                <a:spLocks noChangeShapeType="1"/>
              </p:cNvSpPr>
              <p:nvPr/>
            </p:nvSpPr>
            <p:spPr bwMode="auto">
              <a:xfrm flipH="1" flipV="1">
                <a:off x="4927" y="2910"/>
                <a:ext cx="17" cy="2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8" name="Line 1364"/>
              <p:cNvSpPr>
                <a:spLocks noChangeShapeType="1"/>
              </p:cNvSpPr>
              <p:nvPr/>
            </p:nvSpPr>
            <p:spPr bwMode="auto">
              <a:xfrm flipH="1">
                <a:off x="4918" y="2918"/>
                <a:ext cx="17"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69" name="Line 1365"/>
              <p:cNvSpPr>
                <a:spLocks noChangeShapeType="1"/>
              </p:cNvSpPr>
              <p:nvPr/>
            </p:nvSpPr>
            <p:spPr bwMode="auto">
              <a:xfrm flipH="1" flipV="1">
                <a:off x="4909" y="2921"/>
                <a:ext cx="17"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0" name="Line 1366"/>
              <p:cNvSpPr>
                <a:spLocks noChangeShapeType="1"/>
              </p:cNvSpPr>
              <p:nvPr/>
            </p:nvSpPr>
            <p:spPr bwMode="auto">
              <a:xfrm flipH="1">
                <a:off x="4901" y="2929"/>
                <a:ext cx="16" cy="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1" name="Line 1367"/>
              <p:cNvSpPr>
                <a:spLocks noChangeShapeType="1"/>
              </p:cNvSpPr>
              <p:nvPr/>
            </p:nvSpPr>
            <p:spPr bwMode="auto">
              <a:xfrm flipH="1">
                <a:off x="4892" y="2937"/>
                <a:ext cx="17"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2" name="Line 1368"/>
              <p:cNvSpPr>
                <a:spLocks noChangeShapeType="1"/>
              </p:cNvSpPr>
              <p:nvPr/>
            </p:nvSpPr>
            <p:spPr bwMode="auto">
              <a:xfrm flipH="1" flipV="1">
                <a:off x="4883" y="2930"/>
                <a:ext cx="17" cy="1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3" name="Line 1369"/>
              <p:cNvSpPr>
                <a:spLocks noChangeShapeType="1"/>
              </p:cNvSpPr>
              <p:nvPr/>
            </p:nvSpPr>
            <p:spPr bwMode="auto">
              <a:xfrm flipH="1">
                <a:off x="4875" y="2934"/>
                <a:ext cx="16"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4" name="Line 1370"/>
              <p:cNvSpPr>
                <a:spLocks noChangeShapeType="1"/>
              </p:cNvSpPr>
              <p:nvPr/>
            </p:nvSpPr>
            <p:spPr bwMode="auto">
              <a:xfrm flipH="1" flipV="1">
                <a:off x="4866" y="2915"/>
                <a:ext cx="17"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5" name="Line 1371"/>
              <p:cNvSpPr>
                <a:spLocks noChangeShapeType="1"/>
              </p:cNvSpPr>
              <p:nvPr/>
            </p:nvSpPr>
            <p:spPr bwMode="auto">
              <a:xfrm flipH="1">
                <a:off x="4857" y="2919"/>
                <a:ext cx="17"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6" name="Line 1372"/>
              <p:cNvSpPr>
                <a:spLocks noChangeShapeType="1"/>
              </p:cNvSpPr>
              <p:nvPr/>
            </p:nvSpPr>
            <p:spPr bwMode="auto">
              <a:xfrm flipH="1">
                <a:off x="4849" y="2922"/>
                <a:ext cx="16"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7" name="Line 1373"/>
              <p:cNvSpPr>
                <a:spLocks noChangeShapeType="1"/>
              </p:cNvSpPr>
              <p:nvPr/>
            </p:nvSpPr>
            <p:spPr bwMode="auto">
              <a:xfrm flipH="1">
                <a:off x="4840" y="2927"/>
                <a:ext cx="17" cy="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8" name="Line 1374"/>
              <p:cNvSpPr>
                <a:spLocks noChangeShapeType="1"/>
              </p:cNvSpPr>
              <p:nvPr/>
            </p:nvSpPr>
            <p:spPr bwMode="auto">
              <a:xfrm flipH="1" flipV="1">
                <a:off x="4833" y="2905"/>
                <a:ext cx="15" cy="3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79" name="Line 1375"/>
              <p:cNvSpPr>
                <a:spLocks noChangeShapeType="1"/>
              </p:cNvSpPr>
              <p:nvPr/>
            </p:nvSpPr>
            <p:spPr bwMode="auto">
              <a:xfrm flipH="1">
                <a:off x="4823" y="2913"/>
                <a:ext cx="18"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0" name="Line 1376"/>
              <p:cNvSpPr>
                <a:spLocks noChangeShapeType="1"/>
              </p:cNvSpPr>
              <p:nvPr/>
            </p:nvSpPr>
            <p:spPr bwMode="auto">
              <a:xfrm flipH="1" flipV="1">
                <a:off x="4813" y="2910"/>
                <a:ext cx="18" cy="1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1" name="Line 1377"/>
              <p:cNvSpPr>
                <a:spLocks noChangeShapeType="1"/>
              </p:cNvSpPr>
              <p:nvPr/>
            </p:nvSpPr>
            <p:spPr bwMode="auto">
              <a:xfrm flipH="1" flipV="1">
                <a:off x="4805" y="2892"/>
                <a:ext cx="16" cy="2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2" name="Line 1378"/>
              <p:cNvSpPr>
                <a:spLocks noChangeShapeType="1"/>
              </p:cNvSpPr>
              <p:nvPr/>
            </p:nvSpPr>
            <p:spPr bwMode="auto">
              <a:xfrm flipH="1">
                <a:off x="4797" y="2900"/>
                <a:ext cx="16"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3" name="Line 1379"/>
              <p:cNvSpPr>
                <a:spLocks noChangeShapeType="1"/>
              </p:cNvSpPr>
              <p:nvPr/>
            </p:nvSpPr>
            <p:spPr bwMode="auto">
              <a:xfrm flipH="1" flipV="1">
                <a:off x="4788" y="2889"/>
                <a:ext cx="17" cy="2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4" name="Line 1380"/>
              <p:cNvSpPr>
                <a:spLocks noChangeShapeType="1"/>
              </p:cNvSpPr>
              <p:nvPr/>
            </p:nvSpPr>
            <p:spPr bwMode="auto">
              <a:xfrm flipH="1">
                <a:off x="4779" y="2893"/>
                <a:ext cx="17"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5" name="Line 1381"/>
              <p:cNvSpPr>
                <a:spLocks noChangeShapeType="1"/>
              </p:cNvSpPr>
              <p:nvPr/>
            </p:nvSpPr>
            <p:spPr bwMode="auto">
              <a:xfrm flipH="1">
                <a:off x="4769" y="2902"/>
                <a:ext cx="18"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6" name="Line 1382"/>
              <p:cNvSpPr>
                <a:spLocks noChangeShapeType="1"/>
              </p:cNvSpPr>
              <p:nvPr/>
            </p:nvSpPr>
            <p:spPr bwMode="auto">
              <a:xfrm flipH="1" flipV="1">
                <a:off x="4761" y="2896"/>
                <a:ext cx="16"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7" name="Line 1383"/>
              <p:cNvSpPr>
                <a:spLocks noChangeShapeType="1"/>
              </p:cNvSpPr>
              <p:nvPr/>
            </p:nvSpPr>
            <p:spPr bwMode="auto">
              <a:xfrm flipH="1" flipV="1">
                <a:off x="4753" y="2894"/>
                <a:ext cx="16"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8" name="Line 1384"/>
              <p:cNvSpPr>
                <a:spLocks noChangeShapeType="1"/>
              </p:cNvSpPr>
              <p:nvPr/>
            </p:nvSpPr>
            <p:spPr bwMode="auto">
              <a:xfrm flipH="1" flipV="1">
                <a:off x="4743" y="2892"/>
                <a:ext cx="18"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89" name="Line 1385"/>
              <p:cNvSpPr>
                <a:spLocks noChangeShapeType="1"/>
              </p:cNvSpPr>
              <p:nvPr/>
            </p:nvSpPr>
            <p:spPr bwMode="auto">
              <a:xfrm flipH="1" flipV="1">
                <a:off x="4734" y="2881"/>
                <a:ext cx="17" cy="19"/>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0" name="Line 1386"/>
              <p:cNvSpPr>
                <a:spLocks noChangeShapeType="1"/>
              </p:cNvSpPr>
              <p:nvPr/>
            </p:nvSpPr>
            <p:spPr bwMode="auto">
              <a:xfrm flipH="1" flipV="1">
                <a:off x="4725" y="2878"/>
                <a:ext cx="17" cy="1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1" name="Line 1387"/>
              <p:cNvSpPr>
                <a:spLocks noChangeShapeType="1"/>
              </p:cNvSpPr>
              <p:nvPr/>
            </p:nvSpPr>
            <p:spPr bwMode="auto">
              <a:xfrm flipH="1" flipV="1">
                <a:off x="4717" y="2849"/>
                <a:ext cx="16" cy="3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2" name="Line 1388"/>
              <p:cNvSpPr>
                <a:spLocks noChangeShapeType="1"/>
              </p:cNvSpPr>
              <p:nvPr/>
            </p:nvSpPr>
            <p:spPr bwMode="auto">
              <a:xfrm flipH="1">
                <a:off x="4709" y="2857"/>
                <a:ext cx="16" cy="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3" name="Line 1389"/>
              <p:cNvSpPr>
                <a:spLocks noChangeShapeType="1"/>
              </p:cNvSpPr>
              <p:nvPr/>
            </p:nvSpPr>
            <p:spPr bwMode="auto">
              <a:xfrm flipH="1">
                <a:off x="4700" y="2873"/>
                <a:ext cx="17"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4" name="Line 1390"/>
              <p:cNvSpPr>
                <a:spLocks noChangeShapeType="1"/>
              </p:cNvSpPr>
              <p:nvPr/>
            </p:nvSpPr>
            <p:spPr bwMode="auto">
              <a:xfrm flipH="1">
                <a:off x="4692" y="2881"/>
                <a:ext cx="16" cy="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5" name="Line 1391"/>
              <p:cNvSpPr>
                <a:spLocks noChangeShapeType="1"/>
              </p:cNvSpPr>
              <p:nvPr/>
            </p:nvSpPr>
            <p:spPr bwMode="auto">
              <a:xfrm flipH="1" flipV="1">
                <a:off x="4682" y="2873"/>
                <a:ext cx="18"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6" name="Line 1392"/>
              <p:cNvSpPr>
                <a:spLocks noChangeShapeType="1"/>
              </p:cNvSpPr>
              <p:nvPr/>
            </p:nvSpPr>
            <p:spPr bwMode="auto">
              <a:xfrm flipH="1">
                <a:off x="4674" y="2881"/>
                <a:ext cx="16" cy="1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7" name="Line 1393"/>
              <p:cNvSpPr>
                <a:spLocks noChangeShapeType="1"/>
              </p:cNvSpPr>
              <p:nvPr/>
            </p:nvSpPr>
            <p:spPr bwMode="auto">
              <a:xfrm flipH="1">
                <a:off x="4666" y="2904"/>
                <a:ext cx="16" cy="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8" name="Line 1394"/>
              <p:cNvSpPr>
                <a:spLocks noChangeShapeType="1"/>
              </p:cNvSpPr>
              <p:nvPr/>
            </p:nvSpPr>
            <p:spPr bwMode="auto">
              <a:xfrm flipH="1">
                <a:off x="4657" y="2952"/>
                <a:ext cx="17" cy="5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899" name="Line 1395"/>
              <p:cNvSpPr>
                <a:spLocks noChangeShapeType="1"/>
              </p:cNvSpPr>
              <p:nvPr/>
            </p:nvSpPr>
            <p:spPr bwMode="auto">
              <a:xfrm flipH="1">
                <a:off x="4647" y="3014"/>
                <a:ext cx="18" cy="19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0" name="Line 1396"/>
              <p:cNvSpPr>
                <a:spLocks noChangeShapeType="1"/>
              </p:cNvSpPr>
              <p:nvPr/>
            </p:nvSpPr>
            <p:spPr bwMode="auto">
              <a:xfrm flipH="1">
                <a:off x="4639" y="3213"/>
                <a:ext cx="16" cy="13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1" name="Line 1397"/>
              <p:cNvSpPr>
                <a:spLocks noChangeShapeType="1"/>
              </p:cNvSpPr>
              <p:nvPr/>
            </p:nvSpPr>
            <p:spPr bwMode="auto">
              <a:xfrm flipH="1">
                <a:off x="4631" y="3353"/>
                <a:ext cx="16"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2" name="Line 1398"/>
              <p:cNvSpPr>
                <a:spLocks noChangeShapeType="1"/>
              </p:cNvSpPr>
              <p:nvPr/>
            </p:nvSpPr>
            <p:spPr bwMode="auto">
              <a:xfrm flipH="1" flipV="1">
                <a:off x="4621" y="3341"/>
                <a:ext cx="18" cy="2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3" name="Line 1399"/>
              <p:cNvSpPr>
                <a:spLocks noChangeShapeType="1"/>
              </p:cNvSpPr>
              <p:nvPr/>
            </p:nvSpPr>
            <p:spPr bwMode="auto">
              <a:xfrm flipH="1">
                <a:off x="4613" y="3345"/>
                <a:ext cx="16" cy="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4" name="Line 1400"/>
              <p:cNvSpPr>
                <a:spLocks noChangeShapeType="1"/>
              </p:cNvSpPr>
              <p:nvPr/>
            </p:nvSpPr>
            <p:spPr bwMode="auto">
              <a:xfrm flipH="1">
                <a:off x="4604" y="3346"/>
                <a:ext cx="17" cy="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5" name="Line 1401"/>
              <p:cNvSpPr>
                <a:spLocks noChangeShapeType="1"/>
              </p:cNvSpPr>
              <p:nvPr/>
            </p:nvSpPr>
            <p:spPr bwMode="auto">
              <a:xfrm flipH="1">
                <a:off x="4594" y="3353"/>
                <a:ext cx="18"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6" name="Line 1402"/>
              <p:cNvSpPr>
                <a:spLocks noChangeShapeType="1"/>
              </p:cNvSpPr>
              <p:nvPr/>
            </p:nvSpPr>
            <p:spPr bwMode="auto">
              <a:xfrm flipH="1" flipV="1">
                <a:off x="4586" y="3340"/>
                <a:ext cx="16"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7" name="Line 1403"/>
              <p:cNvSpPr>
                <a:spLocks noChangeShapeType="1"/>
              </p:cNvSpPr>
              <p:nvPr/>
            </p:nvSpPr>
            <p:spPr bwMode="auto">
              <a:xfrm flipH="1">
                <a:off x="4577" y="3344"/>
                <a:ext cx="17" cy="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8" name="Line 1404"/>
              <p:cNvSpPr>
                <a:spLocks noChangeShapeType="1"/>
              </p:cNvSpPr>
              <p:nvPr/>
            </p:nvSpPr>
            <p:spPr bwMode="auto">
              <a:xfrm flipH="1" flipV="1">
                <a:off x="4569" y="3337"/>
                <a:ext cx="16" cy="1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09" name="Line 1405"/>
              <p:cNvSpPr>
                <a:spLocks noChangeShapeType="1"/>
              </p:cNvSpPr>
              <p:nvPr/>
            </p:nvSpPr>
            <p:spPr bwMode="auto">
              <a:xfrm flipH="1">
                <a:off x="4561" y="3345"/>
                <a:ext cx="16" cy="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0" name="Line 1406"/>
              <p:cNvSpPr>
                <a:spLocks noChangeShapeType="1"/>
              </p:cNvSpPr>
              <p:nvPr/>
            </p:nvSpPr>
            <p:spPr bwMode="auto">
              <a:xfrm flipH="1" flipV="1">
                <a:off x="4551" y="3343"/>
                <a:ext cx="18" cy="1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1" name="Line 1407"/>
              <p:cNvSpPr>
                <a:spLocks noChangeShapeType="1"/>
              </p:cNvSpPr>
              <p:nvPr/>
            </p:nvSpPr>
            <p:spPr bwMode="auto">
              <a:xfrm flipH="1">
                <a:off x="4542" y="3347"/>
                <a:ext cx="17"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2" name="Line 1408"/>
              <p:cNvSpPr>
                <a:spLocks noChangeShapeType="1"/>
              </p:cNvSpPr>
              <p:nvPr/>
            </p:nvSpPr>
            <p:spPr bwMode="auto">
              <a:xfrm flipH="1" flipV="1">
                <a:off x="4533" y="3347"/>
                <a:ext cx="17"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3" name="Line 1409"/>
              <p:cNvSpPr>
                <a:spLocks noChangeShapeType="1"/>
              </p:cNvSpPr>
              <p:nvPr/>
            </p:nvSpPr>
            <p:spPr bwMode="auto">
              <a:xfrm flipH="1" flipV="1">
                <a:off x="4525" y="3345"/>
                <a:ext cx="16"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4" name="Line 1410"/>
              <p:cNvSpPr>
                <a:spLocks noChangeShapeType="1"/>
              </p:cNvSpPr>
              <p:nvPr/>
            </p:nvSpPr>
            <p:spPr bwMode="auto">
              <a:xfrm flipH="1" flipV="1">
                <a:off x="4517" y="3343"/>
                <a:ext cx="16" cy="1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5" name="Line 1411"/>
              <p:cNvSpPr>
                <a:spLocks noChangeShapeType="1"/>
              </p:cNvSpPr>
              <p:nvPr/>
            </p:nvSpPr>
            <p:spPr bwMode="auto">
              <a:xfrm flipH="1">
                <a:off x="4508" y="3347"/>
                <a:ext cx="17"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6" name="Line 1412"/>
              <p:cNvSpPr>
                <a:spLocks noChangeShapeType="1"/>
              </p:cNvSpPr>
              <p:nvPr/>
            </p:nvSpPr>
            <p:spPr bwMode="auto">
              <a:xfrm flipH="1">
                <a:off x="4498" y="3357"/>
                <a:ext cx="18" cy="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7" name="Line 1413"/>
              <p:cNvSpPr>
                <a:spLocks noChangeShapeType="1"/>
              </p:cNvSpPr>
              <p:nvPr/>
            </p:nvSpPr>
            <p:spPr bwMode="auto">
              <a:xfrm flipH="1" flipV="1">
                <a:off x="4490" y="3345"/>
                <a:ext cx="16" cy="21"/>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8" name="Line 1414"/>
              <p:cNvSpPr>
                <a:spLocks noChangeShapeType="1"/>
              </p:cNvSpPr>
              <p:nvPr/>
            </p:nvSpPr>
            <p:spPr bwMode="auto">
              <a:xfrm flipH="1" flipV="1">
                <a:off x="4481" y="3340"/>
                <a:ext cx="17" cy="1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19" name="Line 1415"/>
              <p:cNvSpPr>
                <a:spLocks noChangeShapeType="1"/>
              </p:cNvSpPr>
              <p:nvPr/>
            </p:nvSpPr>
            <p:spPr bwMode="auto">
              <a:xfrm flipH="1">
                <a:off x="4473" y="3344"/>
                <a:ext cx="16"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0" name="Line 1416"/>
              <p:cNvSpPr>
                <a:spLocks noChangeShapeType="1"/>
              </p:cNvSpPr>
              <p:nvPr/>
            </p:nvSpPr>
            <p:spPr bwMode="auto">
              <a:xfrm flipH="1" flipV="1">
                <a:off x="4465" y="3345"/>
                <a:ext cx="16" cy="9"/>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1" name="Line 1417"/>
              <p:cNvSpPr>
                <a:spLocks noChangeShapeType="1"/>
              </p:cNvSpPr>
              <p:nvPr/>
            </p:nvSpPr>
            <p:spPr bwMode="auto">
              <a:xfrm flipH="1">
                <a:off x="4455" y="3349"/>
                <a:ext cx="18" cy="4"/>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2" name="Line 1418"/>
              <p:cNvSpPr>
                <a:spLocks noChangeShapeType="1"/>
              </p:cNvSpPr>
              <p:nvPr/>
            </p:nvSpPr>
            <p:spPr bwMode="auto">
              <a:xfrm flipH="1" flipV="1">
                <a:off x="4447" y="3342"/>
                <a:ext cx="16" cy="1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3" name="Line 1419"/>
              <p:cNvSpPr>
                <a:spLocks noChangeShapeType="1"/>
              </p:cNvSpPr>
              <p:nvPr/>
            </p:nvSpPr>
            <p:spPr bwMode="auto">
              <a:xfrm flipH="1">
                <a:off x="4439" y="3350"/>
                <a:ext cx="16"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4" name="Line 1420"/>
              <p:cNvSpPr>
                <a:spLocks noChangeShapeType="1"/>
              </p:cNvSpPr>
              <p:nvPr/>
            </p:nvSpPr>
            <p:spPr bwMode="auto">
              <a:xfrm flipH="1" flipV="1">
                <a:off x="4429" y="3344"/>
                <a:ext cx="18" cy="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5" name="Line 1421"/>
              <p:cNvSpPr>
                <a:spLocks noChangeShapeType="1"/>
              </p:cNvSpPr>
              <p:nvPr/>
            </p:nvSpPr>
            <p:spPr bwMode="auto">
              <a:xfrm flipH="1">
                <a:off x="4421" y="3348"/>
                <a:ext cx="16" cy="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6" name="Line 1422"/>
              <p:cNvSpPr>
                <a:spLocks noChangeShapeType="1"/>
              </p:cNvSpPr>
              <p:nvPr/>
            </p:nvSpPr>
            <p:spPr bwMode="auto">
              <a:xfrm flipH="1">
                <a:off x="4412" y="3353"/>
                <a:ext cx="17"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7" name="Line 1423"/>
              <p:cNvSpPr>
                <a:spLocks noChangeShapeType="1"/>
              </p:cNvSpPr>
              <p:nvPr/>
            </p:nvSpPr>
            <p:spPr bwMode="auto">
              <a:xfrm flipH="1">
                <a:off x="4329" y="3353"/>
                <a:ext cx="9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8" name="Line 1424"/>
              <p:cNvSpPr>
                <a:spLocks noChangeShapeType="1"/>
              </p:cNvSpPr>
              <p:nvPr/>
            </p:nvSpPr>
            <p:spPr bwMode="auto">
              <a:xfrm flipH="1" flipV="1">
                <a:off x="4306" y="3341"/>
                <a:ext cx="31" cy="1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29" name="Line 1425"/>
              <p:cNvSpPr>
                <a:spLocks noChangeShapeType="1"/>
              </p:cNvSpPr>
              <p:nvPr/>
            </p:nvSpPr>
            <p:spPr bwMode="auto">
              <a:xfrm flipH="1">
                <a:off x="4284" y="3349"/>
                <a:ext cx="30" cy="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0" name="Line 1426"/>
              <p:cNvSpPr>
                <a:spLocks noChangeShapeType="1"/>
              </p:cNvSpPr>
              <p:nvPr/>
            </p:nvSpPr>
            <p:spPr bwMode="auto">
              <a:xfrm flipH="1" flipV="1">
                <a:off x="4263" y="3344"/>
                <a:ext cx="29" cy="1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1" name="Line 1427"/>
              <p:cNvSpPr>
                <a:spLocks noChangeShapeType="1"/>
              </p:cNvSpPr>
              <p:nvPr/>
            </p:nvSpPr>
            <p:spPr bwMode="auto">
              <a:xfrm flipH="1" flipV="1">
                <a:off x="4241" y="3343"/>
                <a:ext cx="30" cy="9"/>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2" name="Line 1428"/>
              <p:cNvSpPr>
                <a:spLocks noChangeShapeType="1"/>
              </p:cNvSpPr>
              <p:nvPr/>
            </p:nvSpPr>
            <p:spPr bwMode="auto">
              <a:xfrm flipH="1">
                <a:off x="5145" y="2925"/>
                <a:ext cx="18" cy="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3" name="Line 1429"/>
              <p:cNvSpPr>
                <a:spLocks noChangeShapeType="1"/>
              </p:cNvSpPr>
              <p:nvPr/>
            </p:nvSpPr>
            <p:spPr bwMode="auto">
              <a:xfrm flipH="1" flipV="1">
                <a:off x="5137" y="2933"/>
                <a:ext cx="16" cy="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4" name="Line 1430"/>
              <p:cNvSpPr>
                <a:spLocks noChangeShapeType="1"/>
              </p:cNvSpPr>
              <p:nvPr/>
            </p:nvSpPr>
            <p:spPr bwMode="auto">
              <a:xfrm flipH="1" flipV="1">
                <a:off x="5128" y="2924"/>
                <a:ext cx="17" cy="17"/>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5" name="Line 1431"/>
              <p:cNvSpPr>
                <a:spLocks noChangeShapeType="1"/>
              </p:cNvSpPr>
              <p:nvPr/>
            </p:nvSpPr>
            <p:spPr bwMode="auto">
              <a:xfrm flipH="1" flipV="1">
                <a:off x="5119" y="2897"/>
                <a:ext cx="17" cy="3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6" name="Line 1432"/>
              <p:cNvSpPr>
                <a:spLocks noChangeShapeType="1"/>
              </p:cNvSpPr>
              <p:nvPr/>
            </p:nvSpPr>
            <p:spPr bwMode="auto">
              <a:xfrm flipH="1">
                <a:off x="5110" y="2905"/>
                <a:ext cx="17" cy="3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7" name="Line 1433"/>
              <p:cNvSpPr>
                <a:spLocks noChangeShapeType="1"/>
              </p:cNvSpPr>
              <p:nvPr/>
            </p:nvSpPr>
            <p:spPr bwMode="auto">
              <a:xfrm flipH="1" flipV="1">
                <a:off x="5102" y="2908"/>
                <a:ext cx="16" cy="37"/>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8" name="Line 1434"/>
              <p:cNvSpPr>
                <a:spLocks noChangeShapeType="1"/>
              </p:cNvSpPr>
              <p:nvPr/>
            </p:nvSpPr>
            <p:spPr bwMode="auto">
              <a:xfrm flipH="1">
                <a:off x="5093" y="2916"/>
                <a:ext cx="17" cy="1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39" name="Line 1435"/>
              <p:cNvSpPr>
                <a:spLocks noChangeShapeType="1"/>
              </p:cNvSpPr>
              <p:nvPr/>
            </p:nvSpPr>
            <p:spPr bwMode="auto">
              <a:xfrm flipH="1" flipV="1">
                <a:off x="5085" y="2918"/>
                <a:ext cx="16" cy="1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0" name="Line 1436"/>
              <p:cNvSpPr>
                <a:spLocks noChangeShapeType="1"/>
              </p:cNvSpPr>
              <p:nvPr/>
            </p:nvSpPr>
            <p:spPr bwMode="auto">
              <a:xfrm flipH="1" flipV="1">
                <a:off x="5075" y="2917"/>
                <a:ext cx="18"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1" name="Line 1437"/>
              <p:cNvSpPr>
                <a:spLocks noChangeShapeType="1"/>
              </p:cNvSpPr>
              <p:nvPr/>
            </p:nvSpPr>
            <p:spPr bwMode="auto">
              <a:xfrm flipH="1">
                <a:off x="5067" y="2925"/>
                <a:ext cx="16" cy="8"/>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2" name="Line 1438"/>
              <p:cNvSpPr>
                <a:spLocks noChangeShapeType="1"/>
              </p:cNvSpPr>
              <p:nvPr/>
            </p:nvSpPr>
            <p:spPr bwMode="auto">
              <a:xfrm flipH="1" flipV="1">
                <a:off x="5058" y="2917"/>
                <a:ext cx="17" cy="2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3" name="Line 1439"/>
              <p:cNvSpPr>
                <a:spLocks noChangeShapeType="1"/>
              </p:cNvSpPr>
              <p:nvPr/>
            </p:nvSpPr>
            <p:spPr bwMode="auto">
              <a:xfrm flipH="1">
                <a:off x="5049" y="2925"/>
                <a:ext cx="17" cy="1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4" name="Line 1440"/>
              <p:cNvSpPr>
                <a:spLocks noChangeShapeType="1"/>
              </p:cNvSpPr>
              <p:nvPr/>
            </p:nvSpPr>
            <p:spPr bwMode="auto">
              <a:xfrm flipH="1" flipV="1">
                <a:off x="5041" y="2929"/>
                <a:ext cx="16" cy="1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5" name="Line 1441"/>
              <p:cNvSpPr>
                <a:spLocks noChangeShapeType="1"/>
              </p:cNvSpPr>
              <p:nvPr/>
            </p:nvSpPr>
            <p:spPr bwMode="auto">
              <a:xfrm flipH="1">
                <a:off x="5032" y="2933"/>
                <a:ext cx="17" cy="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6" name="Line 1442"/>
              <p:cNvSpPr>
                <a:spLocks noChangeShapeType="1"/>
              </p:cNvSpPr>
              <p:nvPr/>
            </p:nvSpPr>
            <p:spPr bwMode="auto">
              <a:xfrm flipH="1">
                <a:off x="5024" y="2938"/>
                <a:ext cx="16" cy="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7" name="Line 1443"/>
              <p:cNvSpPr>
                <a:spLocks noChangeShapeType="1"/>
              </p:cNvSpPr>
              <p:nvPr/>
            </p:nvSpPr>
            <p:spPr bwMode="auto">
              <a:xfrm flipH="1" flipV="1">
                <a:off x="5015" y="2939"/>
                <a:ext cx="17" cy="1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8" name="Line 1444"/>
              <p:cNvSpPr>
                <a:spLocks noChangeShapeType="1"/>
              </p:cNvSpPr>
              <p:nvPr/>
            </p:nvSpPr>
            <p:spPr bwMode="auto">
              <a:xfrm flipH="1" flipV="1">
                <a:off x="5006" y="2936"/>
                <a:ext cx="17" cy="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49" name="Line 1445"/>
              <p:cNvSpPr>
                <a:spLocks noChangeShapeType="1"/>
              </p:cNvSpPr>
              <p:nvPr/>
            </p:nvSpPr>
            <p:spPr bwMode="auto">
              <a:xfrm flipH="1">
                <a:off x="4997" y="2944"/>
                <a:ext cx="17" cy="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0" name="Line 1446"/>
              <p:cNvSpPr>
                <a:spLocks noChangeShapeType="1"/>
              </p:cNvSpPr>
              <p:nvPr/>
            </p:nvSpPr>
            <p:spPr bwMode="auto">
              <a:xfrm flipH="1">
                <a:off x="4989" y="2953"/>
                <a:ext cx="16" cy="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1" name="Line 1447"/>
              <p:cNvSpPr>
                <a:spLocks noChangeShapeType="1"/>
              </p:cNvSpPr>
              <p:nvPr/>
            </p:nvSpPr>
            <p:spPr bwMode="auto">
              <a:xfrm flipH="1" flipV="1">
                <a:off x="4980" y="2939"/>
                <a:ext cx="17" cy="2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2" name="Line 1448"/>
              <p:cNvSpPr>
                <a:spLocks noChangeShapeType="1"/>
              </p:cNvSpPr>
              <p:nvPr/>
            </p:nvSpPr>
            <p:spPr bwMode="auto">
              <a:xfrm flipH="1">
                <a:off x="4971" y="2947"/>
                <a:ext cx="17" cy="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3" name="Line 1449"/>
              <p:cNvSpPr>
                <a:spLocks noChangeShapeType="1"/>
              </p:cNvSpPr>
              <p:nvPr/>
            </p:nvSpPr>
            <p:spPr bwMode="auto">
              <a:xfrm flipH="1">
                <a:off x="4961" y="2951"/>
                <a:ext cx="18" cy="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4" name="Line 1450"/>
              <p:cNvSpPr>
                <a:spLocks noChangeShapeType="1"/>
              </p:cNvSpPr>
              <p:nvPr/>
            </p:nvSpPr>
            <p:spPr bwMode="auto">
              <a:xfrm flipH="1" flipV="1">
                <a:off x="4953" y="2942"/>
                <a:ext cx="16" cy="1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5" name="Line 1451"/>
              <p:cNvSpPr>
                <a:spLocks noChangeShapeType="1"/>
              </p:cNvSpPr>
              <p:nvPr/>
            </p:nvSpPr>
            <p:spPr bwMode="auto">
              <a:xfrm flipH="1" flipV="1">
                <a:off x="4945" y="2936"/>
                <a:ext cx="16" cy="1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6" name="Line 1452"/>
              <p:cNvSpPr>
                <a:spLocks noChangeShapeType="1"/>
              </p:cNvSpPr>
              <p:nvPr/>
            </p:nvSpPr>
            <p:spPr bwMode="auto">
              <a:xfrm flipH="1">
                <a:off x="4936" y="2944"/>
                <a:ext cx="17" cy="8"/>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7" name="Line 1453"/>
              <p:cNvSpPr>
                <a:spLocks noChangeShapeType="1"/>
              </p:cNvSpPr>
              <p:nvPr/>
            </p:nvSpPr>
            <p:spPr bwMode="auto">
              <a:xfrm flipH="1">
                <a:off x="4927" y="2960"/>
                <a:ext cx="17" cy="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8" name="Line 1454"/>
              <p:cNvSpPr>
                <a:spLocks noChangeShapeType="1"/>
              </p:cNvSpPr>
              <p:nvPr/>
            </p:nvSpPr>
            <p:spPr bwMode="auto">
              <a:xfrm flipH="1" flipV="1">
                <a:off x="4918" y="2962"/>
                <a:ext cx="17" cy="17"/>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59" name="Line 1455"/>
              <p:cNvSpPr>
                <a:spLocks noChangeShapeType="1"/>
              </p:cNvSpPr>
              <p:nvPr/>
            </p:nvSpPr>
            <p:spPr bwMode="auto">
              <a:xfrm flipH="1" flipV="1">
                <a:off x="4909" y="2953"/>
                <a:ext cx="17" cy="17"/>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0" name="Line 1456"/>
              <p:cNvSpPr>
                <a:spLocks noChangeShapeType="1"/>
              </p:cNvSpPr>
              <p:nvPr/>
            </p:nvSpPr>
            <p:spPr bwMode="auto">
              <a:xfrm flipH="1" flipV="1">
                <a:off x="4901" y="2952"/>
                <a:ext cx="16"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1" name="Line 1457"/>
              <p:cNvSpPr>
                <a:spLocks noChangeShapeType="1"/>
              </p:cNvSpPr>
              <p:nvPr/>
            </p:nvSpPr>
            <p:spPr bwMode="auto">
              <a:xfrm flipH="1" flipV="1">
                <a:off x="4892" y="2945"/>
                <a:ext cx="17" cy="1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2" name="Line 1458"/>
              <p:cNvSpPr>
                <a:spLocks noChangeShapeType="1"/>
              </p:cNvSpPr>
              <p:nvPr/>
            </p:nvSpPr>
            <p:spPr bwMode="auto">
              <a:xfrm flipH="1" flipV="1">
                <a:off x="4883" y="2944"/>
                <a:ext cx="17"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3" name="Line 1459"/>
              <p:cNvSpPr>
                <a:spLocks noChangeShapeType="1"/>
              </p:cNvSpPr>
              <p:nvPr/>
            </p:nvSpPr>
            <p:spPr bwMode="auto">
              <a:xfrm flipH="1" flipV="1">
                <a:off x="4875" y="2929"/>
                <a:ext cx="16" cy="2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4" name="Line 1460"/>
              <p:cNvSpPr>
                <a:spLocks noChangeShapeType="1"/>
              </p:cNvSpPr>
              <p:nvPr/>
            </p:nvSpPr>
            <p:spPr bwMode="auto">
              <a:xfrm flipH="1" flipV="1">
                <a:off x="4866" y="2923"/>
                <a:ext cx="17" cy="1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5" name="Line 1461"/>
              <p:cNvSpPr>
                <a:spLocks noChangeShapeType="1"/>
              </p:cNvSpPr>
              <p:nvPr/>
            </p:nvSpPr>
            <p:spPr bwMode="auto">
              <a:xfrm flipH="1" flipV="1">
                <a:off x="4857" y="2920"/>
                <a:ext cx="17" cy="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6" name="Line 1462"/>
              <p:cNvSpPr>
                <a:spLocks noChangeShapeType="1"/>
              </p:cNvSpPr>
              <p:nvPr/>
            </p:nvSpPr>
            <p:spPr bwMode="auto">
              <a:xfrm flipH="1">
                <a:off x="4849" y="2928"/>
                <a:ext cx="16"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7" name="Line 1463"/>
              <p:cNvSpPr>
                <a:spLocks noChangeShapeType="1"/>
              </p:cNvSpPr>
              <p:nvPr/>
            </p:nvSpPr>
            <p:spPr bwMode="auto">
              <a:xfrm flipH="1" flipV="1">
                <a:off x="4840" y="2920"/>
                <a:ext cx="17" cy="2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8" name="Line 1464"/>
              <p:cNvSpPr>
                <a:spLocks noChangeShapeType="1"/>
              </p:cNvSpPr>
              <p:nvPr/>
            </p:nvSpPr>
            <p:spPr bwMode="auto">
              <a:xfrm flipH="1" flipV="1">
                <a:off x="4833" y="2918"/>
                <a:ext cx="15" cy="1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69" name="Line 1465"/>
              <p:cNvSpPr>
                <a:spLocks noChangeShapeType="1"/>
              </p:cNvSpPr>
              <p:nvPr/>
            </p:nvSpPr>
            <p:spPr bwMode="auto">
              <a:xfrm flipH="1">
                <a:off x="4823" y="2922"/>
                <a:ext cx="18" cy="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0" name="Line 1466"/>
              <p:cNvSpPr>
                <a:spLocks noChangeShapeType="1"/>
              </p:cNvSpPr>
              <p:nvPr/>
            </p:nvSpPr>
            <p:spPr bwMode="auto">
              <a:xfrm flipH="1" flipV="1">
                <a:off x="4813" y="2917"/>
                <a:ext cx="18" cy="1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1" name="Line 1467"/>
              <p:cNvSpPr>
                <a:spLocks noChangeShapeType="1"/>
              </p:cNvSpPr>
              <p:nvPr/>
            </p:nvSpPr>
            <p:spPr bwMode="auto">
              <a:xfrm flipH="1">
                <a:off x="4805" y="2921"/>
                <a:ext cx="16" cy="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2" name="Line 1468"/>
              <p:cNvSpPr>
                <a:spLocks noChangeShapeType="1"/>
              </p:cNvSpPr>
              <p:nvPr/>
            </p:nvSpPr>
            <p:spPr bwMode="auto">
              <a:xfrm flipH="1" flipV="1">
                <a:off x="4797" y="2862"/>
                <a:ext cx="16" cy="6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3" name="Line 1469"/>
              <p:cNvSpPr>
                <a:spLocks noChangeShapeType="1"/>
              </p:cNvSpPr>
              <p:nvPr/>
            </p:nvSpPr>
            <p:spPr bwMode="auto">
              <a:xfrm flipH="1">
                <a:off x="4788" y="2870"/>
                <a:ext cx="17" cy="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4" name="Line 1470"/>
              <p:cNvSpPr>
                <a:spLocks noChangeShapeType="1"/>
              </p:cNvSpPr>
              <p:nvPr/>
            </p:nvSpPr>
            <p:spPr bwMode="auto">
              <a:xfrm flipH="1" flipV="1">
                <a:off x="4779" y="2869"/>
                <a:ext cx="17"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5" name="Line 1471"/>
              <p:cNvSpPr>
                <a:spLocks noChangeShapeType="1"/>
              </p:cNvSpPr>
              <p:nvPr/>
            </p:nvSpPr>
            <p:spPr bwMode="auto">
              <a:xfrm flipH="1">
                <a:off x="4769" y="2877"/>
                <a:ext cx="18" cy="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6" name="Line 1472"/>
              <p:cNvSpPr>
                <a:spLocks noChangeShapeType="1"/>
              </p:cNvSpPr>
              <p:nvPr/>
            </p:nvSpPr>
            <p:spPr bwMode="auto">
              <a:xfrm flipH="1">
                <a:off x="4761" y="2882"/>
                <a:ext cx="16" cy="7"/>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7" name="Line 1473"/>
              <p:cNvSpPr>
                <a:spLocks noChangeShapeType="1"/>
              </p:cNvSpPr>
              <p:nvPr/>
            </p:nvSpPr>
            <p:spPr bwMode="auto">
              <a:xfrm flipH="1" flipV="1">
                <a:off x="4753" y="2878"/>
                <a:ext cx="16" cy="1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8" name="Line 1474"/>
              <p:cNvSpPr>
                <a:spLocks noChangeShapeType="1"/>
              </p:cNvSpPr>
              <p:nvPr/>
            </p:nvSpPr>
            <p:spPr bwMode="auto">
              <a:xfrm flipH="1">
                <a:off x="4743" y="2882"/>
                <a:ext cx="18" cy="7"/>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79" name="Line 1475"/>
              <p:cNvSpPr>
                <a:spLocks noChangeShapeType="1"/>
              </p:cNvSpPr>
              <p:nvPr/>
            </p:nvSpPr>
            <p:spPr bwMode="auto">
              <a:xfrm flipH="1" flipV="1">
                <a:off x="4734" y="2881"/>
                <a:ext cx="17" cy="1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0" name="Line 1476"/>
              <p:cNvSpPr>
                <a:spLocks noChangeShapeType="1"/>
              </p:cNvSpPr>
              <p:nvPr/>
            </p:nvSpPr>
            <p:spPr bwMode="auto">
              <a:xfrm flipH="1" flipV="1">
                <a:off x="4725" y="2864"/>
                <a:ext cx="17" cy="2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1" name="Line 1477"/>
              <p:cNvSpPr>
                <a:spLocks noChangeShapeType="1"/>
              </p:cNvSpPr>
              <p:nvPr/>
            </p:nvSpPr>
            <p:spPr bwMode="auto">
              <a:xfrm flipH="1" flipV="1">
                <a:off x="4717" y="2853"/>
                <a:ext cx="16" cy="1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2" name="Line 1478"/>
              <p:cNvSpPr>
                <a:spLocks noChangeShapeType="1"/>
              </p:cNvSpPr>
              <p:nvPr/>
            </p:nvSpPr>
            <p:spPr bwMode="auto">
              <a:xfrm flipH="1">
                <a:off x="4709" y="2861"/>
                <a:ext cx="16" cy="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3" name="Line 1479"/>
              <p:cNvSpPr>
                <a:spLocks noChangeShapeType="1"/>
              </p:cNvSpPr>
              <p:nvPr/>
            </p:nvSpPr>
            <p:spPr bwMode="auto">
              <a:xfrm flipH="1" flipV="1">
                <a:off x="4700" y="2864"/>
                <a:ext cx="17" cy="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4" name="Line 1480"/>
              <p:cNvSpPr>
                <a:spLocks noChangeShapeType="1"/>
              </p:cNvSpPr>
              <p:nvPr/>
            </p:nvSpPr>
            <p:spPr bwMode="auto">
              <a:xfrm flipH="1">
                <a:off x="4692" y="2868"/>
                <a:ext cx="16" cy="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5" name="Line 1481"/>
              <p:cNvSpPr>
                <a:spLocks noChangeShapeType="1"/>
              </p:cNvSpPr>
              <p:nvPr/>
            </p:nvSpPr>
            <p:spPr bwMode="auto">
              <a:xfrm flipH="1">
                <a:off x="4682" y="2871"/>
                <a:ext cx="18" cy="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6" name="Line 1482"/>
              <p:cNvSpPr>
                <a:spLocks noChangeShapeType="1"/>
              </p:cNvSpPr>
              <p:nvPr/>
            </p:nvSpPr>
            <p:spPr bwMode="auto">
              <a:xfrm flipH="1" flipV="1">
                <a:off x="4674" y="2859"/>
                <a:ext cx="16" cy="2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7" name="Line 1483"/>
              <p:cNvSpPr>
                <a:spLocks noChangeShapeType="1"/>
              </p:cNvSpPr>
              <p:nvPr/>
            </p:nvSpPr>
            <p:spPr bwMode="auto">
              <a:xfrm flipH="1">
                <a:off x="4666" y="2867"/>
                <a:ext cx="16" cy="2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8" name="Line 1484"/>
              <p:cNvSpPr>
                <a:spLocks noChangeShapeType="1"/>
              </p:cNvSpPr>
              <p:nvPr/>
            </p:nvSpPr>
            <p:spPr bwMode="auto">
              <a:xfrm flipH="1">
                <a:off x="4657" y="2899"/>
                <a:ext cx="17" cy="1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89" name="Line 1485"/>
              <p:cNvSpPr>
                <a:spLocks noChangeShapeType="1"/>
              </p:cNvSpPr>
              <p:nvPr/>
            </p:nvSpPr>
            <p:spPr bwMode="auto">
              <a:xfrm flipH="1">
                <a:off x="4647" y="2926"/>
                <a:ext cx="18" cy="19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0" name="Line 1486"/>
              <p:cNvSpPr>
                <a:spLocks noChangeShapeType="1"/>
              </p:cNvSpPr>
              <p:nvPr/>
            </p:nvSpPr>
            <p:spPr bwMode="auto">
              <a:xfrm flipH="1">
                <a:off x="4639" y="3130"/>
                <a:ext cx="16" cy="21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1" name="Line 1487"/>
              <p:cNvSpPr>
                <a:spLocks noChangeShapeType="1"/>
              </p:cNvSpPr>
              <p:nvPr/>
            </p:nvSpPr>
            <p:spPr bwMode="auto">
              <a:xfrm flipH="1">
                <a:off x="4631" y="3349"/>
                <a:ext cx="16" cy="2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2" name="Line 1488"/>
              <p:cNvSpPr>
                <a:spLocks noChangeShapeType="1"/>
              </p:cNvSpPr>
              <p:nvPr/>
            </p:nvSpPr>
            <p:spPr bwMode="auto">
              <a:xfrm flipH="1" flipV="1">
                <a:off x="4621" y="3357"/>
                <a:ext cx="18" cy="26"/>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3" name="Line 1489"/>
              <p:cNvSpPr>
                <a:spLocks noChangeShapeType="1"/>
              </p:cNvSpPr>
              <p:nvPr/>
            </p:nvSpPr>
            <p:spPr bwMode="auto">
              <a:xfrm flipH="1">
                <a:off x="4613" y="3361"/>
                <a:ext cx="16" cy="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4" name="Line 1490"/>
              <p:cNvSpPr>
                <a:spLocks noChangeShapeType="1"/>
              </p:cNvSpPr>
              <p:nvPr/>
            </p:nvSpPr>
            <p:spPr bwMode="auto">
              <a:xfrm flipH="1">
                <a:off x="4604" y="3365"/>
                <a:ext cx="17" cy="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5" name="Line 1491"/>
              <p:cNvSpPr>
                <a:spLocks noChangeShapeType="1"/>
              </p:cNvSpPr>
              <p:nvPr/>
            </p:nvSpPr>
            <p:spPr bwMode="auto">
              <a:xfrm flipH="1" flipV="1">
                <a:off x="4594" y="3358"/>
                <a:ext cx="18" cy="1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6" name="Line 1492"/>
              <p:cNvSpPr>
                <a:spLocks noChangeShapeType="1"/>
              </p:cNvSpPr>
              <p:nvPr/>
            </p:nvSpPr>
            <p:spPr bwMode="auto">
              <a:xfrm flipH="1">
                <a:off x="4586" y="3366"/>
                <a:ext cx="16" cy="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7" name="Line 1493"/>
              <p:cNvSpPr>
                <a:spLocks noChangeShapeType="1"/>
              </p:cNvSpPr>
              <p:nvPr/>
            </p:nvSpPr>
            <p:spPr bwMode="auto">
              <a:xfrm flipH="1" flipV="1">
                <a:off x="4577" y="3360"/>
                <a:ext cx="17" cy="1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8" name="Line 1494"/>
              <p:cNvSpPr>
                <a:spLocks noChangeShapeType="1"/>
              </p:cNvSpPr>
              <p:nvPr/>
            </p:nvSpPr>
            <p:spPr bwMode="auto">
              <a:xfrm flipH="1" flipV="1">
                <a:off x="4569" y="3355"/>
                <a:ext cx="16" cy="1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9999" name="Line 1495"/>
              <p:cNvSpPr>
                <a:spLocks noChangeShapeType="1"/>
              </p:cNvSpPr>
              <p:nvPr/>
            </p:nvSpPr>
            <p:spPr bwMode="auto">
              <a:xfrm flipH="1">
                <a:off x="4561" y="3359"/>
                <a:ext cx="16" cy="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0" name="Line 1496"/>
              <p:cNvSpPr>
                <a:spLocks noChangeShapeType="1"/>
              </p:cNvSpPr>
              <p:nvPr/>
            </p:nvSpPr>
            <p:spPr bwMode="auto">
              <a:xfrm flipH="1" flipV="1">
                <a:off x="4551" y="3355"/>
                <a:ext cx="18" cy="1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1" name="Line 1497"/>
              <p:cNvSpPr>
                <a:spLocks noChangeShapeType="1"/>
              </p:cNvSpPr>
              <p:nvPr/>
            </p:nvSpPr>
            <p:spPr bwMode="auto">
              <a:xfrm flipH="1">
                <a:off x="4542" y="3359"/>
                <a:ext cx="17" cy="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2" name="Line 1498"/>
              <p:cNvSpPr>
                <a:spLocks noChangeShapeType="1"/>
              </p:cNvSpPr>
              <p:nvPr/>
            </p:nvSpPr>
            <p:spPr bwMode="auto">
              <a:xfrm flipH="1">
                <a:off x="4533" y="3364"/>
                <a:ext cx="17" cy="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3" name="Line 1499"/>
              <p:cNvSpPr>
                <a:spLocks noChangeShapeType="1"/>
              </p:cNvSpPr>
              <p:nvPr/>
            </p:nvSpPr>
            <p:spPr bwMode="auto">
              <a:xfrm flipH="1" flipV="1">
                <a:off x="4525" y="3358"/>
                <a:ext cx="16" cy="1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4" name="Line 1500"/>
              <p:cNvSpPr>
                <a:spLocks noChangeShapeType="1"/>
              </p:cNvSpPr>
              <p:nvPr/>
            </p:nvSpPr>
            <p:spPr bwMode="auto">
              <a:xfrm flipH="1">
                <a:off x="4517" y="3362"/>
                <a:ext cx="16" cy="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5" name="Line 1501"/>
              <p:cNvSpPr>
                <a:spLocks noChangeShapeType="1"/>
              </p:cNvSpPr>
              <p:nvPr/>
            </p:nvSpPr>
            <p:spPr bwMode="auto">
              <a:xfrm flipH="1" flipV="1">
                <a:off x="4508" y="3360"/>
                <a:ext cx="17"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6" name="Line 1502"/>
              <p:cNvSpPr>
                <a:spLocks noChangeShapeType="1"/>
              </p:cNvSpPr>
              <p:nvPr/>
            </p:nvSpPr>
            <p:spPr bwMode="auto">
              <a:xfrm flipH="1" flipV="1">
                <a:off x="4498" y="3358"/>
                <a:ext cx="18" cy="1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7" name="Line 1503"/>
              <p:cNvSpPr>
                <a:spLocks noChangeShapeType="1"/>
              </p:cNvSpPr>
              <p:nvPr/>
            </p:nvSpPr>
            <p:spPr bwMode="auto">
              <a:xfrm flipH="1">
                <a:off x="4490" y="3362"/>
                <a:ext cx="16" cy="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8" name="Line 1504"/>
              <p:cNvSpPr>
                <a:spLocks noChangeShapeType="1"/>
              </p:cNvSpPr>
              <p:nvPr/>
            </p:nvSpPr>
            <p:spPr bwMode="auto">
              <a:xfrm flipH="1">
                <a:off x="4481" y="3365"/>
                <a:ext cx="17" cy="5"/>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09" name="Line 1505"/>
              <p:cNvSpPr>
                <a:spLocks noChangeShapeType="1"/>
              </p:cNvSpPr>
              <p:nvPr/>
            </p:nvSpPr>
            <p:spPr bwMode="auto">
              <a:xfrm flipH="1" flipV="1">
                <a:off x="4473" y="3365"/>
                <a:ext cx="16" cy="9"/>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0" name="Line 1506"/>
              <p:cNvSpPr>
                <a:spLocks noChangeShapeType="1"/>
              </p:cNvSpPr>
              <p:nvPr/>
            </p:nvSpPr>
            <p:spPr bwMode="auto">
              <a:xfrm flipH="1" flipV="1">
                <a:off x="4465" y="3353"/>
                <a:ext cx="16" cy="2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1" name="Line 1507"/>
              <p:cNvSpPr>
                <a:spLocks noChangeShapeType="1"/>
              </p:cNvSpPr>
              <p:nvPr/>
            </p:nvSpPr>
            <p:spPr bwMode="auto">
              <a:xfrm flipH="1">
                <a:off x="4455" y="3361"/>
                <a:ext cx="18" cy="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2" name="Line 1508"/>
              <p:cNvSpPr>
                <a:spLocks noChangeShapeType="1"/>
              </p:cNvSpPr>
              <p:nvPr/>
            </p:nvSpPr>
            <p:spPr bwMode="auto">
              <a:xfrm flipH="1">
                <a:off x="4447" y="3367"/>
                <a:ext cx="16" cy="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3" name="Line 1509"/>
              <p:cNvSpPr>
                <a:spLocks noChangeShapeType="1"/>
              </p:cNvSpPr>
              <p:nvPr/>
            </p:nvSpPr>
            <p:spPr bwMode="auto">
              <a:xfrm flipH="1">
                <a:off x="4439" y="3369"/>
                <a:ext cx="16" cy="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4" name="Line 1510"/>
              <p:cNvSpPr>
                <a:spLocks noChangeShapeType="1"/>
              </p:cNvSpPr>
              <p:nvPr/>
            </p:nvSpPr>
            <p:spPr bwMode="auto">
              <a:xfrm flipH="1" flipV="1">
                <a:off x="4429" y="3361"/>
                <a:ext cx="18" cy="1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5" name="Line 1511"/>
              <p:cNvSpPr>
                <a:spLocks noChangeShapeType="1"/>
              </p:cNvSpPr>
              <p:nvPr/>
            </p:nvSpPr>
            <p:spPr bwMode="auto">
              <a:xfrm flipH="1" flipV="1">
                <a:off x="4421" y="3355"/>
                <a:ext cx="16" cy="1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6" name="Line 1512"/>
              <p:cNvSpPr>
                <a:spLocks noChangeShapeType="1"/>
              </p:cNvSpPr>
              <p:nvPr/>
            </p:nvSpPr>
            <p:spPr bwMode="auto">
              <a:xfrm flipH="1">
                <a:off x="4412" y="3363"/>
                <a:ext cx="17" cy="2"/>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7" name="Line 1513"/>
              <p:cNvSpPr>
                <a:spLocks noChangeShapeType="1"/>
              </p:cNvSpPr>
              <p:nvPr/>
            </p:nvSpPr>
            <p:spPr bwMode="auto">
              <a:xfrm flipH="1" flipV="1">
                <a:off x="4329" y="3363"/>
                <a:ext cx="91" cy="1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8" name="Line 1514"/>
              <p:cNvSpPr>
                <a:spLocks noChangeShapeType="1"/>
              </p:cNvSpPr>
              <p:nvPr/>
            </p:nvSpPr>
            <p:spPr bwMode="auto">
              <a:xfrm flipH="1" flipV="1">
                <a:off x="4306" y="3357"/>
                <a:ext cx="31" cy="14"/>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19" name="Line 1515"/>
              <p:cNvSpPr>
                <a:spLocks noChangeShapeType="1"/>
              </p:cNvSpPr>
              <p:nvPr/>
            </p:nvSpPr>
            <p:spPr bwMode="auto">
              <a:xfrm flipH="1" flipV="1">
                <a:off x="4284" y="3352"/>
                <a:ext cx="30" cy="13"/>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0" name="Line 1516"/>
              <p:cNvSpPr>
                <a:spLocks noChangeShapeType="1"/>
              </p:cNvSpPr>
              <p:nvPr/>
            </p:nvSpPr>
            <p:spPr bwMode="auto">
              <a:xfrm flipH="1">
                <a:off x="4263" y="3360"/>
                <a:ext cx="29" cy="1"/>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1" name="Line 1517"/>
              <p:cNvSpPr>
                <a:spLocks noChangeShapeType="1"/>
              </p:cNvSpPr>
              <p:nvPr/>
            </p:nvSpPr>
            <p:spPr bwMode="auto">
              <a:xfrm flipH="1">
                <a:off x="4241" y="3365"/>
                <a:ext cx="30" cy="0"/>
              </a:xfrm>
              <a:prstGeom prst="line">
                <a:avLst/>
              </a:prstGeom>
              <a:noFill/>
              <a:ln w="12700">
                <a:solidFill>
                  <a:srgbClr val="007D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2" name="Line 1518"/>
              <p:cNvSpPr>
                <a:spLocks noChangeShapeType="1"/>
              </p:cNvSpPr>
              <p:nvPr/>
            </p:nvSpPr>
            <p:spPr bwMode="auto">
              <a:xfrm flipH="1">
                <a:off x="5145" y="2873"/>
                <a:ext cx="18"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3" name="Line 1519"/>
              <p:cNvSpPr>
                <a:spLocks noChangeShapeType="1"/>
              </p:cNvSpPr>
              <p:nvPr/>
            </p:nvSpPr>
            <p:spPr bwMode="auto">
              <a:xfrm flipH="1" flipV="1">
                <a:off x="5137" y="2851"/>
                <a:ext cx="16" cy="2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4" name="Line 1520"/>
              <p:cNvSpPr>
                <a:spLocks noChangeShapeType="1"/>
              </p:cNvSpPr>
              <p:nvPr/>
            </p:nvSpPr>
            <p:spPr bwMode="auto">
              <a:xfrm flipH="1">
                <a:off x="5128" y="2859"/>
                <a:ext cx="17" cy="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5" name="Line 1521"/>
              <p:cNvSpPr>
                <a:spLocks noChangeShapeType="1"/>
              </p:cNvSpPr>
              <p:nvPr/>
            </p:nvSpPr>
            <p:spPr bwMode="auto">
              <a:xfrm flipH="1" flipV="1">
                <a:off x="5119" y="2841"/>
                <a:ext cx="17" cy="3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6" name="Line 1522"/>
              <p:cNvSpPr>
                <a:spLocks noChangeShapeType="1"/>
              </p:cNvSpPr>
              <p:nvPr/>
            </p:nvSpPr>
            <p:spPr bwMode="auto">
              <a:xfrm flipH="1">
                <a:off x="5110" y="2849"/>
                <a:ext cx="17" cy="1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7" name="Line 1523"/>
              <p:cNvSpPr>
                <a:spLocks noChangeShapeType="1"/>
              </p:cNvSpPr>
              <p:nvPr/>
            </p:nvSpPr>
            <p:spPr bwMode="auto">
              <a:xfrm flipH="1" flipV="1">
                <a:off x="5102" y="2843"/>
                <a:ext cx="16" cy="2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8" name="Line 1524"/>
              <p:cNvSpPr>
                <a:spLocks noChangeShapeType="1"/>
              </p:cNvSpPr>
              <p:nvPr/>
            </p:nvSpPr>
            <p:spPr bwMode="auto">
              <a:xfrm flipH="1">
                <a:off x="5093" y="2851"/>
                <a:ext cx="17" cy="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29" name="Line 1525"/>
              <p:cNvSpPr>
                <a:spLocks noChangeShapeType="1"/>
              </p:cNvSpPr>
              <p:nvPr/>
            </p:nvSpPr>
            <p:spPr bwMode="auto">
              <a:xfrm flipH="1" flipV="1">
                <a:off x="5085" y="2849"/>
                <a:ext cx="16" cy="1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0" name="Line 1526"/>
              <p:cNvSpPr>
                <a:spLocks noChangeShapeType="1"/>
              </p:cNvSpPr>
              <p:nvPr/>
            </p:nvSpPr>
            <p:spPr bwMode="auto">
              <a:xfrm flipH="1">
                <a:off x="5075" y="2857"/>
                <a:ext cx="18" cy="3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1" name="Line 1527"/>
              <p:cNvSpPr>
                <a:spLocks noChangeShapeType="1"/>
              </p:cNvSpPr>
              <p:nvPr/>
            </p:nvSpPr>
            <p:spPr bwMode="auto">
              <a:xfrm flipH="1" flipV="1">
                <a:off x="5067" y="2881"/>
                <a:ext cx="16" cy="2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2" name="Line 1528"/>
              <p:cNvSpPr>
                <a:spLocks noChangeShapeType="1"/>
              </p:cNvSpPr>
              <p:nvPr/>
            </p:nvSpPr>
            <p:spPr bwMode="auto">
              <a:xfrm flipH="1" flipV="1">
                <a:off x="5058" y="2877"/>
                <a:ext cx="17" cy="1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3" name="Line 1529"/>
              <p:cNvSpPr>
                <a:spLocks noChangeShapeType="1"/>
              </p:cNvSpPr>
              <p:nvPr/>
            </p:nvSpPr>
            <p:spPr bwMode="auto">
              <a:xfrm flipH="1" flipV="1">
                <a:off x="5049" y="2854"/>
                <a:ext cx="17" cy="3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4" name="Line 1530"/>
              <p:cNvSpPr>
                <a:spLocks noChangeShapeType="1"/>
              </p:cNvSpPr>
              <p:nvPr/>
            </p:nvSpPr>
            <p:spPr bwMode="auto">
              <a:xfrm flipH="1">
                <a:off x="5041" y="2862"/>
                <a:ext cx="16" cy="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5" name="Line 1531"/>
              <p:cNvSpPr>
                <a:spLocks noChangeShapeType="1"/>
              </p:cNvSpPr>
              <p:nvPr/>
            </p:nvSpPr>
            <p:spPr bwMode="auto">
              <a:xfrm flipH="1">
                <a:off x="5032" y="2871"/>
                <a:ext cx="17" cy="1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6" name="Line 1532"/>
              <p:cNvSpPr>
                <a:spLocks noChangeShapeType="1"/>
              </p:cNvSpPr>
              <p:nvPr/>
            </p:nvSpPr>
            <p:spPr bwMode="auto">
              <a:xfrm flipH="1" flipV="1">
                <a:off x="5024" y="2866"/>
                <a:ext cx="16" cy="2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7" name="Line 1533"/>
              <p:cNvSpPr>
                <a:spLocks noChangeShapeType="1"/>
              </p:cNvSpPr>
              <p:nvPr/>
            </p:nvSpPr>
            <p:spPr bwMode="auto">
              <a:xfrm flipH="1" flipV="1">
                <a:off x="5015" y="2851"/>
                <a:ext cx="17" cy="2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8" name="Line 1534"/>
              <p:cNvSpPr>
                <a:spLocks noChangeShapeType="1"/>
              </p:cNvSpPr>
              <p:nvPr/>
            </p:nvSpPr>
            <p:spPr bwMode="auto">
              <a:xfrm flipH="1">
                <a:off x="5006" y="2859"/>
                <a:ext cx="17" cy="1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39" name="Line 1535"/>
              <p:cNvSpPr>
                <a:spLocks noChangeShapeType="1"/>
              </p:cNvSpPr>
              <p:nvPr/>
            </p:nvSpPr>
            <p:spPr bwMode="auto">
              <a:xfrm flipH="1" flipV="1">
                <a:off x="4997" y="2859"/>
                <a:ext cx="17" cy="2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0" name="Line 1536"/>
              <p:cNvSpPr>
                <a:spLocks noChangeShapeType="1"/>
              </p:cNvSpPr>
              <p:nvPr/>
            </p:nvSpPr>
            <p:spPr bwMode="auto">
              <a:xfrm flipH="1">
                <a:off x="4989" y="2863"/>
                <a:ext cx="16" cy="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1" name="Line 1537"/>
              <p:cNvSpPr>
                <a:spLocks noChangeShapeType="1"/>
              </p:cNvSpPr>
              <p:nvPr/>
            </p:nvSpPr>
            <p:spPr bwMode="auto">
              <a:xfrm flipH="1">
                <a:off x="4980" y="2871"/>
                <a:ext cx="17" cy="1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2" name="Line 1538"/>
              <p:cNvSpPr>
                <a:spLocks noChangeShapeType="1"/>
              </p:cNvSpPr>
              <p:nvPr/>
            </p:nvSpPr>
            <p:spPr bwMode="auto">
              <a:xfrm flipH="1">
                <a:off x="4971" y="2889"/>
                <a:ext cx="17" cy="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3" name="Line 1539"/>
              <p:cNvSpPr>
                <a:spLocks noChangeShapeType="1"/>
              </p:cNvSpPr>
              <p:nvPr/>
            </p:nvSpPr>
            <p:spPr bwMode="auto">
              <a:xfrm flipH="1" flipV="1">
                <a:off x="4961" y="2893"/>
                <a:ext cx="18" cy="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4" name="Line 1540"/>
              <p:cNvSpPr>
                <a:spLocks noChangeShapeType="1"/>
              </p:cNvSpPr>
              <p:nvPr/>
            </p:nvSpPr>
            <p:spPr bwMode="auto">
              <a:xfrm flipH="1" flipV="1">
                <a:off x="4953" y="2888"/>
                <a:ext cx="16" cy="1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5" name="Line 1541"/>
              <p:cNvSpPr>
                <a:spLocks noChangeShapeType="1"/>
              </p:cNvSpPr>
              <p:nvPr/>
            </p:nvSpPr>
            <p:spPr bwMode="auto">
              <a:xfrm flipH="1" flipV="1">
                <a:off x="4945" y="2870"/>
                <a:ext cx="16" cy="2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6" name="Line 1542"/>
              <p:cNvSpPr>
                <a:spLocks noChangeShapeType="1"/>
              </p:cNvSpPr>
              <p:nvPr/>
            </p:nvSpPr>
            <p:spPr bwMode="auto">
              <a:xfrm flipH="1">
                <a:off x="4936" y="2874"/>
                <a:ext cx="17" cy="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7" name="Line 1543"/>
              <p:cNvSpPr>
                <a:spLocks noChangeShapeType="1"/>
              </p:cNvSpPr>
              <p:nvPr/>
            </p:nvSpPr>
            <p:spPr bwMode="auto">
              <a:xfrm flipH="1" flipV="1">
                <a:off x="4927" y="2872"/>
                <a:ext cx="17" cy="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8" name="Line 1544"/>
              <p:cNvSpPr>
                <a:spLocks noChangeShapeType="1"/>
              </p:cNvSpPr>
              <p:nvPr/>
            </p:nvSpPr>
            <p:spPr bwMode="auto">
              <a:xfrm flipH="1" flipV="1">
                <a:off x="4918" y="2866"/>
                <a:ext cx="17" cy="1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49" name="Line 1545"/>
              <p:cNvSpPr>
                <a:spLocks noChangeShapeType="1"/>
              </p:cNvSpPr>
              <p:nvPr/>
            </p:nvSpPr>
            <p:spPr bwMode="auto">
              <a:xfrm flipH="1">
                <a:off x="4909" y="2874"/>
                <a:ext cx="17" cy="1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0" name="Line 1546"/>
              <p:cNvSpPr>
                <a:spLocks noChangeShapeType="1"/>
              </p:cNvSpPr>
              <p:nvPr/>
            </p:nvSpPr>
            <p:spPr bwMode="auto">
              <a:xfrm flipH="1">
                <a:off x="4901" y="2899"/>
                <a:ext cx="16" cy="2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1" name="Line 1547"/>
              <p:cNvSpPr>
                <a:spLocks noChangeShapeType="1"/>
              </p:cNvSpPr>
              <p:nvPr/>
            </p:nvSpPr>
            <p:spPr bwMode="auto">
              <a:xfrm flipH="1" flipV="1">
                <a:off x="4892" y="2896"/>
                <a:ext cx="17" cy="3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2" name="Line 1548"/>
              <p:cNvSpPr>
                <a:spLocks noChangeShapeType="1"/>
              </p:cNvSpPr>
              <p:nvPr/>
            </p:nvSpPr>
            <p:spPr bwMode="auto">
              <a:xfrm flipH="1" flipV="1">
                <a:off x="4883" y="2859"/>
                <a:ext cx="17" cy="4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3" name="Line 1549"/>
              <p:cNvSpPr>
                <a:spLocks noChangeShapeType="1"/>
              </p:cNvSpPr>
              <p:nvPr/>
            </p:nvSpPr>
            <p:spPr bwMode="auto">
              <a:xfrm flipH="1">
                <a:off x="4875" y="2867"/>
                <a:ext cx="16" cy="3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4" name="Line 1550"/>
              <p:cNvSpPr>
                <a:spLocks noChangeShapeType="1"/>
              </p:cNvSpPr>
              <p:nvPr/>
            </p:nvSpPr>
            <p:spPr bwMode="auto">
              <a:xfrm flipH="1" flipV="1">
                <a:off x="4866" y="2859"/>
                <a:ext cx="17" cy="5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5" name="Line 1551"/>
              <p:cNvSpPr>
                <a:spLocks noChangeShapeType="1"/>
              </p:cNvSpPr>
              <p:nvPr/>
            </p:nvSpPr>
            <p:spPr bwMode="auto">
              <a:xfrm flipH="1">
                <a:off x="4857" y="2867"/>
                <a:ext cx="17" cy="1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6" name="Line 1552"/>
              <p:cNvSpPr>
                <a:spLocks noChangeShapeType="1"/>
              </p:cNvSpPr>
              <p:nvPr/>
            </p:nvSpPr>
            <p:spPr bwMode="auto">
              <a:xfrm flipH="1">
                <a:off x="4849" y="2887"/>
                <a:ext cx="16" cy="1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7" name="Line 1553"/>
              <p:cNvSpPr>
                <a:spLocks noChangeShapeType="1"/>
              </p:cNvSpPr>
              <p:nvPr/>
            </p:nvSpPr>
            <p:spPr bwMode="auto">
              <a:xfrm flipH="1" flipV="1">
                <a:off x="4840" y="2878"/>
                <a:ext cx="17" cy="3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8" name="Line 1554"/>
              <p:cNvSpPr>
                <a:spLocks noChangeShapeType="1"/>
              </p:cNvSpPr>
              <p:nvPr/>
            </p:nvSpPr>
            <p:spPr bwMode="auto">
              <a:xfrm flipH="1" flipV="1">
                <a:off x="4833" y="2870"/>
                <a:ext cx="15" cy="1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59" name="Line 1555"/>
              <p:cNvSpPr>
                <a:spLocks noChangeShapeType="1"/>
              </p:cNvSpPr>
              <p:nvPr/>
            </p:nvSpPr>
            <p:spPr bwMode="auto">
              <a:xfrm flipH="1">
                <a:off x="4823" y="2878"/>
                <a:ext cx="18" cy="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0" name="Line 1556"/>
              <p:cNvSpPr>
                <a:spLocks noChangeShapeType="1"/>
              </p:cNvSpPr>
              <p:nvPr/>
            </p:nvSpPr>
            <p:spPr bwMode="auto">
              <a:xfrm flipH="1" flipV="1">
                <a:off x="4813" y="2848"/>
                <a:ext cx="18" cy="4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1" name="Line 1557"/>
              <p:cNvSpPr>
                <a:spLocks noChangeShapeType="1"/>
              </p:cNvSpPr>
              <p:nvPr/>
            </p:nvSpPr>
            <p:spPr bwMode="auto">
              <a:xfrm flipH="1">
                <a:off x="4805" y="2856"/>
                <a:ext cx="16" cy="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2" name="Line 1558"/>
              <p:cNvSpPr>
                <a:spLocks noChangeShapeType="1"/>
              </p:cNvSpPr>
              <p:nvPr/>
            </p:nvSpPr>
            <p:spPr bwMode="auto">
              <a:xfrm flipH="1">
                <a:off x="4797" y="2869"/>
                <a:ext cx="16" cy="1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3" name="Line 1559"/>
              <p:cNvSpPr>
                <a:spLocks noChangeShapeType="1"/>
              </p:cNvSpPr>
              <p:nvPr/>
            </p:nvSpPr>
            <p:spPr bwMode="auto">
              <a:xfrm flipH="1">
                <a:off x="4788" y="2896"/>
                <a:ext cx="17" cy="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4" name="Line 1560"/>
              <p:cNvSpPr>
                <a:spLocks noChangeShapeType="1"/>
              </p:cNvSpPr>
              <p:nvPr/>
            </p:nvSpPr>
            <p:spPr bwMode="auto">
              <a:xfrm flipH="1" flipV="1">
                <a:off x="4779" y="2897"/>
                <a:ext cx="17" cy="1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5" name="Line 1561"/>
              <p:cNvSpPr>
                <a:spLocks noChangeShapeType="1"/>
              </p:cNvSpPr>
              <p:nvPr/>
            </p:nvSpPr>
            <p:spPr bwMode="auto">
              <a:xfrm flipH="1">
                <a:off x="4769" y="2901"/>
                <a:ext cx="18" cy="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6" name="Line 1562"/>
              <p:cNvSpPr>
                <a:spLocks noChangeShapeType="1"/>
              </p:cNvSpPr>
              <p:nvPr/>
            </p:nvSpPr>
            <p:spPr bwMode="auto">
              <a:xfrm flipH="1" flipV="1">
                <a:off x="4761" y="2891"/>
                <a:ext cx="16" cy="2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7" name="Line 1563"/>
              <p:cNvSpPr>
                <a:spLocks noChangeShapeType="1"/>
              </p:cNvSpPr>
              <p:nvPr/>
            </p:nvSpPr>
            <p:spPr bwMode="auto">
              <a:xfrm flipH="1" flipV="1">
                <a:off x="4753" y="2881"/>
                <a:ext cx="16" cy="1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8" name="Line 1564"/>
              <p:cNvSpPr>
                <a:spLocks noChangeShapeType="1"/>
              </p:cNvSpPr>
              <p:nvPr/>
            </p:nvSpPr>
            <p:spPr bwMode="auto">
              <a:xfrm flipH="1">
                <a:off x="4743" y="2889"/>
                <a:ext cx="18" cy="2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69" name="Line 1565"/>
              <p:cNvSpPr>
                <a:spLocks noChangeShapeType="1"/>
              </p:cNvSpPr>
              <p:nvPr/>
            </p:nvSpPr>
            <p:spPr bwMode="auto">
              <a:xfrm flipH="1" flipV="1">
                <a:off x="4734" y="2888"/>
                <a:ext cx="17" cy="3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0" name="Line 1566"/>
              <p:cNvSpPr>
                <a:spLocks noChangeShapeType="1"/>
              </p:cNvSpPr>
              <p:nvPr/>
            </p:nvSpPr>
            <p:spPr bwMode="auto">
              <a:xfrm flipH="1">
                <a:off x="4725" y="2896"/>
                <a:ext cx="17" cy="1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1" name="Line 1567"/>
              <p:cNvSpPr>
                <a:spLocks noChangeShapeType="1"/>
              </p:cNvSpPr>
              <p:nvPr/>
            </p:nvSpPr>
            <p:spPr bwMode="auto">
              <a:xfrm flipH="1" flipV="1">
                <a:off x="4717" y="2885"/>
                <a:ext cx="16" cy="3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2" name="Line 1568"/>
              <p:cNvSpPr>
                <a:spLocks noChangeShapeType="1"/>
              </p:cNvSpPr>
              <p:nvPr/>
            </p:nvSpPr>
            <p:spPr bwMode="auto">
              <a:xfrm flipH="1">
                <a:off x="4709" y="2893"/>
                <a:ext cx="16" cy="1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3" name="Line 1569"/>
              <p:cNvSpPr>
                <a:spLocks noChangeShapeType="1"/>
              </p:cNvSpPr>
              <p:nvPr/>
            </p:nvSpPr>
            <p:spPr bwMode="auto">
              <a:xfrm flipH="1">
                <a:off x="4700" y="2909"/>
                <a:ext cx="17"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4" name="Line 1570"/>
              <p:cNvSpPr>
                <a:spLocks noChangeShapeType="1"/>
              </p:cNvSpPr>
              <p:nvPr/>
            </p:nvSpPr>
            <p:spPr bwMode="auto">
              <a:xfrm flipH="1">
                <a:off x="4692" y="2913"/>
                <a:ext cx="16" cy="1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5" name="Line 1571"/>
              <p:cNvSpPr>
                <a:spLocks noChangeShapeType="1"/>
              </p:cNvSpPr>
              <p:nvPr/>
            </p:nvSpPr>
            <p:spPr bwMode="auto">
              <a:xfrm flipH="1" flipV="1">
                <a:off x="4682" y="2902"/>
                <a:ext cx="18" cy="3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6" name="Line 1572"/>
              <p:cNvSpPr>
                <a:spLocks noChangeShapeType="1"/>
              </p:cNvSpPr>
              <p:nvPr/>
            </p:nvSpPr>
            <p:spPr bwMode="auto">
              <a:xfrm flipH="1">
                <a:off x="4674" y="2906"/>
                <a:ext cx="16" cy="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7" name="Line 1573"/>
              <p:cNvSpPr>
                <a:spLocks noChangeShapeType="1"/>
              </p:cNvSpPr>
              <p:nvPr/>
            </p:nvSpPr>
            <p:spPr bwMode="auto">
              <a:xfrm flipH="1">
                <a:off x="4666" y="2917"/>
                <a:ext cx="16" cy="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8" name="Line 1574"/>
              <p:cNvSpPr>
                <a:spLocks noChangeShapeType="1"/>
              </p:cNvSpPr>
              <p:nvPr/>
            </p:nvSpPr>
            <p:spPr bwMode="auto">
              <a:xfrm flipH="1" flipV="1">
                <a:off x="4657" y="2917"/>
                <a:ext cx="17" cy="1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79" name="Line 1575"/>
              <p:cNvSpPr>
                <a:spLocks noChangeShapeType="1"/>
              </p:cNvSpPr>
              <p:nvPr/>
            </p:nvSpPr>
            <p:spPr bwMode="auto">
              <a:xfrm flipH="1">
                <a:off x="4647" y="2925"/>
                <a:ext cx="18" cy="2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0" name="Line 1576"/>
              <p:cNvSpPr>
                <a:spLocks noChangeShapeType="1"/>
              </p:cNvSpPr>
              <p:nvPr/>
            </p:nvSpPr>
            <p:spPr bwMode="auto">
              <a:xfrm flipH="1">
                <a:off x="4639" y="2958"/>
                <a:ext cx="16" cy="6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1" name="Line 1577"/>
              <p:cNvSpPr>
                <a:spLocks noChangeShapeType="1"/>
              </p:cNvSpPr>
              <p:nvPr/>
            </p:nvSpPr>
            <p:spPr bwMode="auto">
              <a:xfrm flipH="1">
                <a:off x="4631" y="3029"/>
                <a:ext cx="16" cy="3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2" name="Line 1578"/>
              <p:cNvSpPr>
                <a:spLocks noChangeShapeType="1"/>
              </p:cNvSpPr>
              <p:nvPr/>
            </p:nvSpPr>
            <p:spPr bwMode="auto">
              <a:xfrm flipH="1">
                <a:off x="4621" y="3075"/>
                <a:ext cx="18" cy="5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3" name="Line 1579"/>
              <p:cNvSpPr>
                <a:spLocks noChangeShapeType="1"/>
              </p:cNvSpPr>
              <p:nvPr/>
            </p:nvSpPr>
            <p:spPr bwMode="auto">
              <a:xfrm flipH="1">
                <a:off x="4613" y="3139"/>
                <a:ext cx="16" cy="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4" name="Line 1580"/>
              <p:cNvSpPr>
                <a:spLocks noChangeShapeType="1"/>
              </p:cNvSpPr>
              <p:nvPr/>
            </p:nvSpPr>
            <p:spPr bwMode="auto">
              <a:xfrm flipH="1" flipV="1">
                <a:off x="4604" y="3131"/>
                <a:ext cx="17" cy="1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5" name="Line 1581"/>
              <p:cNvSpPr>
                <a:spLocks noChangeShapeType="1"/>
              </p:cNvSpPr>
              <p:nvPr/>
            </p:nvSpPr>
            <p:spPr bwMode="auto">
              <a:xfrm flipH="1" flipV="1">
                <a:off x="4594" y="3129"/>
                <a:ext cx="18" cy="1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6" name="Line 1582"/>
              <p:cNvSpPr>
                <a:spLocks noChangeShapeType="1"/>
              </p:cNvSpPr>
              <p:nvPr/>
            </p:nvSpPr>
            <p:spPr bwMode="auto">
              <a:xfrm flipH="1">
                <a:off x="4586" y="3137"/>
                <a:ext cx="16" cy="13"/>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7" name="Line 1583"/>
              <p:cNvSpPr>
                <a:spLocks noChangeShapeType="1"/>
              </p:cNvSpPr>
              <p:nvPr/>
            </p:nvSpPr>
            <p:spPr bwMode="auto">
              <a:xfrm flipH="1">
                <a:off x="4577" y="3154"/>
                <a:ext cx="17"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8" name="Line 1584"/>
              <p:cNvSpPr>
                <a:spLocks noChangeShapeType="1"/>
              </p:cNvSpPr>
              <p:nvPr/>
            </p:nvSpPr>
            <p:spPr bwMode="auto">
              <a:xfrm flipH="1" flipV="1">
                <a:off x="4569" y="3137"/>
                <a:ext cx="16" cy="2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89" name="Line 1585"/>
              <p:cNvSpPr>
                <a:spLocks noChangeShapeType="1"/>
              </p:cNvSpPr>
              <p:nvPr/>
            </p:nvSpPr>
            <p:spPr bwMode="auto">
              <a:xfrm flipH="1">
                <a:off x="4561" y="3141"/>
                <a:ext cx="16"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0" name="Line 1586"/>
              <p:cNvSpPr>
                <a:spLocks noChangeShapeType="1"/>
              </p:cNvSpPr>
              <p:nvPr/>
            </p:nvSpPr>
            <p:spPr bwMode="auto">
              <a:xfrm flipH="1">
                <a:off x="4551" y="3141"/>
                <a:ext cx="18" cy="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1" name="Line 1587"/>
              <p:cNvSpPr>
                <a:spLocks noChangeShapeType="1"/>
              </p:cNvSpPr>
              <p:nvPr/>
            </p:nvSpPr>
            <p:spPr bwMode="auto">
              <a:xfrm flipH="1" flipV="1">
                <a:off x="4542" y="3134"/>
                <a:ext cx="17" cy="1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2" name="Line 1588"/>
              <p:cNvSpPr>
                <a:spLocks noChangeShapeType="1"/>
              </p:cNvSpPr>
              <p:nvPr/>
            </p:nvSpPr>
            <p:spPr bwMode="auto">
              <a:xfrm flipH="1">
                <a:off x="4533" y="3142"/>
                <a:ext cx="17" cy="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3" name="Line 1589"/>
              <p:cNvSpPr>
                <a:spLocks noChangeShapeType="1"/>
              </p:cNvSpPr>
              <p:nvPr/>
            </p:nvSpPr>
            <p:spPr bwMode="auto">
              <a:xfrm flipH="1">
                <a:off x="4525" y="3151"/>
                <a:ext cx="16"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4" name="Line 1590"/>
              <p:cNvSpPr>
                <a:spLocks noChangeShapeType="1"/>
              </p:cNvSpPr>
              <p:nvPr/>
            </p:nvSpPr>
            <p:spPr bwMode="auto">
              <a:xfrm flipH="1">
                <a:off x="4517" y="3155"/>
                <a:ext cx="16" cy="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5" name="Line 1591"/>
              <p:cNvSpPr>
                <a:spLocks noChangeShapeType="1"/>
              </p:cNvSpPr>
              <p:nvPr/>
            </p:nvSpPr>
            <p:spPr bwMode="auto">
              <a:xfrm flipH="1" flipV="1">
                <a:off x="4508" y="3137"/>
                <a:ext cx="17" cy="3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6" name="Line 1592"/>
              <p:cNvSpPr>
                <a:spLocks noChangeShapeType="1"/>
              </p:cNvSpPr>
              <p:nvPr/>
            </p:nvSpPr>
            <p:spPr bwMode="auto">
              <a:xfrm flipH="1">
                <a:off x="4498" y="3141"/>
                <a:ext cx="18" cy="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7" name="Line 1593"/>
              <p:cNvSpPr>
                <a:spLocks noChangeShapeType="1"/>
              </p:cNvSpPr>
              <p:nvPr/>
            </p:nvSpPr>
            <p:spPr bwMode="auto">
              <a:xfrm flipH="1">
                <a:off x="4490" y="3146"/>
                <a:ext cx="16" cy="1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8" name="Line 1594"/>
              <p:cNvSpPr>
                <a:spLocks noChangeShapeType="1"/>
              </p:cNvSpPr>
              <p:nvPr/>
            </p:nvSpPr>
            <p:spPr bwMode="auto">
              <a:xfrm flipH="1" flipV="1">
                <a:off x="4481" y="3144"/>
                <a:ext cx="17" cy="25"/>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099" name="Line 1595"/>
              <p:cNvSpPr>
                <a:spLocks noChangeShapeType="1"/>
              </p:cNvSpPr>
              <p:nvPr/>
            </p:nvSpPr>
            <p:spPr bwMode="auto">
              <a:xfrm flipH="1">
                <a:off x="4473" y="3148"/>
                <a:ext cx="16"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0" name="Line 1596"/>
              <p:cNvSpPr>
                <a:spLocks noChangeShapeType="1"/>
              </p:cNvSpPr>
              <p:nvPr/>
            </p:nvSpPr>
            <p:spPr bwMode="auto">
              <a:xfrm flipH="1">
                <a:off x="4465" y="3148"/>
                <a:ext cx="16"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1" name="Line 1597"/>
              <p:cNvSpPr>
                <a:spLocks noChangeShapeType="1"/>
              </p:cNvSpPr>
              <p:nvPr/>
            </p:nvSpPr>
            <p:spPr bwMode="auto">
              <a:xfrm flipH="1">
                <a:off x="4455" y="3152"/>
                <a:ext cx="18" cy="1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2" name="Line 1598"/>
              <p:cNvSpPr>
                <a:spLocks noChangeShapeType="1"/>
              </p:cNvSpPr>
              <p:nvPr/>
            </p:nvSpPr>
            <p:spPr bwMode="auto">
              <a:xfrm flipH="1" flipV="1">
                <a:off x="4447" y="3153"/>
                <a:ext cx="16" cy="18"/>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3" name="Line 1599"/>
              <p:cNvSpPr>
                <a:spLocks noChangeShapeType="1"/>
              </p:cNvSpPr>
              <p:nvPr/>
            </p:nvSpPr>
            <p:spPr bwMode="auto">
              <a:xfrm flipH="1" flipV="1">
                <a:off x="4439" y="3152"/>
                <a:ext cx="16" cy="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4" name="Line 1600"/>
              <p:cNvSpPr>
                <a:spLocks noChangeShapeType="1"/>
              </p:cNvSpPr>
              <p:nvPr/>
            </p:nvSpPr>
            <p:spPr bwMode="auto">
              <a:xfrm flipH="1" flipV="1">
                <a:off x="4429" y="3141"/>
                <a:ext cx="18" cy="19"/>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5" name="Line 1601"/>
              <p:cNvSpPr>
                <a:spLocks noChangeShapeType="1"/>
              </p:cNvSpPr>
              <p:nvPr/>
            </p:nvSpPr>
            <p:spPr bwMode="auto">
              <a:xfrm flipH="1" flipV="1">
                <a:off x="4421" y="3138"/>
                <a:ext cx="16" cy="1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6" name="Line 1602"/>
              <p:cNvSpPr>
                <a:spLocks noChangeShapeType="1"/>
              </p:cNvSpPr>
              <p:nvPr/>
            </p:nvSpPr>
            <p:spPr bwMode="auto">
              <a:xfrm flipH="1">
                <a:off x="4412" y="3146"/>
                <a:ext cx="17" cy="7"/>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7" name="Line 1603"/>
              <p:cNvSpPr>
                <a:spLocks noChangeShapeType="1"/>
              </p:cNvSpPr>
              <p:nvPr/>
            </p:nvSpPr>
            <p:spPr bwMode="auto">
              <a:xfrm flipH="1" flipV="1">
                <a:off x="4329" y="3129"/>
                <a:ext cx="91" cy="32"/>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8" name="Line 1604"/>
              <p:cNvSpPr>
                <a:spLocks noChangeShapeType="1"/>
              </p:cNvSpPr>
              <p:nvPr/>
            </p:nvSpPr>
            <p:spPr bwMode="auto">
              <a:xfrm flipH="1">
                <a:off x="4306" y="3137"/>
                <a:ext cx="31" cy="16"/>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09" name="Line 1605"/>
              <p:cNvSpPr>
                <a:spLocks noChangeShapeType="1"/>
              </p:cNvSpPr>
              <p:nvPr/>
            </p:nvSpPr>
            <p:spPr bwMode="auto">
              <a:xfrm flipH="1" flipV="1">
                <a:off x="4284" y="3147"/>
                <a:ext cx="30" cy="14"/>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0" name="Line 1606"/>
              <p:cNvSpPr>
                <a:spLocks noChangeShapeType="1"/>
              </p:cNvSpPr>
              <p:nvPr/>
            </p:nvSpPr>
            <p:spPr bwMode="auto">
              <a:xfrm flipH="1">
                <a:off x="4263" y="3151"/>
                <a:ext cx="29" cy="0"/>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1" name="Line 1607"/>
              <p:cNvSpPr>
                <a:spLocks noChangeShapeType="1"/>
              </p:cNvSpPr>
              <p:nvPr/>
            </p:nvSpPr>
            <p:spPr bwMode="auto">
              <a:xfrm flipH="1" flipV="1">
                <a:off x="4241" y="3144"/>
                <a:ext cx="30" cy="11"/>
              </a:xfrm>
              <a:prstGeom prst="line">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2" name="Line 1608"/>
              <p:cNvSpPr>
                <a:spLocks noChangeShapeType="1"/>
              </p:cNvSpPr>
              <p:nvPr/>
            </p:nvSpPr>
            <p:spPr bwMode="auto">
              <a:xfrm flipH="1">
                <a:off x="5145" y="3062"/>
                <a:ext cx="18" cy="1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3" name="Line 1609"/>
              <p:cNvSpPr>
                <a:spLocks noChangeShapeType="1"/>
              </p:cNvSpPr>
              <p:nvPr/>
            </p:nvSpPr>
            <p:spPr bwMode="auto">
              <a:xfrm flipH="1" flipV="1">
                <a:off x="5137" y="3059"/>
                <a:ext cx="16" cy="2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4" name="Line 1610"/>
              <p:cNvSpPr>
                <a:spLocks noChangeShapeType="1"/>
              </p:cNvSpPr>
              <p:nvPr/>
            </p:nvSpPr>
            <p:spPr bwMode="auto">
              <a:xfrm flipH="1">
                <a:off x="5128" y="3067"/>
                <a:ext cx="17" cy="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5" name="Line 1611"/>
              <p:cNvSpPr>
                <a:spLocks noChangeShapeType="1"/>
              </p:cNvSpPr>
              <p:nvPr/>
            </p:nvSpPr>
            <p:spPr bwMode="auto">
              <a:xfrm flipH="1">
                <a:off x="5119" y="3071"/>
                <a:ext cx="17" cy="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6" name="Line 1612"/>
              <p:cNvSpPr>
                <a:spLocks noChangeShapeType="1"/>
              </p:cNvSpPr>
              <p:nvPr/>
            </p:nvSpPr>
            <p:spPr bwMode="auto">
              <a:xfrm flipH="1" flipV="1">
                <a:off x="5110" y="3067"/>
                <a:ext cx="17" cy="1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7" name="Line 1613"/>
              <p:cNvSpPr>
                <a:spLocks noChangeShapeType="1"/>
              </p:cNvSpPr>
              <p:nvPr/>
            </p:nvSpPr>
            <p:spPr bwMode="auto">
              <a:xfrm flipH="1" flipV="1">
                <a:off x="5102" y="3056"/>
                <a:ext cx="16" cy="1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8" name="Line 1614"/>
              <p:cNvSpPr>
                <a:spLocks noChangeShapeType="1"/>
              </p:cNvSpPr>
              <p:nvPr/>
            </p:nvSpPr>
            <p:spPr bwMode="auto">
              <a:xfrm flipH="1">
                <a:off x="5093" y="3064"/>
                <a:ext cx="17" cy="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19" name="Line 1615"/>
              <p:cNvSpPr>
                <a:spLocks noChangeShapeType="1"/>
              </p:cNvSpPr>
              <p:nvPr/>
            </p:nvSpPr>
            <p:spPr bwMode="auto">
              <a:xfrm flipH="1" flipV="1">
                <a:off x="5085" y="3061"/>
                <a:ext cx="16" cy="1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0" name="Line 1616"/>
              <p:cNvSpPr>
                <a:spLocks noChangeShapeType="1"/>
              </p:cNvSpPr>
              <p:nvPr/>
            </p:nvSpPr>
            <p:spPr bwMode="auto">
              <a:xfrm flipH="1" flipV="1">
                <a:off x="5075" y="3051"/>
                <a:ext cx="18" cy="1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1" name="Line 1617"/>
              <p:cNvSpPr>
                <a:spLocks noChangeShapeType="1"/>
              </p:cNvSpPr>
              <p:nvPr/>
            </p:nvSpPr>
            <p:spPr bwMode="auto">
              <a:xfrm flipH="1">
                <a:off x="5067" y="3059"/>
                <a:ext cx="16" cy="3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2" name="Line 1618"/>
              <p:cNvSpPr>
                <a:spLocks noChangeShapeType="1"/>
              </p:cNvSpPr>
              <p:nvPr/>
            </p:nvSpPr>
            <p:spPr bwMode="auto">
              <a:xfrm flipH="1" flipV="1">
                <a:off x="5058" y="3061"/>
                <a:ext cx="17" cy="4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3" name="Line 1619"/>
              <p:cNvSpPr>
                <a:spLocks noChangeShapeType="1"/>
              </p:cNvSpPr>
              <p:nvPr/>
            </p:nvSpPr>
            <p:spPr bwMode="auto">
              <a:xfrm flipH="1" flipV="1">
                <a:off x="5049" y="3059"/>
                <a:ext cx="17" cy="1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4" name="Line 1620"/>
              <p:cNvSpPr>
                <a:spLocks noChangeShapeType="1"/>
              </p:cNvSpPr>
              <p:nvPr/>
            </p:nvSpPr>
            <p:spPr bwMode="auto">
              <a:xfrm flipH="1">
                <a:off x="5041" y="3063"/>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5" name="Line 1621"/>
              <p:cNvSpPr>
                <a:spLocks noChangeShapeType="1"/>
              </p:cNvSpPr>
              <p:nvPr/>
            </p:nvSpPr>
            <p:spPr bwMode="auto">
              <a:xfrm flipH="1">
                <a:off x="5032" y="3068"/>
                <a:ext cx="17" cy="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6" name="Line 1622"/>
              <p:cNvSpPr>
                <a:spLocks noChangeShapeType="1"/>
              </p:cNvSpPr>
              <p:nvPr/>
            </p:nvSpPr>
            <p:spPr bwMode="auto">
              <a:xfrm flipH="1">
                <a:off x="5024" y="3074"/>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7" name="Line 1623"/>
              <p:cNvSpPr>
                <a:spLocks noChangeShapeType="1"/>
              </p:cNvSpPr>
              <p:nvPr/>
            </p:nvSpPr>
            <p:spPr bwMode="auto">
              <a:xfrm flipH="1">
                <a:off x="5015" y="3079"/>
                <a:ext cx="17" cy="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8" name="Line 1624"/>
              <p:cNvSpPr>
                <a:spLocks noChangeShapeType="1"/>
              </p:cNvSpPr>
              <p:nvPr/>
            </p:nvSpPr>
            <p:spPr bwMode="auto">
              <a:xfrm flipH="1" flipV="1">
                <a:off x="5006" y="3074"/>
                <a:ext cx="17" cy="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29" name="Line 1625"/>
              <p:cNvSpPr>
                <a:spLocks noChangeShapeType="1"/>
              </p:cNvSpPr>
              <p:nvPr/>
            </p:nvSpPr>
            <p:spPr bwMode="auto">
              <a:xfrm flipH="1">
                <a:off x="4997" y="3078"/>
                <a:ext cx="17" cy="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0" name="Line 1626"/>
              <p:cNvSpPr>
                <a:spLocks noChangeShapeType="1"/>
              </p:cNvSpPr>
              <p:nvPr/>
            </p:nvSpPr>
            <p:spPr bwMode="auto">
              <a:xfrm flipH="1">
                <a:off x="4989" y="3084"/>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1" name="Line 1627"/>
              <p:cNvSpPr>
                <a:spLocks noChangeShapeType="1"/>
              </p:cNvSpPr>
              <p:nvPr/>
            </p:nvSpPr>
            <p:spPr bwMode="auto">
              <a:xfrm flipH="1" flipV="1">
                <a:off x="4980" y="3073"/>
                <a:ext cx="17" cy="2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2" name="Line 1628"/>
              <p:cNvSpPr>
                <a:spLocks noChangeShapeType="1"/>
              </p:cNvSpPr>
              <p:nvPr/>
            </p:nvSpPr>
            <p:spPr bwMode="auto">
              <a:xfrm flipH="1">
                <a:off x="4971" y="3081"/>
                <a:ext cx="17" cy="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3" name="Line 1629"/>
              <p:cNvSpPr>
                <a:spLocks noChangeShapeType="1"/>
              </p:cNvSpPr>
              <p:nvPr/>
            </p:nvSpPr>
            <p:spPr bwMode="auto">
              <a:xfrm flipH="1">
                <a:off x="4961" y="3085"/>
                <a:ext cx="18"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4" name="Line 1630"/>
              <p:cNvSpPr>
                <a:spLocks noChangeShapeType="1"/>
              </p:cNvSpPr>
              <p:nvPr/>
            </p:nvSpPr>
            <p:spPr bwMode="auto">
              <a:xfrm flipH="1">
                <a:off x="4953" y="3087"/>
                <a:ext cx="16"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5" name="Line 1631"/>
              <p:cNvSpPr>
                <a:spLocks noChangeShapeType="1"/>
              </p:cNvSpPr>
              <p:nvPr/>
            </p:nvSpPr>
            <p:spPr bwMode="auto">
              <a:xfrm flipH="1">
                <a:off x="4945" y="3089"/>
                <a:ext cx="16" cy="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6" name="Line 1632"/>
              <p:cNvSpPr>
                <a:spLocks noChangeShapeType="1"/>
              </p:cNvSpPr>
              <p:nvPr/>
            </p:nvSpPr>
            <p:spPr bwMode="auto">
              <a:xfrm flipH="1">
                <a:off x="4936" y="3092"/>
                <a:ext cx="17" cy="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7" name="Line 1633"/>
              <p:cNvSpPr>
                <a:spLocks noChangeShapeType="1"/>
              </p:cNvSpPr>
              <p:nvPr/>
            </p:nvSpPr>
            <p:spPr bwMode="auto">
              <a:xfrm flipH="1" flipV="1">
                <a:off x="4927" y="3088"/>
                <a:ext cx="17" cy="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8" name="Line 1634"/>
              <p:cNvSpPr>
                <a:spLocks noChangeShapeType="1"/>
              </p:cNvSpPr>
              <p:nvPr/>
            </p:nvSpPr>
            <p:spPr bwMode="auto">
              <a:xfrm flipH="1">
                <a:off x="4918" y="3092"/>
                <a:ext cx="17" cy="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39" name="Line 1635"/>
              <p:cNvSpPr>
                <a:spLocks noChangeShapeType="1"/>
              </p:cNvSpPr>
              <p:nvPr/>
            </p:nvSpPr>
            <p:spPr bwMode="auto">
              <a:xfrm flipH="1">
                <a:off x="4909" y="3097"/>
                <a:ext cx="17"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0" name="Line 1636"/>
              <p:cNvSpPr>
                <a:spLocks noChangeShapeType="1"/>
              </p:cNvSpPr>
              <p:nvPr/>
            </p:nvSpPr>
            <p:spPr bwMode="auto">
              <a:xfrm flipH="1">
                <a:off x="4901" y="3103"/>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1" name="Line 1637"/>
              <p:cNvSpPr>
                <a:spLocks noChangeShapeType="1"/>
              </p:cNvSpPr>
              <p:nvPr/>
            </p:nvSpPr>
            <p:spPr bwMode="auto">
              <a:xfrm flipH="1" flipV="1">
                <a:off x="4892" y="3096"/>
                <a:ext cx="17" cy="1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2" name="Line 1638"/>
              <p:cNvSpPr>
                <a:spLocks noChangeShapeType="1"/>
              </p:cNvSpPr>
              <p:nvPr/>
            </p:nvSpPr>
            <p:spPr bwMode="auto">
              <a:xfrm flipH="1" flipV="1">
                <a:off x="4883" y="3093"/>
                <a:ext cx="17" cy="1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3" name="Line 1639"/>
              <p:cNvSpPr>
                <a:spLocks noChangeShapeType="1"/>
              </p:cNvSpPr>
              <p:nvPr/>
            </p:nvSpPr>
            <p:spPr bwMode="auto">
              <a:xfrm flipH="1">
                <a:off x="4875" y="3097"/>
                <a:ext cx="16" cy="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4" name="Line 1640"/>
              <p:cNvSpPr>
                <a:spLocks noChangeShapeType="1"/>
              </p:cNvSpPr>
              <p:nvPr/>
            </p:nvSpPr>
            <p:spPr bwMode="auto">
              <a:xfrm flipH="1">
                <a:off x="4866" y="3101"/>
                <a:ext cx="17" cy="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5" name="Line 1641"/>
              <p:cNvSpPr>
                <a:spLocks noChangeShapeType="1"/>
              </p:cNvSpPr>
              <p:nvPr/>
            </p:nvSpPr>
            <p:spPr bwMode="auto">
              <a:xfrm flipH="1">
                <a:off x="4857" y="3109"/>
                <a:ext cx="17" cy="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6" name="Line 1642"/>
              <p:cNvSpPr>
                <a:spLocks noChangeShapeType="1"/>
              </p:cNvSpPr>
              <p:nvPr/>
            </p:nvSpPr>
            <p:spPr bwMode="auto">
              <a:xfrm flipH="1" flipV="1">
                <a:off x="4849" y="3110"/>
                <a:ext cx="16" cy="1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7" name="Line 1643"/>
              <p:cNvSpPr>
                <a:spLocks noChangeShapeType="1"/>
              </p:cNvSpPr>
              <p:nvPr/>
            </p:nvSpPr>
            <p:spPr bwMode="auto">
              <a:xfrm flipH="1" flipV="1">
                <a:off x="4840" y="3100"/>
                <a:ext cx="17" cy="1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8" name="Line 1644"/>
              <p:cNvSpPr>
                <a:spLocks noChangeShapeType="1"/>
              </p:cNvSpPr>
              <p:nvPr/>
            </p:nvSpPr>
            <p:spPr bwMode="auto">
              <a:xfrm flipH="1">
                <a:off x="4833" y="3104"/>
                <a:ext cx="15" cy="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49" name="Line 1645"/>
              <p:cNvSpPr>
                <a:spLocks noChangeShapeType="1"/>
              </p:cNvSpPr>
              <p:nvPr/>
            </p:nvSpPr>
            <p:spPr bwMode="auto">
              <a:xfrm flipH="1" flipV="1">
                <a:off x="4823" y="3099"/>
                <a:ext cx="18" cy="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0" name="Line 1646"/>
              <p:cNvSpPr>
                <a:spLocks noChangeShapeType="1"/>
              </p:cNvSpPr>
              <p:nvPr/>
            </p:nvSpPr>
            <p:spPr bwMode="auto">
              <a:xfrm flipH="1">
                <a:off x="4813" y="3103"/>
                <a:ext cx="18" cy="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1" name="Line 1647"/>
              <p:cNvSpPr>
                <a:spLocks noChangeShapeType="1"/>
              </p:cNvSpPr>
              <p:nvPr/>
            </p:nvSpPr>
            <p:spPr bwMode="auto">
              <a:xfrm flipH="1">
                <a:off x="4805" y="3106"/>
                <a:ext cx="16" cy="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2" name="Line 1648"/>
              <p:cNvSpPr>
                <a:spLocks noChangeShapeType="1"/>
              </p:cNvSpPr>
              <p:nvPr/>
            </p:nvSpPr>
            <p:spPr bwMode="auto">
              <a:xfrm flipH="1" flipV="1">
                <a:off x="4797" y="3096"/>
                <a:ext cx="16" cy="1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3" name="Line 1649"/>
              <p:cNvSpPr>
                <a:spLocks noChangeShapeType="1"/>
              </p:cNvSpPr>
              <p:nvPr/>
            </p:nvSpPr>
            <p:spPr bwMode="auto">
              <a:xfrm flipH="1">
                <a:off x="4788" y="3104"/>
                <a:ext cx="17" cy="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4" name="Line 1650"/>
              <p:cNvSpPr>
                <a:spLocks noChangeShapeType="1"/>
              </p:cNvSpPr>
              <p:nvPr/>
            </p:nvSpPr>
            <p:spPr bwMode="auto">
              <a:xfrm flipH="1" flipV="1">
                <a:off x="4779" y="3083"/>
                <a:ext cx="17" cy="3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5" name="Line 1651"/>
              <p:cNvSpPr>
                <a:spLocks noChangeShapeType="1"/>
              </p:cNvSpPr>
              <p:nvPr/>
            </p:nvSpPr>
            <p:spPr bwMode="auto">
              <a:xfrm flipH="1">
                <a:off x="4769" y="3091"/>
                <a:ext cx="18" cy="1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6" name="Line 1652"/>
              <p:cNvSpPr>
                <a:spLocks noChangeShapeType="1"/>
              </p:cNvSpPr>
              <p:nvPr/>
            </p:nvSpPr>
            <p:spPr bwMode="auto">
              <a:xfrm flipH="1" flipV="1">
                <a:off x="4761" y="3099"/>
                <a:ext cx="16" cy="1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7" name="Line 1653"/>
              <p:cNvSpPr>
                <a:spLocks noChangeShapeType="1"/>
              </p:cNvSpPr>
              <p:nvPr/>
            </p:nvSpPr>
            <p:spPr bwMode="auto">
              <a:xfrm flipH="1" flipV="1">
                <a:off x="4753" y="3088"/>
                <a:ext cx="16" cy="1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8" name="Line 1654"/>
              <p:cNvSpPr>
                <a:spLocks noChangeShapeType="1"/>
              </p:cNvSpPr>
              <p:nvPr/>
            </p:nvSpPr>
            <p:spPr bwMode="auto">
              <a:xfrm flipH="1">
                <a:off x="4743" y="3096"/>
                <a:ext cx="18" cy="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59" name="Line 1655"/>
              <p:cNvSpPr>
                <a:spLocks noChangeShapeType="1"/>
              </p:cNvSpPr>
              <p:nvPr/>
            </p:nvSpPr>
            <p:spPr bwMode="auto">
              <a:xfrm flipH="1" flipV="1">
                <a:off x="4734" y="3084"/>
                <a:ext cx="17" cy="2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0" name="Line 1656"/>
              <p:cNvSpPr>
                <a:spLocks noChangeShapeType="1"/>
              </p:cNvSpPr>
              <p:nvPr/>
            </p:nvSpPr>
            <p:spPr bwMode="auto">
              <a:xfrm flipH="1">
                <a:off x="4725" y="3088"/>
                <a:ext cx="17"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1" name="Line 1657"/>
              <p:cNvSpPr>
                <a:spLocks noChangeShapeType="1"/>
              </p:cNvSpPr>
              <p:nvPr/>
            </p:nvSpPr>
            <p:spPr bwMode="auto">
              <a:xfrm flipH="1">
                <a:off x="4717" y="3094"/>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2" name="Line 1658"/>
              <p:cNvSpPr>
                <a:spLocks noChangeShapeType="1"/>
              </p:cNvSpPr>
              <p:nvPr/>
            </p:nvSpPr>
            <p:spPr bwMode="auto">
              <a:xfrm flipH="1" flipV="1">
                <a:off x="4709" y="3088"/>
                <a:ext cx="16" cy="1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3" name="Line 1659"/>
              <p:cNvSpPr>
                <a:spLocks noChangeShapeType="1"/>
              </p:cNvSpPr>
              <p:nvPr/>
            </p:nvSpPr>
            <p:spPr bwMode="auto">
              <a:xfrm flipH="1" flipV="1">
                <a:off x="4700" y="3029"/>
                <a:ext cx="17" cy="6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4" name="Line 1660"/>
              <p:cNvSpPr>
                <a:spLocks noChangeShapeType="1"/>
              </p:cNvSpPr>
              <p:nvPr/>
            </p:nvSpPr>
            <p:spPr bwMode="auto">
              <a:xfrm flipH="1">
                <a:off x="4692" y="3037"/>
                <a:ext cx="16" cy="3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5" name="Line 1661"/>
              <p:cNvSpPr>
                <a:spLocks noChangeShapeType="1"/>
              </p:cNvSpPr>
              <p:nvPr/>
            </p:nvSpPr>
            <p:spPr bwMode="auto">
              <a:xfrm flipH="1" flipV="1">
                <a:off x="4682" y="3069"/>
                <a:ext cx="18" cy="1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6" name="Line 1662"/>
              <p:cNvSpPr>
                <a:spLocks noChangeShapeType="1"/>
              </p:cNvSpPr>
              <p:nvPr/>
            </p:nvSpPr>
            <p:spPr bwMode="auto">
              <a:xfrm flipH="1" flipV="1">
                <a:off x="4674" y="3041"/>
                <a:ext cx="16" cy="3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7" name="Line 1663"/>
              <p:cNvSpPr>
                <a:spLocks noChangeShapeType="1"/>
              </p:cNvSpPr>
              <p:nvPr/>
            </p:nvSpPr>
            <p:spPr bwMode="auto">
              <a:xfrm flipH="1" flipV="1">
                <a:off x="4666" y="3022"/>
                <a:ext cx="16" cy="2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8" name="Line 1664"/>
              <p:cNvSpPr>
                <a:spLocks noChangeShapeType="1"/>
              </p:cNvSpPr>
              <p:nvPr/>
            </p:nvSpPr>
            <p:spPr bwMode="auto">
              <a:xfrm flipH="1" flipV="1">
                <a:off x="4657" y="2995"/>
                <a:ext cx="17" cy="3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69" name="Line 1665"/>
              <p:cNvSpPr>
                <a:spLocks noChangeShapeType="1"/>
              </p:cNvSpPr>
              <p:nvPr/>
            </p:nvSpPr>
            <p:spPr bwMode="auto">
              <a:xfrm flipH="1" flipV="1">
                <a:off x="4647" y="2989"/>
                <a:ext cx="18" cy="1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0" name="Line 1666"/>
              <p:cNvSpPr>
                <a:spLocks noChangeShapeType="1"/>
              </p:cNvSpPr>
              <p:nvPr/>
            </p:nvSpPr>
            <p:spPr bwMode="auto">
              <a:xfrm flipH="1">
                <a:off x="4639" y="2997"/>
                <a:ext cx="16" cy="11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1" name="Line 1667"/>
              <p:cNvSpPr>
                <a:spLocks noChangeShapeType="1"/>
              </p:cNvSpPr>
              <p:nvPr/>
            </p:nvSpPr>
            <p:spPr bwMode="auto">
              <a:xfrm flipH="1">
                <a:off x="4631" y="3124"/>
                <a:ext cx="16" cy="16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2" name="Line 1668"/>
              <p:cNvSpPr>
                <a:spLocks noChangeShapeType="1"/>
              </p:cNvSpPr>
              <p:nvPr/>
            </p:nvSpPr>
            <p:spPr bwMode="auto">
              <a:xfrm flipH="1">
                <a:off x="4621" y="3293"/>
                <a:ext cx="18" cy="2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3" name="Line 1669"/>
              <p:cNvSpPr>
                <a:spLocks noChangeShapeType="1"/>
              </p:cNvSpPr>
              <p:nvPr/>
            </p:nvSpPr>
            <p:spPr bwMode="auto">
              <a:xfrm flipH="1">
                <a:off x="4613" y="3328"/>
                <a:ext cx="16" cy="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4" name="Line 1670"/>
              <p:cNvSpPr>
                <a:spLocks noChangeShapeType="1"/>
              </p:cNvSpPr>
              <p:nvPr/>
            </p:nvSpPr>
            <p:spPr bwMode="auto">
              <a:xfrm flipH="1" flipV="1">
                <a:off x="4604" y="3318"/>
                <a:ext cx="17" cy="2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5" name="Line 1671"/>
              <p:cNvSpPr>
                <a:spLocks noChangeShapeType="1"/>
              </p:cNvSpPr>
              <p:nvPr/>
            </p:nvSpPr>
            <p:spPr bwMode="auto">
              <a:xfrm flipH="1" flipV="1">
                <a:off x="4594" y="3310"/>
                <a:ext cx="18" cy="16"/>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6" name="Line 1672"/>
              <p:cNvSpPr>
                <a:spLocks noChangeShapeType="1"/>
              </p:cNvSpPr>
              <p:nvPr/>
            </p:nvSpPr>
            <p:spPr bwMode="auto">
              <a:xfrm flipH="1">
                <a:off x="4586" y="3318"/>
                <a:ext cx="16" cy="9"/>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7" name="Line 1673"/>
              <p:cNvSpPr>
                <a:spLocks noChangeShapeType="1"/>
              </p:cNvSpPr>
              <p:nvPr/>
            </p:nvSpPr>
            <p:spPr bwMode="auto">
              <a:xfrm flipH="1" flipV="1">
                <a:off x="4577" y="3323"/>
                <a:ext cx="17" cy="1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8" name="Line 1674"/>
              <p:cNvSpPr>
                <a:spLocks noChangeShapeType="1"/>
              </p:cNvSpPr>
              <p:nvPr/>
            </p:nvSpPr>
            <p:spPr bwMode="auto">
              <a:xfrm flipH="1" flipV="1">
                <a:off x="4569" y="3304"/>
                <a:ext cx="16" cy="2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79" name="Line 1675"/>
              <p:cNvSpPr>
                <a:spLocks noChangeShapeType="1"/>
              </p:cNvSpPr>
              <p:nvPr/>
            </p:nvSpPr>
            <p:spPr bwMode="auto">
              <a:xfrm flipH="1">
                <a:off x="4561" y="3312"/>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0" name="Line 1676"/>
              <p:cNvSpPr>
                <a:spLocks noChangeShapeType="1"/>
              </p:cNvSpPr>
              <p:nvPr/>
            </p:nvSpPr>
            <p:spPr bwMode="auto">
              <a:xfrm flipH="1">
                <a:off x="4551" y="3321"/>
                <a:ext cx="18" cy="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1" name="Line 1677"/>
              <p:cNvSpPr>
                <a:spLocks noChangeShapeType="1"/>
              </p:cNvSpPr>
              <p:nvPr/>
            </p:nvSpPr>
            <p:spPr bwMode="auto">
              <a:xfrm flipH="1">
                <a:off x="4542" y="3325"/>
                <a:ext cx="17"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2" name="Line 1678"/>
              <p:cNvSpPr>
                <a:spLocks noChangeShapeType="1"/>
              </p:cNvSpPr>
              <p:nvPr/>
            </p:nvSpPr>
            <p:spPr bwMode="auto">
              <a:xfrm flipH="1" flipV="1">
                <a:off x="4533" y="3317"/>
                <a:ext cx="17" cy="14"/>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3" name="Line 1679"/>
              <p:cNvSpPr>
                <a:spLocks noChangeShapeType="1"/>
              </p:cNvSpPr>
              <p:nvPr/>
            </p:nvSpPr>
            <p:spPr bwMode="auto">
              <a:xfrm flipH="1" flipV="1">
                <a:off x="4525" y="3313"/>
                <a:ext cx="16" cy="1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4" name="Line 1680"/>
              <p:cNvSpPr>
                <a:spLocks noChangeShapeType="1"/>
              </p:cNvSpPr>
              <p:nvPr/>
            </p:nvSpPr>
            <p:spPr bwMode="auto">
              <a:xfrm flipH="1">
                <a:off x="4517" y="3317"/>
                <a:ext cx="16"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5" name="Line 1681"/>
              <p:cNvSpPr>
                <a:spLocks noChangeShapeType="1"/>
              </p:cNvSpPr>
              <p:nvPr/>
            </p:nvSpPr>
            <p:spPr bwMode="auto">
              <a:xfrm flipH="1">
                <a:off x="4508" y="3319"/>
                <a:ext cx="17"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6" name="Line 1682"/>
              <p:cNvSpPr>
                <a:spLocks noChangeShapeType="1"/>
              </p:cNvSpPr>
              <p:nvPr/>
            </p:nvSpPr>
            <p:spPr bwMode="auto">
              <a:xfrm flipH="1">
                <a:off x="4498" y="3324"/>
                <a:ext cx="18"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7" name="Line 1683"/>
              <p:cNvSpPr>
                <a:spLocks noChangeShapeType="1"/>
              </p:cNvSpPr>
              <p:nvPr/>
            </p:nvSpPr>
            <p:spPr bwMode="auto">
              <a:xfrm flipH="1" flipV="1">
                <a:off x="4490" y="3323"/>
                <a:ext cx="16" cy="1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8" name="Line 1684"/>
              <p:cNvSpPr>
                <a:spLocks noChangeShapeType="1"/>
              </p:cNvSpPr>
              <p:nvPr/>
            </p:nvSpPr>
            <p:spPr bwMode="auto">
              <a:xfrm flipH="1" flipV="1">
                <a:off x="4481" y="3320"/>
                <a:ext cx="17" cy="11"/>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89" name="Line 1685"/>
              <p:cNvSpPr>
                <a:spLocks noChangeShapeType="1"/>
              </p:cNvSpPr>
              <p:nvPr/>
            </p:nvSpPr>
            <p:spPr bwMode="auto">
              <a:xfrm flipH="1" flipV="1">
                <a:off x="4473" y="3315"/>
                <a:ext cx="16" cy="1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0" name="Line 1686"/>
              <p:cNvSpPr>
                <a:spLocks noChangeShapeType="1"/>
              </p:cNvSpPr>
              <p:nvPr/>
            </p:nvSpPr>
            <p:spPr bwMode="auto">
              <a:xfrm flipH="1">
                <a:off x="4465" y="3319"/>
                <a:ext cx="16" cy="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1" name="Line 1687"/>
              <p:cNvSpPr>
                <a:spLocks noChangeShapeType="1"/>
              </p:cNvSpPr>
              <p:nvPr/>
            </p:nvSpPr>
            <p:spPr bwMode="auto">
              <a:xfrm flipH="1">
                <a:off x="4455" y="3324"/>
                <a:ext cx="18" cy="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2" name="Line 1688"/>
              <p:cNvSpPr>
                <a:spLocks noChangeShapeType="1"/>
              </p:cNvSpPr>
              <p:nvPr/>
            </p:nvSpPr>
            <p:spPr bwMode="auto">
              <a:xfrm flipH="1" flipV="1">
                <a:off x="4447" y="3313"/>
                <a:ext cx="16" cy="1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3" name="Line 1689"/>
              <p:cNvSpPr>
                <a:spLocks noChangeShapeType="1"/>
              </p:cNvSpPr>
              <p:nvPr/>
            </p:nvSpPr>
            <p:spPr bwMode="auto">
              <a:xfrm flipH="1">
                <a:off x="4439" y="3321"/>
                <a:ext cx="16" cy="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4" name="Line 1690"/>
              <p:cNvSpPr>
                <a:spLocks noChangeShapeType="1"/>
              </p:cNvSpPr>
              <p:nvPr/>
            </p:nvSpPr>
            <p:spPr bwMode="auto">
              <a:xfrm flipH="1" flipV="1">
                <a:off x="4429" y="3325"/>
                <a:ext cx="18" cy="1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5" name="Line 1691"/>
              <p:cNvSpPr>
                <a:spLocks noChangeShapeType="1"/>
              </p:cNvSpPr>
              <p:nvPr/>
            </p:nvSpPr>
            <p:spPr bwMode="auto">
              <a:xfrm flipH="1" flipV="1">
                <a:off x="4421" y="3305"/>
                <a:ext cx="16" cy="2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6" name="Line 1692"/>
              <p:cNvSpPr>
                <a:spLocks noChangeShapeType="1"/>
              </p:cNvSpPr>
              <p:nvPr/>
            </p:nvSpPr>
            <p:spPr bwMode="auto">
              <a:xfrm flipH="1">
                <a:off x="4412" y="3313"/>
                <a:ext cx="17" cy="1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7" name="Line 1693"/>
              <p:cNvSpPr>
                <a:spLocks noChangeShapeType="1"/>
              </p:cNvSpPr>
              <p:nvPr/>
            </p:nvSpPr>
            <p:spPr bwMode="auto">
              <a:xfrm flipH="1" flipV="1">
                <a:off x="4329" y="3325"/>
                <a:ext cx="91" cy="1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8" name="Line 1694"/>
              <p:cNvSpPr>
                <a:spLocks noChangeShapeType="1"/>
              </p:cNvSpPr>
              <p:nvPr/>
            </p:nvSpPr>
            <p:spPr bwMode="auto">
              <a:xfrm flipH="1">
                <a:off x="4306" y="3329"/>
                <a:ext cx="31" cy="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199" name="Line 1695"/>
              <p:cNvSpPr>
                <a:spLocks noChangeShapeType="1"/>
              </p:cNvSpPr>
              <p:nvPr/>
            </p:nvSpPr>
            <p:spPr bwMode="auto">
              <a:xfrm flipH="1" flipV="1">
                <a:off x="4284" y="3323"/>
                <a:ext cx="30" cy="1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0" name="Line 1696"/>
              <p:cNvSpPr>
                <a:spLocks noChangeShapeType="1"/>
              </p:cNvSpPr>
              <p:nvPr/>
            </p:nvSpPr>
            <p:spPr bwMode="auto">
              <a:xfrm flipH="1" flipV="1">
                <a:off x="4263" y="3321"/>
                <a:ext cx="29" cy="10"/>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1" name="Line 1697"/>
              <p:cNvSpPr>
                <a:spLocks noChangeShapeType="1"/>
              </p:cNvSpPr>
              <p:nvPr/>
            </p:nvSpPr>
            <p:spPr bwMode="auto">
              <a:xfrm flipH="1" flipV="1">
                <a:off x="4241" y="3294"/>
                <a:ext cx="30" cy="35"/>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2" name="Line 1698"/>
              <p:cNvSpPr>
                <a:spLocks noChangeShapeType="1"/>
              </p:cNvSpPr>
              <p:nvPr/>
            </p:nvSpPr>
            <p:spPr bwMode="auto">
              <a:xfrm flipH="1" flipV="1">
                <a:off x="5145" y="3109"/>
                <a:ext cx="18" cy="2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3" name="Line 1699"/>
              <p:cNvSpPr>
                <a:spLocks noChangeShapeType="1"/>
              </p:cNvSpPr>
              <p:nvPr/>
            </p:nvSpPr>
            <p:spPr bwMode="auto">
              <a:xfrm flipH="1" flipV="1">
                <a:off x="5137" y="3102"/>
                <a:ext cx="16" cy="15"/>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4" name="Line 1700"/>
              <p:cNvSpPr>
                <a:spLocks noChangeShapeType="1"/>
              </p:cNvSpPr>
              <p:nvPr/>
            </p:nvSpPr>
            <p:spPr bwMode="auto">
              <a:xfrm flipH="1">
                <a:off x="5128" y="3106"/>
                <a:ext cx="17" cy="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5" name="Line 1701"/>
              <p:cNvSpPr>
                <a:spLocks noChangeShapeType="1"/>
              </p:cNvSpPr>
              <p:nvPr/>
            </p:nvSpPr>
            <p:spPr bwMode="auto">
              <a:xfrm flipH="1">
                <a:off x="5119" y="3106"/>
                <a:ext cx="17" cy="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6" name="Line 1702"/>
              <p:cNvSpPr>
                <a:spLocks noChangeShapeType="1"/>
              </p:cNvSpPr>
              <p:nvPr/>
            </p:nvSpPr>
            <p:spPr bwMode="auto">
              <a:xfrm flipH="1" flipV="1">
                <a:off x="5110" y="3096"/>
                <a:ext cx="17" cy="1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7" name="Line 1703"/>
              <p:cNvSpPr>
                <a:spLocks noChangeShapeType="1"/>
              </p:cNvSpPr>
              <p:nvPr/>
            </p:nvSpPr>
            <p:spPr bwMode="auto">
              <a:xfrm flipH="1">
                <a:off x="5102" y="3104"/>
                <a:ext cx="16" cy="1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8" name="Line 1704"/>
              <p:cNvSpPr>
                <a:spLocks noChangeShapeType="1"/>
              </p:cNvSpPr>
              <p:nvPr/>
            </p:nvSpPr>
            <p:spPr bwMode="auto">
              <a:xfrm flipH="1" flipV="1">
                <a:off x="5093" y="3100"/>
                <a:ext cx="17" cy="2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09" name="Line 1705"/>
              <p:cNvSpPr>
                <a:spLocks noChangeShapeType="1"/>
              </p:cNvSpPr>
              <p:nvPr/>
            </p:nvSpPr>
            <p:spPr bwMode="auto">
              <a:xfrm flipH="1">
                <a:off x="5085" y="3108"/>
                <a:ext cx="16" cy="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0" name="Line 1706"/>
              <p:cNvSpPr>
                <a:spLocks noChangeShapeType="1"/>
              </p:cNvSpPr>
              <p:nvPr/>
            </p:nvSpPr>
            <p:spPr bwMode="auto">
              <a:xfrm flipH="1" flipV="1">
                <a:off x="5075" y="3105"/>
                <a:ext cx="18" cy="15"/>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1" name="Line 1707"/>
              <p:cNvSpPr>
                <a:spLocks noChangeShapeType="1"/>
              </p:cNvSpPr>
              <p:nvPr/>
            </p:nvSpPr>
            <p:spPr bwMode="auto">
              <a:xfrm flipH="1">
                <a:off x="5067" y="3113"/>
                <a:ext cx="16"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2" name="Line 1708"/>
              <p:cNvSpPr>
                <a:spLocks noChangeShapeType="1"/>
              </p:cNvSpPr>
              <p:nvPr/>
            </p:nvSpPr>
            <p:spPr bwMode="auto">
              <a:xfrm flipH="1" flipV="1">
                <a:off x="5058" y="3097"/>
                <a:ext cx="17" cy="2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3" name="Line 1709"/>
              <p:cNvSpPr>
                <a:spLocks noChangeShapeType="1"/>
              </p:cNvSpPr>
              <p:nvPr/>
            </p:nvSpPr>
            <p:spPr bwMode="auto">
              <a:xfrm flipH="1">
                <a:off x="5049" y="3105"/>
                <a:ext cx="17" cy="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4" name="Line 1710"/>
              <p:cNvSpPr>
                <a:spLocks noChangeShapeType="1"/>
              </p:cNvSpPr>
              <p:nvPr/>
            </p:nvSpPr>
            <p:spPr bwMode="auto">
              <a:xfrm flipH="1" flipV="1">
                <a:off x="5041" y="3096"/>
                <a:ext cx="16" cy="2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5" name="Line 1711"/>
              <p:cNvSpPr>
                <a:spLocks noChangeShapeType="1"/>
              </p:cNvSpPr>
              <p:nvPr/>
            </p:nvSpPr>
            <p:spPr bwMode="auto">
              <a:xfrm flipH="1">
                <a:off x="5032" y="3104"/>
                <a:ext cx="17" cy="1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6" name="Line 1712"/>
              <p:cNvSpPr>
                <a:spLocks noChangeShapeType="1"/>
              </p:cNvSpPr>
              <p:nvPr/>
            </p:nvSpPr>
            <p:spPr bwMode="auto">
              <a:xfrm flipH="1" flipV="1">
                <a:off x="5024" y="3120"/>
                <a:ext cx="16" cy="9"/>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7" name="Line 1713"/>
              <p:cNvSpPr>
                <a:spLocks noChangeShapeType="1"/>
              </p:cNvSpPr>
              <p:nvPr/>
            </p:nvSpPr>
            <p:spPr bwMode="auto">
              <a:xfrm flipH="1" flipV="1">
                <a:off x="5015" y="3112"/>
                <a:ext cx="17" cy="1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8" name="Line 1714"/>
              <p:cNvSpPr>
                <a:spLocks noChangeShapeType="1"/>
              </p:cNvSpPr>
              <p:nvPr/>
            </p:nvSpPr>
            <p:spPr bwMode="auto">
              <a:xfrm flipH="1" flipV="1">
                <a:off x="5006" y="3107"/>
                <a:ext cx="17"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19" name="Line 1715"/>
              <p:cNvSpPr>
                <a:spLocks noChangeShapeType="1"/>
              </p:cNvSpPr>
              <p:nvPr/>
            </p:nvSpPr>
            <p:spPr bwMode="auto">
              <a:xfrm flipH="1">
                <a:off x="4997" y="3115"/>
                <a:ext cx="17" cy="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0" name="Line 1716"/>
              <p:cNvSpPr>
                <a:spLocks noChangeShapeType="1"/>
              </p:cNvSpPr>
              <p:nvPr/>
            </p:nvSpPr>
            <p:spPr bwMode="auto">
              <a:xfrm flipH="1" flipV="1">
                <a:off x="4989" y="3109"/>
                <a:ext cx="16" cy="18"/>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1" name="Line 1717"/>
              <p:cNvSpPr>
                <a:spLocks noChangeShapeType="1"/>
              </p:cNvSpPr>
              <p:nvPr/>
            </p:nvSpPr>
            <p:spPr bwMode="auto">
              <a:xfrm flipH="1" flipV="1">
                <a:off x="4980" y="3107"/>
                <a:ext cx="17" cy="1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2" name="Line 1718"/>
              <p:cNvSpPr>
                <a:spLocks noChangeShapeType="1"/>
              </p:cNvSpPr>
              <p:nvPr/>
            </p:nvSpPr>
            <p:spPr bwMode="auto">
              <a:xfrm flipH="1" flipV="1">
                <a:off x="4971" y="3102"/>
                <a:ext cx="17"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3" name="Line 1719"/>
              <p:cNvSpPr>
                <a:spLocks noChangeShapeType="1"/>
              </p:cNvSpPr>
              <p:nvPr/>
            </p:nvSpPr>
            <p:spPr bwMode="auto">
              <a:xfrm flipH="1" flipV="1">
                <a:off x="4961" y="3097"/>
                <a:ext cx="18"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4" name="Line 1720"/>
              <p:cNvSpPr>
                <a:spLocks noChangeShapeType="1"/>
              </p:cNvSpPr>
              <p:nvPr/>
            </p:nvSpPr>
            <p:spPr bwMode="auto">
              <a:xfrm flipH="1">
                <a:off x="4953" y="3101"/>
                <a:ext cx="16"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5" name="Line 1721"/>
              <p:cNvSpPr>
                <a:spLocks noChangeShapeType="1"/>
              </p:cNvSpPr>
              <p:nvPr/>
            </p:nvSpPr>
            <p:spPr bwMode="auto">
              <a:xfrm flipH="1" flipV="1">
                <a:off x="4945" y="3088"/>
                <a:ext cx="16" cy="2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6" name="Line 1722"/>
              <p:cNvSpPr>
                <a:spLocks noChangeShapeType="1"/>
              </p:cNvSpPr>
              <p:nvPr/>
            </p:nvSpPr>
            <p:spPr bwMode="auto">
              <a:xfrm flipH="1" flipV="1">
                <a:off x="4936" y="3083"/>
                <a:ext cx="17"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7" name="Line 1723"/>
              <p:cNvSpPr>
                <a:spLocks noChangeShapeType="1"/>
              </p:cNvSpPr>
              <p:nvPr/>
            </p:nvSpPr>
            <p:spPr bwMode="auto">
              <a:xfrm flipH="1" flipV="1">
                <a:off x="4927" y="3069"/>
                <a:ext cx="17" cy="2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8" name="Line 1724"/>
              <p:cNvSpPr>
                <a:spLocks noChangeShapeType="1"/>
              </p:cNvSpPr>
              <p:nvPr/>
            </p:nvSpPr>
            <p:spPr bwMode="auto">
              <a:xfrm flipH="1">
                <a:off x="4918" y="3073"/>
                <a:ext cx="17" cy="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29" name="Line 1725"/>
              <p:cNvSpPr>
                <a:spLocks noChangeShapeType="1"/>
              </p:cNvSpPr>
              <p:nvPr/>
            </p:nvSpPr>
            <p:spPr bwMode="auto">
              <a:xfrm flipH="1">
                <a:off x="4909" y="3077"/>
                <a:ext cx="17" cy="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0" name="Line 1726"/>
              <p:cNvSpPr>
                <a:spLocks noChangeShapeType="1"/>
              </p:cNvSpPr>
              <p:nvPr/>
            </p:nvSpPr>
            <p:spPr bwMode="auto">
              <a:xfrm flipH="1" flipV="1">
                <a:off x="4901" y="3074"/>
                <a:ext cx="16" cy="1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1" name="Line 1727"/>
              <p:cNvSpPr>
                <a:spLocks noChangeShapeType="1"/>
              </p:cNvSpPr>
              <p:nvPr/>
            </p:nvSpPr>
            <p:spPr bwMode="auto">
              <a:xfrm flipH="1" flipV="1">
                <a:off x="4892" y="3046"/>
                <a:ext cx="17" cy="3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2" name="Line 1728"/>
              <p:cNvSpPr>
                <a:spLocks noChangeShapeType="1"/>
              </p:cNvSpPr>
              <p:nvPr/>
            </p:nvSpPr>
            <p:spPr bwMode="auto">
              <a:xfrm flipH="1">
                <a:off x="4883" y="3054"/>
                <a:ext cx="17"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3" name="Line 1729"/>
              <p:cNvSpPr>
                <a:spLocks noChangeShapeType="1"/>
              </p:cNvSpPr>
              <p:nvPr/>
            </p:nvSpPr>
            <p:spPr bwMode="auto">
              <a:xfrm flipH="1" flipV="1">
                <a:off x="4875" y="3042"/>
                <a:ext cx="16" cy="2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4" name="Line 1730"/>
              <p:cNvSpPr>
                <a:spLocks noChangeShapeType="1"/>
              </p:cNvSpPr>
              <p:nvPr/>
            </p:nvSpPr>
            <p:spPr bwMode="auto">
              <a:xfrm flipH="1">
                <a:off x="4866" y="3046"/>
                <a:ext cx="17"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5" name="Line 1731"/>
              <p:cNvSpPr>
                <a:spLocks noChangeShapeType="1"/>
              </p:cNvSpPr>
              <p:nvPr/>
            </p:nvSpPr>
            <p:spPr bwMode="auto">
              <a:xfrm flipH="1">
                <a:off x="4857" y="3053"/>
                <a:ext cx="17" cy="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6" name="Line 1732"/>
              <p:cNvSpPr>
                <a:spLocks noChangeShapeType="1"/>
              </p:cNvSpPr>
              <p:nvPr/>
            </p:nvSpPr>
            <p:spPr bwMode="auto">
              <a:xfrm flipH="1" flipV="1">
                <a:off x="4849" y="3026"/>
                <a:ext cx="16" cy="3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7" name="Line 1733"/>
              <p:cNvSpPr>
                <a:spLocks noChangeShapeType="1"/>
              </p:cNvSpPr>
              <p:nvPr/>
            </p:nvSpPr>
            <p:spPr bwMode="auto">
              <a:xfrm flipH="1" flipV="1">
                <a:off x="4840" y="3024"/>
                <a:ext cx="17" cy="1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8" name="Line 1734"/>
              <p:cNvSpPr>
                <a:spLocks noChangeShapeType="1"/>
              </p:cNvSpPr>
              <p:nvPr/>
            </p:nvSpPr>
            <p:spPr bwMode="auto">
              <a:xfrm flipH="1" flipV="1">
                <a:off x="4833" y="3010"/>
                <a:ext cx="15" cy="2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39" name="Line 1735"/>
              <p:cNvSpPr>
                <a:spLocks noChangeShapeType="1"/>
              </p:cNvSpPr>
              <p:nvPr/>
            </p:nvSpPr>
            <p:spPr bwMode="auto">
              <a:xfrm flipH="1" flipV="1">
                <a:off x="4823" y="3005"/>
                <a:ext cx="18"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0" name="Line 1736"/>
              <p:cNvSpPr>
                <a:spLocks noChangeShapeType="1"/>
              </p:cNvSpPr>
              <p:nvPr/>
            </p:nvSpPr>
            <p:spPr bwMode="auto">
              <a:xfrm flipH="1">
                <a:off x="4813" y="3013"/>
                <a:ext cx="18" cy="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1" name="Line 1737"/>
              <p:cNvSpPr>
                <a:spLocks noChangeShapeType="1"/>
              </p:cNvSpPr>
              <p:nvPr/>
            </p:nvSpPr>
            <p:spPr bwMode="auto">
              <a:xfrm flipH="1" flipV="1">
                <a:off x="4805" y="3003"/>
                <a:ext cx="16" cy="2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2" name="Line 1738"/>
              <p:cNvSpPr>
                <a:spLocks noChangeShapeType="1"/>
              </p:cNvSpPr>
              <p:nvPr/>
            </p:nvSpPr>
            <p:spPr bwMode="auto">
              <a:xfrm flipH="1" flipV="1">
                <a:off x="4797" y="2991"/>
                <a:ext cx="16" cy="2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3" name="Line 1739"/>
              <p:cNvSpPr>
                <a:spLocks noChangeShapeType="1"/>
              </p:cNvSpPr>
              <p:nvPr/>
            </p:nvSpPr>
            <p:spPr bwMode="auto">
              <a:xfrm flipH="1">
                <a:off x="4788" y="2995"/>
                <a:ext cx="17" cy="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4" name="Line 1740"/>
              <p:cNvSpPr>
                <a:spLocks noChangeShapeType="1"/>
              </p:cNvSpPr>
              <p:nvPr/>
            </p:nvSpPr>
            <p:spPr bwMode="auto">
              <a:xfrm flipH="1" flipV="1">
                <a:off x="4779" y="2984"/>
                <a:ext cx="17" cy="2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5" name="Line 1741"/>
              <p:cNvSpPr>
                <a:spLocks noChangeShapeType="1"/>
              </p:cNvSpPr>
              <p:nvPr/>
            </p:nvSpPr>
            <p:spPr bwMode="auto">
              <a:xfrm flipH="1">
                <a:off x="4769" y="2992"/>
                <a:ext cx="18" cy="1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6" name="Line 1742"/>
              <p:cNvSpPr>
                <a:spLocks noChangeShapeType="1"/>
              </p:cNvSpPr>
              <p:nvPr/>
            </p:nvSpPr>
            <p:spPr bwMode="auto">
              <a:xfrm flipH="1">
                <a:off x="4761" y="3013"/>
                <a:ext cx="16" cy="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7" name="Line 1743"/>
              <p:cNvSpPr>
                <a:spLocks noChangeShapeType="1"/>
              </p:cNvSpPr>
              <p:nvPr/>
            </p:nvSpPr>
            <p:spPr bwMode="auto">
              <a:xfrm flipH="1" flipV="1">
                <a:off x="4753" y="3005"/>
                <a:ext cx="16" cy="1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8" name="Line 1744"/>
              <p:cNvSpPr>
                <a:spLocks noChangeShapeType="1"/>
              </p:cNvSpPr>
              <p:nvPr/>
            </p:nvSpPr>
            <p:spPr bwMode="auto">
              <a:xfrm flipH="1">
                <a:off x="4743" y="3009"/>
                <a:ext cx="18"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49" name="Line 1745"/>
              <p:cNvSpPr>
                <a:spLocks noChangeShapeType="1"/>
              </p:cNvSpPr>
              <p:nvPr/>
            </p:nvSpPr>
            <p:spPr bwMode="auto">
              <a:xfrm flipH="1" flipV="1">
                <a:off x="4734" y="2974"/>
                <a:ext cx="17" cy="4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0" name="Line 1746"/>
              <p:cNvSpPr>
                <a:spLocks noChangeShapeType="1"/>
              </p:cNvSpPr>
              <p:nvPr/>
            </p:nvSpPr>
            <p:spPr bwMode="auto">
              <a:xfrm flipH="1">
                <a:off x="4725" y="2982"/>
                <a:ext cx="17" cy="39"/>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1" name="Line 1747"/>
              <p:cNvSpPr>
                <a:spLocks noChangeShapeType="1"/>
              </p:cNvSpPr>
              <p:nvPr/>
            </p:nvSpPr>
            <p:spPr bwMode="auto">
              <a:xfrm flipH="1">
                <a:off x="4717" y="3025"/>
                <a:ext cx="16" cy="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2" name="Line 1748"/>
              <p:cNvSpPr>
                <a:spLocks noChangeShapeType="1"/>
              </p:cNvSpPr>
              <p:nvPr/>
            </p:nvSpPr>
            <p:spPr bwMode="auto">
              <a:xfrm flipH="1" flipV="1">
                <a:off x="4709" y="3006"/>
                <a:ext cx="16" cy="2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3" name="Line 1749"/>
              <p:cNvSpPr>
                <a:spLocks noChangeShapeType="1"/>
              </p:cNvSpPr>
              <p:nvPr/>
            </p:nvSpPr>
            <p:spPr bwMode="auto">
              <a:xfrm flipH="1">
                <a:off x="4700" y="3014"/>
                <a:ext cx="17" cy="8"/>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4" name="Line 1750"/>
              <p:cNvSpPr>
                <a:spLocks noChangeShapeType="1"/>
              </p:cNvSpPr>
              <p:nvPr/>
            </p:nvSpPr>
            <p:spPr bwMode="auto">
              <a:xfrm flipH="1" flipV="1">
                <a:off x="4692" y="2998"/>
                <a:ext cx="16" cy="3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5" name="Line 1751"/>
              <p:cNvSpPr>
                <a:spLocks noChangeShapeType="1"/>
              </p:cNvSpPr>
              <p:nvPr/>
            </p:nvSpPr>
            <p:spPr bwMode="auto">
              <a:xfrm flipH="1">
                <a:off x="4682" y="3006"/>
                <a:ext cx="18" cy="5"/>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6" name="Line 1752"/>
              <p:cNvSpPr>
                <a:spLocks noChangeShapeType="1"/>
              </p:cNvSpPr>
              <p:nvPr/>
            </p:nvSpPr>
            <p:spPr bwMode="auto">
              <a:xfrm flipH="1">
                <a:off x="4674" y="3019"/>
                <a:ext cx="16" cy="1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7" name="Line 1753"/>
              <p:cNvSpPr>
                <a:spLocks noChangeShapeType="1"/>
              </p:cNvSpPr>
              <p:nvPr/>
            </p:nvSpPr>
            <p:spPr bwMode="auto">
              <a:xfrm flipH="1" flipV="1">
                <a:off x="4666" y="3013"/>
                <a:ext cx="16" cy="2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8" name="Line 1754"/>
              <p:cNvSpPr>
                <a:spLocks noChangeShapeType="1"/>
              </p:cNvSpPr>
              <p:nvPr/>
            </p:nvSpPr>
            <p:spPr bwMode="auto">
              <a:xfrm flipH="1" flipV="1">
                <a:off x="4657" y="2977"/>
                <a:ext cx="17" cy="4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59" name="Line 1755"/>
              <p:cNvSpPr>
                <a:spLocks noChangeShapeType="1"/>
              </p:cNvSpPr>
              <p:nvPr/>
            </p:nvSpPr>
            <p:spPr bwMode="auto">
              <a:xfrm flipH="1">
                <a:off x="4647" y="2985"/>
                <a:ext cx="18" cy="7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0" name="Line 1756"/>
              <p:cNvSpPr>
                <a:spLocks noChangeShapeType="1"/>
              </p:cNvSpPr>
              <p:nvPr/>
            </p:nvSpPr>
            <p:spPr bwMode="auto">
              <a:xfrm flipH="1">
                <a:off x="4639" y="3064"/>
                <a:ext cx="16" cy="13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1" name="Line 1757"/>
              <p:cNvSpPr>
                <a:spLocks noChangeShapeType="1"/>
              </p:cNvSpPr>
              <p:nvPr/>
            </p:nvSpPr>
            <p:spPr bwMode="auto">
              <a:xfrm flipH="1">
                <a:off x="4631" y="3206"/>
                <a:ext cx="16" cy="4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2" name="Line 1758"/>
              <p:cNvSpPr>
                <a:spLocks noChangeShapeType="1"/>
              </p:cNvSpPr>
              <p:nvPr/>
            </p:nvSpPr>
            <p:spPr bwMode="auto">
              <a:xfrm flipH="1" flipV="1">
                <a:off x="4621" y="3247"/>
                <a:ext cx="18" cy="1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3" name="Line 1759"/>
              <p:cNvSpPr>
                <a:spLocks noChangeShapeType="1"/>
              </p:cNvSpPr>
              <p:nvPr/>
            </p:nvSpPr>
            <p:spPr bwMode="auto">
              <a:xfrm flipH="1" flipV="1">
                <a:off x="4613" y="3241"/>
                <a:ext cx="16" cy="1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4" name="Line 1760"/>
              <p:cNvSpPr>
                <a:spLocks noChangeShapeType="1"/>
              </p:cNvSpPr>
              <p:nvPr/>
            </p:nvSpPr>
            <p:spPr bwMode="auto">
              <a:xfrm flipH="1" flipV="1">
                <a:off x="4604" y="3238"/>
                <a:ext cx="17" cy="1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5" name="Line 1761"/>
              <p:cNvSpPr>
                <a:spLocks noChangeShapeType="1"/>
              </p:cNvSpPr>
              <p:nvPr/>
            </p:nvSpPr>
            <p:spPr bwMode="auto">
              <a:xfrm flipH="1">
                <a:off x="4594" y="3246"/>
                <a:ext cx="18" cy="2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6" name="Line 1762"/>
              <p:cNvSpPr>
                <a:spLocks noChangeShapeType="1"/>
              </p:cNvSpPr>
              <p:nvPr/>
            </p:nvSpPr>
            <p:spPr bwMode="auto">
              <a:xfrm flipH="1" flipV="1">
                <a:off x="4586" y="3253"/>
                <a:ext cx="16" cy="2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7" name="Line 1763"/>
              <p:cNvSpPr>
                <a:spLocks noChangeShapeType="1"/>
              </p:cNvSpPr>
              <p:nvPr/>
            </p:nvSpPr>
            <p:spPr bwMode="auto">
              <a:xfrm flipH="1">
                <a:off x="4577" y="3261"/>
                <a:ext cx="17" cy="1"/>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8" name="Line 1764"/>
              <p:cNvSpPr>
                <a:spLocks noChangeShapeType="1"/>
              </p:cNvSpPr>
              <p:nvPr/>
            </p:nvSpPr>
            <p:spPr bwMode="auto">
              <a:xfrm flipH="1" flipV="1">
                <a:off x="4569" y="3231"/>
                <a:ext cx="16" cy="39"/>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69" name="Line 1765"/>
              <p:cNvSpPr>
                <a:spLocks noChangeShapeType="1"/>
              </p:cNvSpPr>
              <p:nvPr/>
            </p:nvSpPr>
            <p:spPr bwMode="auto">
              <a:xfrm flipH="1">
                <a:off x="4561" y="3239"/>
                <a:ext cx="16" cy="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0" name="Line 1766"/>
              <p:cNvSpPr>
                <a:spLocks noChangeShapeType="1"/>
              </p:cNvSpPr>
              <p:nvPr/>
            </p:nvSpPr>
            <p:spPr bwMode="auto">
              <a:xfrm flipH="1">
                <a:off x="4551" y="3250"/>
                <a:ext cx="18" cy="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1" name="Line 1767"/>
              <p:cNvSpPr>
                <a:spLocks noChangeShapeType="1"/>
              </p:cNvSpPr>
              <p:nvPr/>
            </p:nvSpPr>
            <p:spPr bwMode="auto">
              <a:xfrm flipH="1" flipV="1">
                <a:off x="4542" y="3240"/>
                <a:ext cx="17" cy="1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2" name="Line 1768"/>
              <p:cNvSpPr>
                <a:spLocks noChangeShapeType="1"/>
              </p:cNvSpPr>
              <p:nvPr/>
            </p:nvSpPr>
            <p:spPr bwMode="auto">
              <a:xfrm flipH="1">
                <a:off x="4533" y="3248"/>
                <a:ext cx="17" cy="6"/>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3" name="Line 1769"/>
              <p:cNvSpPr>
                <a:spLocks noChangeShapeType="1"/>
              </p:cNvSpPr>
              <p:nvPr/>
            </p:nvSpPr>
            <p:spPr bwMode="auto">
              <a:xfrm flipH="1">
                <a:off x="4525" y="3258"/>
                <a:ext cx="16"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4" name="Line 1770"/>
              <p:cNvSpPr>
                <a:spLocks noChangeShapeType="1"/>
              </p:cNvSpPr>
              <p:nvPr/>
            </p:nvSpPr>
            <p:spPr bwMode="auto">
              <a:xfrm flipH="1" flipV="1">
                <a:off x="4517" y="3247"/>
                <a:ext cx="16" cy="18"/>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5" name="Line 1771"/>
              <p:cNvSpPr>
                <a:spLocks noChangeShapeType="1"/>
              </p:cNvSpPr>
              <p:nvPr/>
            </p:nvSpPr>
            <p:spPr bwMode="auto">
              <a:xfrm flipH="1">
                <a:off x="4508" y="3251"/>
                <a:ext cx="17" cy="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6" name="Line 1772"/>
              <p:cNvSpPr>
                <a:spLocks noChangeShapeType="1"/>
              </p:cNvSpPr>
              <p:nvPr/>
            </p:nvSpPr>
            <p:spPr bwMode="auto">
              <a:xfrm flipH="1" flipV="1">
                <a:off x="4498" y="3245"/>
                <a:ext cx="18" cy="1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7" name="Line 1773"/>
              <p:cNvSpPr>
                <a:spLocks noChangeShapeType="1"/>
              </p:cNvSpPr>
              <p:nvPr/>
            </p:nvSpPr>
            <p:spPr bwMode="auto">
              <a:xfrm flipH="1">
                <a:off x="4490" y="3249"/>
                <a:ext cx="16" cy="4"/>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8" name="Line 1774"/>
              <p:cNvSpPr>
                <a:spLocks noChangeShapeType="1"/>
              </p:cNvSpPr>
              <p:nvPr/>
            </p:nvSpPr>
            <p:spPr bwMode="auto">
              <a:xfrm flipH="1" flipV="1">
                <a:off x="4481" y="3224"/>
                <a:ext cx="17" cy="3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79" name="Line 1775"/>
              <p:cNvSpPr>
                <a:spLocks noChangeShapeType="1"/>
              </p:cNvSpPr>
              <p:nvPr/>
            </p:nvSpPr>
            <p:spPr bwMode="auto">
              <a:xfrm flipH="1">
                <a:off x="4473" y="3232"/>
                <a:ext cx="16" cy="1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0" name="Line 1776"/>
              <p:cNvSpPr>
                <a:spLocks noChangeShapeType="1"/>
              </p:cNvSpPr>
              <p:nvPr/>
            </p:nvSpPr>
            <p:spPr bwMode="auto">
              <a:xfrm flipH="1">
                <a:off x="4465" y="3248"/>
                <a:ext cx="16" cy="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1" name="Line 1777"/>
              <p:cNvSpPr>
                <a:spLocks noChangeShapeType="1"/>
              </p:cNvSpPr>
              <p:nvPr/>
            </p:nvSpPr>
            <p:spPr bwMode="auto">
              <a:xfrm flipH="1" flipV="1">
                <a:off x="4455" y="3237"/>
                <a:ext cx="18" cy="18"/>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2" name="Line 1778"/>
              <p:cNvSpPr>
                <a:spLocks noChangeShapeType="1"/>
              </p:cNvSpPr>
              <p:nvPr/>
            </p:nvSpPr>
            <p:spPr bwMode="auto">
              <a:xfrm flipH="1">
                <a:off x="4447" y="3245"/>
                <a:ext cx="16" cy="9"/>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3" name="Line 1779"/>
              <p:cNvSpPr>
                <a:spLocks noChangeShapeType="1"/>
              </p:cNvSpPr>
              <p:nvPr/>
            </p:nvSpPr>
            <p:spPr bwMode="auto">
              <a:xfrm flipH="1" flipV="1">
                <a:off x="4439" y="3249"/>
                <a:ext cx="16"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4" name="Line 1780"/>
              <p:cNvSpPr>
                <a:spLocks noChangeShapeType="1"/>
              </p:cNvSpPr>
              <p:nvPr/>
            </p:nvSpPr>
            <p:spPr bwMode="auto">
              <a:xfrm flipH="1" flipV="1">
                <a:off x="4429" y="3235"/>
                <a:ext cx="18" cy="2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5" name="Line 1781"/>
              <p:cNvSpPr>
                <a:spLocks noChangeShapeType="1"/>
              </p:cNvSpPr>
              <p:nvPr/>
            </p:nvSpPr>
            <p:spPr bwMode="auto">
              <a:xfrm flipH="1">
                <a:off x="4421" y="3243"/>
                <a:ext cx="16" cy="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6" name="Line 1782"/>
              <p:cNvSpPr>
                <a:spLocks noChangeShapeType="1"/>
              </p:cNvSpPr>
              <p:nvPr/>
            </p:nvSpPr>
            <p:spPr bwMode="auto">
              <a:xfrm flipH="1" flipV="1">
                <a:off x="4412" y="3243"/>
                <a:ext cx="17" cy="1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7" name="Line 1783"/>
              <p:cNvSpPr>
                <a:spLocks noChangeShapeType="1"/>
              </p:cNvSpPr>
              <p:nvPr/>
            </p:nvSpPr>
            <p:spPr bwMode="auto">
              <a:xfrm flipH="1" flipV="1">
                <a:off x="4329" y="3238"/>
                <a:ext cx="91" cy="13"/>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8" name="Line 1784"/>
              <p:cNvSpPr>
                <a:spLocks noChangeShapeType="1"/>
              </p:cNvSpPr>
              <p:nvPr/>
            </p:nvSpPr>
            <p:spPr bwMode="auto">
              <a:xfrm flipH="1">
                <a:off x="4306" y="3242"/>
                <a:ext cx="31" cy="2"/>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89" name="Line 1785"/>
              <p:cNvSpPr>
                <a:spLocks noChangeShapeType="1"/>
              </p:cNvSpPr>
              <p:nvPr/>
            </p:nvSpPr>
            <p:spPr bwMode="auto">
              <a:xfrm flipH="1">
                <a:off x="4284" y="3244"/>
                <a:ext cx="30" cy="7"/>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90" name="Line 1786"/>
              <p:cNvSpPr>
                <a:spLocks noChangeShapeType="1"/>
              </p:cNvSpPr>
              <p:nvPr/>
            </p:nvSpPr>
            <p:spPr bwMode="auto">
              <a:xfrm flipH="1" flipV="1">
                <a:off x="4263" y="3245"/>
                <a:ext cx="29" cy="1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91" name="Line 1787"/>
              <p:cNvSpPr>
                <a:spLocks noChangeShapeType="1"/>
              </p:cNvSpPr>
              <p:nvPr/>
            </p:nvSpPr>
            <p:spPr bwMode="auto">
              <a:xfrm flipH="1">
                <a:off x="4241" y="3249"/>
                <a:ext cx="30" cy="0"/>
              </a:xfrm>
              <a:prstGeom prst="line">
                <a:avLst/>
              </a:prstGeom>
              <a:noFill/>
              <a:ln w="12700">
                <a:solidFill>
                  <a:srgbClr val="D9B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0292" name="Rectangle 1788"/>
              <p:cNvSpPr>
                <a:spLocks noChangeArrowheads="1"/>
              </p:cNvSpPr>
              <p:nvPr/>
            </p:nvSpPr>
            <p:spPr bwMode="auto">
              <a:xfrm>
                <a:off x="4062" y="3598"/>
                <a:ext cx="131"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a:t>
                </a:r>
              </a:p>
            </p:txBody>
          </p:sp>
          <p:sp>
            <p:nvSpPr>
              <p:cNvPr id="60293" name="Rectangle 1789"/>
              <p:cNvSpPr>
                <a:spLocks noChangeArrowheads="1"/>
              </p:cNvSpPr>
              <p:nvPr/>
            </p:nvSpPr>
            <p:spPr bwMode="auto">
              <a:xfrm>
                <a:off x="4018" y="3467"/>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0.1</a:t>
                </a:r>
              </a:p>
            </p:txBody>
          </p:sp>
          <p:sp>
            <p:nvSpPr>
              <p:cNvPr id="60294" name="Rectangle 1790"/>
              <p:cNvSpPr>
                <a:spLocks noChangeArrowheads="1"/>
              </p:cNvSpPr>
              <p:nvPr/>
            </p:nvSpPr>
            <p:spPr bwMode="auto">
              <a:xfrm>
                <a:off x="4018" y="3335"/>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0.2</a:t>
                </a:r>
              </a:p>
            </p:txBody>
          </p:sp>
          <p:sp>
            <p:nvSpPr>
              <p:cNvPr id="60295" name="Rectangle 1791"/>
              <p:cNvSpPr>
                <a:spLocks noChangeArrowheads="1"/>
              </p:cNvSpPr>
              <p:nvPr/>
            </p:nvSpPr>
            <p:spPr bwMode="auto">
              <a:xfrm>
                <a:off x="4018" y="3203"/>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0.3</a:t>
                </a:r>
              </a:p>
            </p:txBody>
          </p:sp>
          <p:sp>
            <p:nvSpPr>
              <p:cNvPr id="60296" name="Rectangle 1792"/>
              <p:cNvSpPr>
                <a:spLocks noChangeArrowheads="1"/>
              </p:cNvSpPr>
              <p:nvPr/>
            </p:nvSpPr>
            <p:spPr bwMode="auto">
              <a:xfrm>
                <a:off x="4018" y="3072"/>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0.4</a:t>
                </a:r>
              </a:p>
            </p:txBody>
          </p:sp>
          <p:sp>
            <p:nvSpPr>
              <p:cNvPr id="60297" name="Rectangle 1793"/>
              <p:cNvSpPr>
                <a:spLocks noChangeArrowheads="1"/>
              </p:cNvSpPr>
              <p:nvPr/>
            </p:nvSpPr>
            <p:spPr bwMode="auto">
              <a:xfrm>
                <a:off x="4018" y="2942"/>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0.5</a:t>
                </a:r>
              </a:p>
            </p:txBody>
          </p:sp>
          <p:sp>
            <p:nvSpPr>
              <p:cNvPr id="60298" name="Rectangle 1794"/>
              <p:cNvSpPr>
                <a:spLocks noChangeArrowheads="1"/>
              </p:cNvSpPr>
              <p:nvPr/>
            </p:nvSpPr>
            <p:spPr bwMode="auto">
              <a:xfrm>
                <a:off x="4018" y="2810"/>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0.6</a:t>
                </a:r>
              </a:p>
            </p:txBody>
          </p:sp>
          <p:sp>
            <p:nvSpPr>
              <p:cNvPr id="60299" name="Rectangle 1795"/>
              <p:cNvSpPr>
                <a:spLocks noChangeArrowheads="1"/>
              </p:cNvSpPr>
              <p:nvPr/>
            </p:nvSpPr>
            <p:spPr bwMode="auto">
              <a:xfrm>
                <a:off x="4018" y="2679"/>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0.7</a:t>
                </a:r>
              </a:p>
            </p:txBody>
          </p:sp>
          <p:sp>
            <p:nvSpPr>
              <p:cNvPr id="60300" name="Rectangle 1796"/>
              <p:cNvSpPr>
                <a:spLocks noChangeArrowheads="1"/>
              </p:cNvSpPr>
              <p:nvPr/>
            </p:nvSpPr>
            <p:spPr bwMode="auto">
              <a:xfrm>
                <a:off x="4018" y="2550"/>
                <a:ext cx="175"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0.8</a:t>
                </a:r>
              </a:p>
            </p:txBody>
          </p:sp>
          <p:sp>
            <p:nvSpPr>
              <p:cNvPr id="60301" name="Rectangle 1797"/>
              <p:cNvSpPr>
                <a:spLocks noChangeArrowheads="1"/>
              </p:cNvSpPr>
              <p:nvPr/>
            </p:nvSpPr>
            <p:spPr bwMode="auto">
              <a:xfrm>
                <a:off x="4110" y="3662"/>
                <a:ext cx="131"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0</a:t>
                </a:r>
              </a:p>
            </p:txBody>
          </p:sp>
          <p:sp>
            <p:nvSpPr>
              <p:cNvPr id="60302" name="Rectangle 1798"/>
              <p:cNvSpPr>
                <a:spLocks noChangeArrowheads="1"/>
              </p:cNvSpPr>
              <p:nvPr/>
            </p:nvSpPr>
            <p:spPr bwMode="auto">
              <a:xfrm>
                <a:off x="4312" y="3662"/>
                <a:ext cx="161"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50</a:t>
                </a:r>
              </a:p>
            </p:txBody>
          </p:sp>
          <p:sp>
            <p:nvSpPr>
              <p:cNvPr id="60303" name="Rectangle 1799"/>
              <p:cNvSpPr>
                <a:spLocks noChangeArrowheads="1"/>
              </p:cNvSpPr>
              <p:nvPr/>
            </p:nvSpPr>
            <p:spPr bwMode="auto">
              <a:xfrm>
                <a:off x="4515" y="3662"/>
                <a:ext cx="190"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100</a:t>
                </a:r>
              </a:p>
            </p:txBody>
          </p:sp>
          <p:sp>
            <p:nvSpPr>
              <p:cNvPr id="60304" name="Rectangle 1800"/>
              <p:cNvSpPr>
                <a:spLocks noChangeArrowheads="1"/>
              </p:cNvSpPr>
              <p:nvPr/>
            </p:nvSpPr>
            <p:spPr bwMode="auto">
              <a:xfrm>
                <a:off x="4734" y="3662"/>
                <a:ext cx="190"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150</a:t>
                </a:r>
              </a:p>
            </p:txBody>
          </p:sp>
          <p:sp>
            <p:nvSpPr>
              <p:cNvPr id="60305" name="Rectangle 1801"/>
              <p:cNvSpPr>
                <a:spLocks noChangeArrowheads="1"/>
              </p:cNvSpPr>
              <p:nvPr/>
            </p:nvSpPr>
            <p:spPr bwMode="auto">
              <a:xfrm>
                <a:off x="4953" y="3662"/>
                <a:ext cx="190"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600">
                    <a:solidFill>
                      <a:srgbClr val="000000"/>
                    </a:solidFill>
                  </a:rPr>
                  <a:t>200</a:t>
                </a:r>
              </a:p>
            </p:txBody>
          </p:sp>
          <p:sp>
            <p:nvSpPr>
              <p:cNvPr id="60306" name="Rectangle 1802"/>
              <p:cNvSpPr>
                <a:spLocks noChangeArrowheads="1"/>
              </p:cNvSpPr>
              <p:nvPr/>
            </p:nvSpPr>
            <p:spPr bwMode="auto">
              <a:xfrm rot="16200000">
                <a:off x="3480" y="3073"/>
                <a:ext cx="112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700">
                    <a:solidFill>
                      <a:srgbClr val="000000"/>
                    </a:solidFill>
                  </a:rPr>
                  <a:t> Ratio: </a:t>
                </a:r>
                <a:r>
                  <a:rPr lang="en-US" altLang="en-US" sz="800">
                    <a:solidFill>
                      <a:srgbClr val="000000"/>
                    </a:solidFill>
                  </a:rPr>
                  <a:t>intensity</a:t>
                </a:r>
                <a:r>
                  <a:rPr lang="en-US" altLang="en-US" sz="700">
                    <a:solidFill>
                      <a:srgbClr val="000000"/>
                    </a:solidFill>
                  </a:rPr>
                  <a:t> of 460nm / 405nm signals</a:t>
                </a:r>
              </a:p>
            </p:txBody>
          </p:sp>
          <p:sp>
            <p:nvSpPr>
              <p:cNvPr id="60307" name="Rectangle 1803"/>
              <p:cNvSpPr>
                <a:spLocks noChangeArrowheads="1"/>
              </p:cNvSpPr>
              <p:nvPr/>
            </p:nvSpPr>
            <p:spPr bwMode="auto">
              <a:xfrm>
                <a:off x="4415" y="3530"/>
                <a:ext cx="56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000">
                    <a:solidFill>
                      <a:schemeClr val="bg2"/>
                    </a:solidFill>
                    <a:latin typeface="Times New Roman" panose="02020603050405020304" pitchFamily="18" charset="0"/>
                  </a:rPr>
                  <a:t>Time (seconds)</a:t>
                </a:r>
              </a:p>
            </p:txBody>
          </p:sp>
          <p:sp>
            <p:nvSpPr>
              <p:cNvPr id="60308" name="Line 1804"/>
              <p:cNvSpPr>
                <a:spLocks noChangeShapeType="1"/>
              </p:cNvSpPr>
              <p:nvPr/>
            </p:nvSpPr>
            <p:spPr bwMode="auto">
              <a:xfrm>
                <a:off x="4629" y="3453"/>
                <a:ext cx="0" cy="144"/>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9402" name="Rectangle 1805"/>
            <p:cNvSpPr>
              <a:spLocks noChangeArrowheads="1"/>
            </p:cNvSpPr>
            <p:nvPr/>
          </p:nvSpPr>
          <p:spPr bwMode="auto">
            <a:xfrm>
              <a:off x="1024" y="3789"/>
              <a:ext cx="3167"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585788">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defTabSz="585788">
                <a:spcBef>
                  <a:spcPct val="20000"/>
                </a:spcBef>
                <a:buChar char="–"/>
                <a:defRPr sz="2800">
                  <a:solidFill>
                    <a:schemeClr val="tx1"/>
                  </a:solidFill>
                  <a:latin typeface="Arial" panose="020B0604020202020204" pitchFamily="34" charset="0"/>
                </a:defRPr>
              </a:lvl2pPr>
              <a:lvl3pPr marL="1143000" indent="-228600" defTabSz="585788">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defTabSz="585788">
                <a:spcBef>
                  <a:spcPct val="20000"/>
                </a:spcBef>
                <a:buChar char="–"/>
                <a:defRPr sz="2000">
                  <a:solidFill>
                    <a:schemeClr val="tx1"/>
                  </a:solidFill>
                  <a:latin typeface="Arial" panose="020B0604020202020204" pitchFamily="34" charset="0"/>
                </a:defRPr>
              </a:lvl4pPr>
              <a:lvl5pPr marL="2057400" indent="-228600" defTabSz="585788">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algn="l" defTabSz="585788"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900">
                  <a:latin typeface="Times New Roman" panose="02020603050405020304" pitchFamily="18" charset="0"/>
                </a:rPr>
                <a:t>Flow Cytometry			Image Analysis</a:t>
              </a:r>
            </a:p>
          </p:txBody>
        </p:sp>
      </p:grpSp>
    </p:spTree>
    <p:extLst>
      <p:ext uri="{BB962C8B-B14F-4D97-AF65-F5344CB8AC3E}">
        <p14:creationId xmlns:p14="http://schemas.microsoft.com/office/powerpoint/2010/main" val="31533239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22313" y="550863"/>
            <a:ext cx="11345862" cy="6210300"/>
          </a:xfrm>
        </p:spPr>
        <p:txBody>
          <a:bodyPr/>
          <a:lstStyle/>
          <a:p>
            <a:pPr algn="l" rtl="0"/>
            <a:endParaRPr lang="en-US" dirty="0"/>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staining </a:t>
            </a:r>
            <a:r>
              <a:rPr lang="en-US" sz="3600" dirty="0" smtClean="0">
                <a:latin typeface="Times New Roman" panose="02020603050405020304" pitchFamily="18" charset="0"/>
                <a:cs typeface="Times New Roman" panose="02020603050405020304" pitchFamily="18" charset="0"/>
              </a:rPr>
              <a:t>procedure:</a:t>
            </a:r>
          </a:p>
          <a:p>
            <a:pPr algn="l" rtl="0"/>
            <a:r>
              <a:rPr lang="en-US" sz="3600" dirty="0" smtClean="0">
                <a:solidFill>
                  <a:srgbClr val="C00000"/>
                </a:solidFill>
                <a:latin typeface="Times New Roman" panose="02020603050405020304" pitchFamily="18" charset="0"/>
                <a:cs typeface="Times New Roman" panose="02020603050405020304" pitchFamily="18" charset="0"/>
              </a:rPr>
              <a:t>making </a:t>
            </a:r>
            <a:r>
              <a:rPr lang="en-US" sz="3600" dirty="0">
                <a:solidFill>
                  <a:srgbClr val="C00000"/>
                </a:solidFill>
                <a:latin typeface="Times New Roman" panose="02020603050405020304" pitchFamily="18" charset="0"/>
                <a:cs typeface="Times New Roman" panose="02020603050405020304" pitchFamily="18" charset="0"/>
              </a:rPr>
              <a:t>a single-cell suspension from cell culture or tissue </a:t>
            </a:r>
            <a:r>
              <a:rPr lang="en-US" sz="3600" dirty="0" smtClean="0">
                <a:solidFill>
                  <a:srgbClr val="C00000"/>
                </a:solidFill>
                <a:latin typeface="Times New Roman" panose="02020603050405020304" pitchFamily="18" charset="0"/>
                <a:cs typeface="Times New Roman" panose="02020603050405020304" pitchFamily="18" charset="0"/>
              </a:rPr>
              <a:t>samples</a:t>
            </a:r>
          </a:p>
          <a:p>
            <a:pPr algn="l" rtl="0"/>
            <a:r>
              <a:rPr lang="en-US" sz="3600" dirty="0" smtClean="0">
                <a:solidFill>
                  <a:srgbClr val="0070C0"/>
                </a:solidFill>
                <a:latin typeface="Times New Roman" panose="02020603050405020304" pitchFamily="18" charset="0"/>
                <a:cs typeface="Times New Roman" panose="02020603050405020304" pitchFamily="18" charset="0"/>
              </a:rPr>
              <a:t>The </a:t>
            </a:r>
            <a:r>
              <a:rPr lang="en-US" sz="3600" dirty="0">
                <a:solidFill>
                  <a:srgbClr val="0070C0"/>
                </a:solidFill>
                <a:latin typeface="Times New Roman" panose="02020603050405020304" pitchFamily="18" charset="0"/>
                <a:cs typeface="Times New Roman" panose="02020603050405020304" pitchFamily="18" charset="0"/>
              </a:rPr>
              <a:t>cells </a:t>
            </a:r>
            <a:r>
              <a:rPr lang="en-US" sz="3600" dirty="0" smtClean="0">
                <a:solidFill>
                  <a:srgbClr val="0070C0"/>
                </a:solidFill>
                <a:latin typeface="Times New Roman" panose="02020603050405020304" pitchFamily="18" charset="0"/>
                <a:cs typeface="Times New Roman" panose="02020603050405020304" pitchFamily="18" charset="0"/>
              </a:rPr>
              <a:t>incubated </a:t>
            </a:r>
            <a:r>
              <a:rPr lang="en-US" sz="3600" dirty="0">
                <a:solidFill>
                  <a:srgbClr val="0070C0"/>
                </a:solidFill>
                <a:latin typeface="Times New Roman" panose="02020603050405020304" pitchFamily="18" charset="0"/>
                <a:cs typeface="Times New Roman" panose="02020603050405020304" pitchFamily="18" charset="0"/>
              </a:rPr>
              <a:t>in tubes or </a:t>
            </a:r>
            <a:r>
              <a:rPr lang="en-US" sz="3600" dirty="0" err="1">
                <a:solidFill>
                  <a:srgbClr val="0070C0"/>
                </a:solidFill>
                <a:latin typeface="Times New Roman" panose="02020603050405020304" pitchFamily="18" charset="0"/>
                <a:cs typeface="Times New Roman" panose="02020603050405020304" pitchFamily="18" charset="0"/>
              </a:rPr>
              <a:t>microtiter</a:t>
            </a:r>
            <a:r>
              <a:rPr lang="en-US" sz="3600" dirty="0">
                <a:solidFill>
                  <a:srgbClr val="0070C0"/>
                </a:solidFill>
                <a:latin typeface="Times New Roman" panose="02020603050405020304" pitchFamily="18" charset="0"/>
                <a:cs typeface="Times New Roman" panose="02020603050405020304" pitchFamily="18" charset="0"/>
              </a:rPr>
              <a:t> plates with unlabeled or </a:t>
            </a:r>
            <a:r>
              <a:rPr lang="en-US" sz="3600" dirty="0" err="1">
                <a:solidFill>
                  <a:srgbClr val="0070C0"/>
                </a:solidFill>
                <a:latin typeface="Times New Roman" panose="02020603050405020304" pitchFamily="18" charset="0"/>
                <a:cs typeface="Times New Roman" panose="02020603050405020304" pitchFamily="18" charset="0"/>
              </a:rPr>
              <a:t>fluorochrome</a:t>
            </a:r>
            <a:r>
              <a:rPr lang="en-US" sz="3600" dirty="0">
                <a:solidFill>
                  <a:srgbClr val="0070C0"/>
                </a:solidFill>
                <a:latin typeface="Times New Roman" panose="02020603050405020304" pitchFamily="18" charset="0"/>
                <a:cs typeface="Times New Roman" panose="02020603050405020304" pitchFamily="18" charset="0"/>
              </a:rPr>
              <a:t>-labeled antibodies and analyzed on the flow cytometer</a:t>
            </a:r>
            <a:r>
              <a:rPr lang="en-US" dirty="0" smtClean="0">
                <a:latin typeface="Times New Roman" panose="02020603050405020304" pitchFamily="18" charset="0"/>
                <a:cs typeface="Times New Roman" panose="02020603050405020304" pitchFamily="18" charset="0"/>
              </a:rPr>
              <a:t>.</a:t>
            </a:r>
          </a:p>
          <a:p>
            <a:pPr algn="l" rtl="0"/>
            <a:endParaRPr lang="en-US" dirty="0">
              <a:latin typeface="Times New Roman" panose="02020603050405020304" pitchFamily="18" charset="0"/>
              <a:cs typeface="Times New Roman" panose="02020603050405020304" pitchFamily="18" charset="0"/>
            </a:endParaRPr>
          </a:p>
          <a:p>
            <a:pPr algn="l" rtl="0"/>
            <a:endParaRPr lang="fa-IR" dirty="0"/>
          </a:p>
        </p:txBody>
      </p:sp>
    </p:spTree>
    <p:extLst>
      <p:ext uri="{BB962C8B-B14F-4D97-AF65-F5344CB8AC3E}">
        <p14:creationId xmlns:p14="http://schemas.microsoft.com/office/powerpoint/2010/main" val="10414543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rPr>
              <a:t>Research Applications</a:t>
            </a:r>
          </a:p>
        </p:txBody>
      </p:sp>
      <p:sp>
        <p:nvSpPr>
          <p:cNvPr id="61443" name="Rectangle 3"/>
          <p:cNvSpPr>
            <a:spLocks noGrp="1" noChangeArrowheads="1"/>
          </p:cNvSpPr>
          <p:nvPr>
            <p:ph type="body" idx="1"/>
          </p:nvPr>
        </p:nvSpPr>
        <p:spPr/>
        <p:txBody>
          <a:bodyPr>
            <a:normAutofit/>
          </a:bodyPr>
          <a:lstStyle/>
          <a:p>
            <a:pPr algn="l" rtl="0">
              <a:lnSpc>
                <a:spcPct val="80000"/>
              </a:lnSpc>
            </a:pPr>
            <a:r>
              <a:rPr lang="en-US" altLang="en-US" sz="2000" b="1" dirty="0">
                <a:latin typeface="Times New Roman" panose="02020603050405020304" pitchFamily="18" charset="0"/>
              </a:rPr>
              <a:t>Phenotypic Analysis:</a:t>
            </a:r>
            <a:endParaRPr lang="en-US" altLang="en-US" sz="2000" dirty="0">
              <a:latin typeface="Times New Roman" panose="02020603050405020304" pitchFamily="18" charset="0"/>
            </a:endParaRPr>
          </a:p>
          <a:p>
            <a:pPr algn="l" rtl="0">
              <a:lnSpc>
                <a:spcPct val="80000"/>
              </a:lnSpc>
              <a:buFont typeface="Wingdings" panose="05000000000000000000" pitchFamily="2" charset="2"/>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Immunophenotypic</a:t>
            </a:r>
            <a:r>
              <a:rPr lang="en-US" altLang="en-US" sz="2000" dirty="0">
                <a:latin typeface="Times New Roman" panose="02020603050405020304" pitchFamily="18" charset="0"/>
              </a:rPr>
              <a:t> Analysis of Peripheral Blood Lymphocytes</a:t>
            </a:r>
          </a:p>
          <a:p>
            <a:pPr algn="l" rtl="0">
              <a:lnSpc>
                <a:spcPct val="80000"/>
              </a:lnSpc>
              <a:buFont typeface="Wingdings" panose="05000000000000000000" pitchFamily="2" charset="2"/>
              <a:buNone/>
            </a:pPr>
            <a:r>
              <a:rPr lang="en-US" altLang="en-US" sz="2000" dirty="0">
                <a:latin typeface="Times New Roman" panose="02020603050405020304" pitchFamily="18" charset="0"/>
              </a:rPr>
              <a:t>		Detection of Cytokine Receptors</a:t>
            </a:r>
          </a:p>
          <a:p>
            <a:pPr algn="l" rtl="0">
              <a:lnSpc>
                <a:spcPct val="80000"/>
              </a:lnSpc>
              <a:buFont typeface="Wingdings" panose="05000000000000000000" pitchFamily="2" charset="2"/>
              <a:buNone/>
            </a:pPr>
            <a:r>
              <a:rPr lang="en-US" altLang="en-US" sz="2000" dirty="0">
                <a:latin typeface="Times New Roman" panose="02020603050405020304" pitchFamily="18" charset="0"/>
              </a:rPr>
              <a:t>		Enumeration of CD34+ Hematopoietic Stem and Progenitor Cells</a:t>
            </a:r>
          </a:p>
          <a:p>
            <a:pPr algn="l" rtl="0">
              <a:lnSpc>
                <a:spcPct val="80000"/>
              </a:lnSpc>
              <a:buFont typeface="Wingdings" panose="05000000000000000000" pitchFamily="2" charset="2"/>
              <a:buNone/>
            </a:pPr>
            <a:r>
              <a:rPr lang="en-US" altLang="en-US" sz="2000" dirty="0">
                <a:latin typeface="Times New Roman" panose="02020603050405020304" pitchFamily="18" charset="0"/>
              </a:rPr>
              <a:t>		Measurement of CD40 Ligand Expression on Resting and In Vitro-Activated T Cells</a:t>
            </a:r>
          </a:p>
          <a:p>
            <a:pPr algn="l" rtl="0">
              <a:lnSpc>
                <a:spcPct val="80000"/>
              </a:lnSpc>
            </a:pPr>
            <a:endParaRPr lang="en-US" altLang="en-US" sz="2000" dirty="0">
              <a:latin typeface="Times New Roman" panose="02020603050405020304" pitchFamily="18" charset="0"/>
            </a:endParaRPr>
          </a:p>
          <a:p>
            <a:pPr algn="l" rtl="0">
              <a:lnSpc>
                <a:spcPct val="80000"/>
              </a:lnSpc>
            </a:pPr>
            <a:r>
              <a:rPr lang="en-US" altLang="en-US" sz="2000" b="1" dirty="0">
                <a:latin typeface="Times New Roman" panose="02020603050405020304" pitchFamily="18" charset="0"/>
              </a:rPr>
              <a:t>Nucleic Acid Analysis:</a:t>
            </a:r>
          </a:p>
          <a:p>
            <a:pPr algn="l" rtl="0">
              <a:lnSpc>
                <a:spcPct val="80000"/>
              </a:lnSpc>
              <a:buFont typeface="Wingdings" panose="05000000000000000000" pitchFamily="2" charset="2"/>
              <a:buNone/>
            </a:pPr>
            <a:r>
              <a:rPr lang="en-US" altLang="en-US" sz="2000" dirty="0">
                <a:latin typeface="Times New Roman" panose="02020603050405020304" pitchFamily="18" charset="0"/>
              </a:rPr>
              <a:t>		Analysis of DNA Content and DNA Strand Breaks for Detection of Apoptotic Cells</a:t>
            </a:r>
          </a:p>
          <a:p>
            <a:pPr algn="l" rtl="0">
              <a:lnSpc>
                <a:spcPct val="80000"/>
              </a:lnSpc>
              <a:buFont typeface="Wingdings" panose="05000000000000000000" pitchFamily="2" charset="2"/>
              <a:buNone/>
            </a:pPr>
            <a:r>
              <a:rPr lang="en-US" altLang="en-US" sz="2000" dirty="0">
                <a:latin typeface="Times New Roman" panose="02020603050405020304" pitchFamily="18" charset="0"/>
              </a:rPr>
              <a:t>		DNA Content Measurement for DNA </a:t>
            </a:r>
            <a:r>
              <a:rPr lang="en-US" altLang="en-US" sz="2000" dirty="0" err="1">
                <a:latin typeface="Times New Roman" panose="02020603050405020304" pitchFamily="18" charset="0"/>
              </a:rPr>
              <a:t>Ploidy</a:t>
            </a:r>
            <a:r>
              <a:rPr lang="en-US" altLang="en-US" sz="2000" dirty="0">
                <a:latin typeface="Times New Roman" panose="02020603050405020304" pitchFamily="18" charset="0"/>
              </a:rPr>
              <a:t> and Cell Cycle Analysis</a:t>
            </a:r>
          </a:p>
          <a:p>
            <a:pPr algn="l" rtl="0">
              <a:lnSpc>
                <a:spcPct val="80000"/>
              </a:lnSpc>
              <a:buFont typeface="Wingdings" panose="05000000000000000000" pitchFamily="2" charset="2"/>
              <a:buNone/>
            </a:pPr>
            <a:r>
              <a:rPr lang="en-US" altLang="en-US" sz="2000" dirty="0">
                <a:latin typeface="Times New Roman" panose="02020603050405020304" pitchFamily="18" charset="0"/>
              </a:rPr>
              <a:t>		Analysis of DNA Content and </a:t>
            </a:r>
            <a:r>
              <a:rPr lang="en-US" altLang="en-US" sz="2000" dirty="0" err="1">
                <a:latin typeface="Times New Roman" panose="02020603050405020304" pitchFamily="18" charset="0"/>
              </a:rPr>
              <a:t>BrdU</a:t>
            </a:r>
            <a:r>
              <a:rPr lang="en-US" altLang="en-US" sz="2000" dirty="0">
                <a:latin typeface="Times New Roman" panose="02020603050405020304" pitchFamily="18" charset="0"/>
              </a:rPr>
              <a:t> Incorporation</a:t>
            </a:r>
          </a:p>
          <a:p>
            <a:pPr algn="l" rtl="0">
              <a:lnSpc>
                <a:spcPct val="80000"/>
              </a:lnSpc>
            </a:pPr>
            <a:endParaRPr lang="en-US" altLang="en-US" sz="2000" dirty="0">
              <a:latin typeface="Times New Roman" panose="02020603050405020304" pitchFamily="18" charset="0"/>
            </a:endParaRPr>
          </a:p>
          <a:p>
            <a:pPr algn="l" rtl="0">
              <a:lnSpc>
                <a:spcPct val="80000"/>
              </a:lnSpc>
            </a:pPr>
            <a:endParaRPr lang="en-US" altLang="en-US" sz="1200" dirty="0"/>
          </a:p>
        </p:txBody>
      </p:sp>
    </p:spTree>
    <p:extLst>
      <p:ext uri="{BB962C8B-B14F-4D97-AF65-F5344CB8AC3E}">
        <p14:creationId xmlns:p14="http://schemas.microsoft.com/office/powerpoint/2010/main" val="18734651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063" y="380546"/>
            <a:ext cx="11236779" cy="6297840"/>
          </a:xfrm>
        </p:spPr>
        <p:txBody>
          <a:bodyPr>
            <a:normAutofit/>
          </a:bodyPr>
          <a:lstStyle/>
          <a:p>
            <a:pPr algn="l" rtl="0">
              <a:lnSpc>
                <a:spcPct val="80000"/>
              </a:lnSpc>
            </a:pPr>
            <a:r>
              <a:rPr lang="en-US" altLang="en-US" sz="2400" b="1" dirty="0">
                <a:latin typeface="Times New Roman" panose="02020603050405020304" pitchFamily="18" charset="0"/>
                <a:cs typeface="Times New Roman" panose="02020603050405020304" pitchFamily="18" charset="0"/>
              </a:rPr>
              <a:t>Cell Function:</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Oxidative </a:t>
            </a:r>
            <a:r>
              <a:rPr lang="en-US" altLang="en-US" sz="2400" dirty="0">
                <a:latin typeface="Times New Roman" panose="02020603050405020304" pitchFamily="18" charset="0"/>
                <a:cs typeface="Times New Roman" panose="02020603050405020304" pitchFamily="18" charset="0"/>
              </a:rPr>
              <a:t>Metabolism of Neutrophils</a:t>
            </a:r>
            <a:endParaRPr lang="en-US" altLang="en-US" sz="2400" b="1" dirty="0">
              <a:latin typeface="Times New Roman" panose="02020603050405020304" pitchFamily="18" charset="0"/>
              <a:cs typeface="Times New Roman" panose="02020603050405020304" pitchFamily="18" charset="0"/>
            </a:endParaRP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Measurement </a:t>
            </a:r>
            <a:r>
              <a:rPr lang="en-US" altLang="en-US" sz="2400" dirty="0">
                <a:latin typeface="Times New Roman" panose="02020603050405020304" pitchFamily="18" charset="0"/>
                <a:cs typeface="Times New Roman" panose="02020603050405020304" pitchFamily="18" charset="0"/>
              </a:rPr>
              <a:t>of Intracellular pH</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Analysis </a:t>
            </a:r>
            <a:r>
              <a:rPr lang="en-US" altLang="en-US" sz="2400" dirty="0">
                <a:latin typeface="Times New Roman" panose="02020603050405020304" pitchFamily="18" charset="0"/>
                <a:cs typeface="Times New Roman" panose="02020603050405020304" pitchFamily="18" charset="0"/>
              </a:rPr>
              <a:t>of Mitochondrial Membrane Potential</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Reporters </a:t>
            </a:r>
            <a:r>
              <a:rPr lang="en-US" altLang="en-US" sz="2400" dirty="0">
                <a:latin typeface="Times New Roman" panose="02020603050405020304" pitchFamily="18" charset="0"/>
                <a:cs typeface="Times New Roman" panose="02020603050405020304" pitchFamily="18" charset="0"/>
              </a:rPr>
              <a:t>of Gene Expression</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Measurement </a:t>
            </a:r>
            <a:r>
              <a:rPr lang="en-US" altLang="en-US" sz="2400" dirty="0">
                <a:latin typeface="Times New Roman" panose="02020603050405020304" pitchFamily="18" charset="0"/>
                <a:cs typeface="Times New Roman" panose="02020603050405020304" pitchFamily="18" charset="0"/>
              </a:rPr>
              <a:t>of Intracellular Calcium Ions</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Intracellular </a:t>
            </a:r>
            <a:r>
              <a:rPr lang="en-US" altLang="en-US" sz="2400" dirty="0">
                <a:latin typeface="Times New Roman" panose="02020603050405020304" pitchFamily="18" charset="0"/>
                <a:cs typeface="Times New Roman" panose="02020603050405020304" pitchFamily="18" charset="0"/>
              </a:rPr>
              <a:t>Cytokines</a:t>
            </a:r>
          </a:p>
          <a:p>
            <a:pPr algn="l" rtl="0">
              <a:lnSpc>
                <a:spcPct val="80000"/>
              </a:lnSpc>
            </a:pPr>
            <a:endParaRPr lang="en-US" altLang="en-US" sz="2400" dirty="0">
              <a:latin typeface="Times New Roman" panose="02020603050405020304" pitchFamily="18" charset="0"/>
              <a:cs typeface="Times New Roman" panose="02020603050405020304" pitchFamily="18" charset="0"/>
            </a:endParaRPr>
          </a:p>
          <a:p>
            <a:pPr algn="l" rtl="0">
              <a:lnSpc>
                <a:spcPct val="80000"/>
              </a:lnSpc>
            </a:pPr>
            <a:r>
              <a:rPr lang="en-US" altLang="en-US" sz="2400" b="1" dirty="0">
                <a:latin typeface="Times New Roman" panose="02020603050405020304" pitchFamily="18" charset="0"/>
                <a:cs typeface="Times New Roman" panose="02020603050405020304" pitchFamily="18" charset="0"/>
              </a:rPr>
              <a:t>Microbiological Applications:</a:t>
            </a:r>
            <a:endParaRPr lang="en-US" altLang="en-US" sz="2400" dirty="0">
              <a:latin typeface="Times New Roman" panose="02020603050405020304" pitchFamily="18" charset="0"/>
              <a:cs typeface="Times New Roman" panose="02020603050405020304" pitchFamily="18" charset="0"/>
            </a:endParaRP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Antibiotic </a:t>
            </a:r>
            <a:r>
              <a:rPr lang="en-US" altLang="en-US" sz="2400" dirty="0">
                <a:latin typeface="Times New Roman" panose="02020603050405020304" pitchFamily="18" charset="0"/>
                <a:cs typeface="Times New Roman" panose="02020603050405020304" pitchFamily="18" charset="0"/>
              </a:rPr>
              <a:t>Susceptibility </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Cell </a:t>
            </a:r>
            <a:r>
              <a:rPr lang="en-US" altLang="en-US" sz="2400" dirty="0">
                <a:latin typeface="Times New Roman" panose="02020603050405020304" pitchFamily="18" charset="0"/>
                <a:cs typeface="Times New Roman" panose="02020603050405020304" pitchFamily="18" charset="0"/>
              </a:rPr>
              <a:t>Cycle Analysis of Yeasts</a:t>
            </a:r>
          </a:p>
          <a:p>
            <a:pPr algn="l" rtl="0">
              <a:lnSpc>
                <a:spcPct val="80000"/>
              </a:lnSpc>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DNA/RNA </a:t>
            </a:r>
            <a:r>
              <a:rPr lang="en-US" altLang="en-US" sz="2400" dirty="0">
                <a:latin typeface="Times New Roman" panose="02020603050405020304" pitchFamily="18" charset="0"/>
                <a:cs typeface="Times New Roman" panose="02020603050405020304" pitchFamily="18" charset="0"/>
              </a:rPr>
              <a:t>Analysis of Phytoplankton</a:t>
            </a:r>
            <a:endParaRPr lang="en-US" altLang="en-US" sz="2400" b="1" dirty="0">
              <a:latin typeface="Times New Roman" panose="02020603050405020304" pitchFamily="18" charset="0"/>
              <a:cs typeface="Times New Roman" panose="02020603050405020304" pitchFamily="18" charset="0"/>
            </a:endParaRPr>
          </a:p>
          <a:p>
            <a:pPr marL="0" indent="0" algn="l" rtl="0">
              <a:buNone/>
            </a:pP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488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Clinical Applications</a:t>
            </a:r>
          </a:p>
        </p:txBody>
      </p:sp>
      <p:sp>
        <p:nvSpPr>
          <p:cNvPr id="26627" name="Rectangle 3"/>
          <p:cNvSpPr>
            <a:spLocks noGrp="1" noChangeArrowheads="1"/>
          </p:cNvSpPr>
          <p:nvPr>
            <p:ph type="body" idx="1"/>
          </p:nvPr>
        </p:nvSpPr>
        <p:spPr/>
        <p:txBody>
          <a:bodyPr/>
          <a:lstStyle/>
          <a:p>
            <a:pPr algn="l" rtl="0">
              <a:lnSpc>
                <a:spcPct val="90000"/>
              </a:lnSpc>
              <a:defRPr/>
            </a:pPr>
            <a:r>
              <a:rPr lang="en-US" altLang="en-US" sz="2400" b="1" dirty="0">
                <a:latin typeface="Times New Roman" panose="02020603050405020304" pitchFamily="18" charset="0"/>
                <a:cs typeface="Times New Roman" panose="02020603050405020304" pitchFamily="18" charset="0"/>
              </a:rPr>
              <a:t>Cancer therapy monitoring: </a:t>
            </a:r>
          </a:p>
          <a:p>
            <a:pPr algn="l" rtl="0">
              <a:lnSpc>
                <a:spcPct val="90000"/>
              </a:lnSpc>
              <a:buFont typeface="Wingdings" panose="05000000000000000000" pitchFamily="2" charset="2"/>
              <a:buNone/>
              <a:defRPr/>
            </a:pPr>
            <a:endParaRPr lang="en-US" altLang="en-US" sz="2400" b="1" dirty="0">
              <a:latin typeface="Times New Roman" panose="02020603050405020304" pitchFamily="18" charset="0"/>
              <a:cs typeface="Times New Roman" panose="02020603050405020304" pitchFamily="18" charset="0"/>
            </a:endParaRPr>
          </a:p>
          <a:p>
            <a:pPr lvl="1" algn="l" rtl="0">
              <a:lnSpc>
                <a:spcPct val="90000"/>
              </a:lnSpc>
              <a:defRPr/>
            </a:pPr>
            <a:r>
              <a:rPr lang="en-US" altLang="en-US" sz="2000" dirty="0">
                <a:latin typeface="Times New Roman" panose="02020603050405020304" pitchFamily="18" charset="0"/>
                <a:cs typeface="Times New Roman" panose="02020603050405020304" pitchFamily="18" charset="0"/>
              </a:rPr>
              <a:t>DNA content of tumor cells is determined to assess the prognosis of cancer patients. </a:t>
            </a:r>
          </a:p>
          <a:p>
            <a:pPr lvl="1" algn="l" rtl="0">
              <a:lnSpc>
                <a:spcPct val="90000"/>
              </a:lnSpc>
              <a:defRPr/>
            </a:pPr>
            <a:endParaRPr lang="en-US" altLang="en-US" sz="2000" dirty="0">
              <a:latin typeface="Times New Roman" panose="02020603050405020304" pitchFamily="18" charset="0"/>
              <a:cs typeface="Times New Roman" panose="02020603050405020304" pitchFamily="18" charset="0"/>
            </a:endParaRPr>
          </a:p>
          <a:p>
            <a:pPr lvl="1" algn="l" rtl="0">
              <a:lnSpc>
                <a:spcPct val="90000"/>
              </a:lnSpc>
              <a:defRPr/>
            </a:pPr>
            <a:r>
              <a:rPr lang="en-US" altLang="en-US" sz="2000" dirty="0">
                <a:latin typeface="Times New Roman" panose="02020603050405020304" pitchFamily="18" charset="0"/>
                <a:cs typeface="Times New Roman" panose="02020603050405020304" pitchFamily="18" charset="0"/>
              </a:rPr>
              <a:t>DNA specific probes bind directly to the DNA to enable evaluation of normal and abnormal cells. </a:t>
            </a:r>
          </a:p>
          <a:p>
            <a:pPr lvl="1" algn="l" rtl="0">
              <a:lnSpc>
                <a:spcPct val="90000"/>
              </a:lnSpc>
              <a:defRPr/>
            </a:pPr>
            <a:endParaRPr lang="en-US" altLang="en-US" sz="2000" dirty="0">
              <a:latin typeface="Times New Roman" panose="02020603050405020304" pitchFamily="18" charset="0"/>
              <a:cs typeface="Times New Roman" panose="02020603050405020304" pitchFamily="18" charset="0"/>
            </a:endParaRPr>
          </a:p>
          <a:p>
            <a:pPr lvl="1" algn="l" rtl="0">
              <a:lnSpc>
                <a:spcPct val="90000"/>
              </a:lnSpc>
              <a:defRPr/>
            </a:pPr>
            <a:r>
              <a:rPr lang="en-US" altLang="en-US" sz="2000" dirty="0">
                <a:latin typeface="Times New Roman" panose="02020603050405020304" pitchFamily="18" charset="0"/>
                <a:cs typeface="Times New Roman" panose="02020603050405020304" pitchFamily="18" charset="0"/>
              </a:rPr>
              <a:t>The measurement of DNA content in cells was one of the earliest applications of flow </a:t>
            </a:r>
            <a:r>
              <a:rPr lang="en-US" altLang="en-US" sz="2000" dirty="0" err="1">
                <a:latin typeface="Times New Roman" panose="02020603050405020304" pitchFamily="18" charset="0"/>
                <a:cs typeface="Times New Roman" panose="02020603050405020304" pitchFamily="18" charset="0"/>
              </a:rPr>
              <a:t>cytometry</a:t>
            </a:r>
            <a:r>
              <a:rPr lang="en-US" altLang="en-US" sz="2000" dirty="0">
                <a:latin typeface="Times New Roman" panose="02020603050405020304" pitchFamily="18" charset="0"/>
                <a:cs typeface="Times New Roman" panose="02020603050405020304" pitchFamily="18" charset="0"/>
              </a:rPr>
              <a:t>. </a:t>
            </a:r>
          </a:p>
          <a:p>
            <a:pPr lvl="1" algn="l" rtl="0">
              <a:lnSpc>
                <a:spcPct val="90000"/>
              </a:lnSpc>
              <a:defRPr/>
            </a:pPr>
            <a:endParaRPr lang="en-US" altLang="en-US" sz="2000" dirty="0">
              <a:latin typeface="Times New Roman" panose="02020603050405020304" pitchFamily="18" charset="0"/>
              <a:cs typeface="Times New Roman" panose="02020603050405020304" pitchFamily="18" charset="0"/>
            </a:endParaRPr>
          </a:p>
          <a:p>
            <a:pPr lvl="1" algn="l" rtl="0">
              <a:lnSpc>
                <a:spcPct val="90000"/>
              </a:lnSpc>
              <a:defRPr/>
            </a:pPr>
            <a:r>
              <a:rPr lang="en-US" altLang="en-US" sz="2000" dirty="0">
                <a:latin typeface="Times New Roman" panose="02020603050405020304" pitchFamily="18" charset="0"/>
                <a:cs typeface="Times New Roman" panose="02020603050405020304" pitchFamily="18" charset="0"/>
              </a:rPr>
              <a:t>DNA specific dyes stain cells </a:t>
            </a:r>
            <a:r>
              <a:rPr lang="en-US" altLang="en-US" sz="2000" dirty="0" err="1">
                <a:latin typeface="Times New Roman" panose="02020603050405020304" pitchFamily="18" charset="0"/>
                <a:cs typeface="Times New Roman" panose="02020603050405020304" pitchFamily="18" charset="0"/>
              </a:rPr>
              <a:t>stoichiometricly</a:t>
            </a:r>
            <a:r>
              <a:rPr lang="en-US" altLang="en-US" sz="2000" dirty="0">
                <a:latin typeface="Times New Roman" panose="02020603050405020304" pitchFamily="18" charset="0"/>
                <a:cs typeface="Times New Roman" panose="02020603050405020304" pitchFamily="18" charset="0"/>
              </a:rPr>
              <a:t>, this means that the amount of stain is directly proportional to the amount of DNA.</a:t>
            </a:r>
          </a:p>
        </p:txBody>
      </p:sp>
    </p:spTree>
    <p:extLst>
      <p:ext uri="{BB962C8B-B14F-4D97-AF65-F5344CB8AC3E}">
        <p14:creationId xmlns:p14="http://schemas.microsoft.com/office/powerpoint/2010/main" val="30180645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Clinical Applications</a:t>
            </a:r>
          </a:p>
        </p:txBody>
      </p:sp>
      <p:sp>
        <p:nvSpPr>
          <p:cNvPr id="27651" name="Rectangle 3"/>
          <p:cNvSpPr>
            <a:spLocks noGrp="1" noChangeArrowheads="1"/>
          </p:cNvSpPr>
          <p:nvPr>
            <p:ph type="body" idx="1"/>
          </p:nvPr>
        </p:nvSpPr>
        <p:spPr/>
        <p:txBody>
          <a:bodyPr/>
          <a:lstStyle/>
          <a:p>
            <a:pPr algn="l" rtl="0">
              <a:lnSpc>
                <a:spcPct val="90000"/>
              </a:lnSpc>
              <a:defRPr/>
            </a:pPr>
            <a:r>
              <a:rPr lang="en-US" altLang="en-US" b="1" dirty="0">
                <a:latin typeface="Times New Roman" panose="02020603050405020304" pitchFamily="18" charset="0"/>
                <a:cs typeface="Times New Roman" panose="02020603050405020304" pitchFamily="18" charset="0"/>
              </a:rPr>
              <a:t>Cell function analysis: </a:t>
            </a:r>
          </a:p>
          <a:p>
            <a:pPr algn="l" rtl="0">
              <a:lnSpc>
                <a:spcPct val="90000"/>
              </a:lnSpc>
              <a:defRPr/>
            </a:pPr>
            <a:endParaRPr lang="en-US" altLang="en-US" dirty="0">
              <a:latin typeface="Times New Roman" panose="02020603050405020304" pitchFamily="18" charset="0"/>
              <a:cs typeface="Times New Roman" panose="02020603050405020304" pitchFamily="18" charset="0"/>
            </a:endParaRPr>
          </a:p>
          <a:p>
            <a:pPr lvl="1" algn="l" rtl="0">
              <a:lnSpc>
                <a:spcPct val="90000"/>
              </a:lnSpc>
              <a:defRPr/>
            </a:pPr>
            <a:r>
              <a:rPr lang="en-US" altLang="en-US" dirty="0">
                <a:latin typeface="Times New Roman" panose="02020603050405020304" pitchFamily="18" charset="0"/>
                <a:cs typeface="Times New Roman" panose="02020603050405020304" pitchFamily="18" charset="0"/>
              </a:rPr>
              <a:t>Neutrophils (</a:t>
            </a:r>
            <a:r>
              <a:rPr lang="en-US" altLang="en-US" dirty="0" err="1">
                <a:latin typeface="Times New Roman" panose="02020603050405020304" pitchFamily="18" charset="0"/>
                <a:cs typeface="Times New Roman" panose="02020603050405020304" pitchFamily="18" charset="0"/>
              </a:rPr>
              <a:t>polymorphonuclear</a:t>
            </a:r>
            <a:r>
              <a:rPr lang="en-US" altLang="en-US" dirty="0">
                <a:latin typeface="Times New Roman" panose="02020603050405020304" pitchFamily="18" charset="0"/>
                <a:cs typeface="Times New Roman" panose="02020603050405020304" pitchFamily="18" charset="0"/>
              </a:rPr>
              <a:t> leukocytes) are a major contributor to the early inflammatory response and are a primary source of toxic oxygen metabolism. </a:t>
            </a:r>
          </a:p>
          <a:p>
            <a:pPr lvl="1" algn="l" rtl="0">
              <a:lnSpc>
                <a:spcPct val="90000"/>
              </a:lnSpc>
              <a:defRPr/>
            </a:pPr>
            <a:endParaRPr lang="en-US" altLang="en-US" dirty="0">
              <a:latin typeface="Times New Roman" panose="02020603050405020304" pitchFamily="18" charset="0"/>
              <a:cs typeface="Times New Roman" panose="02020603050405020304" pitchFamily="18" charset="0"/>
            </a:endParaRPr>
          </a:p>
          <a:p>
            <a:pPr lvl="1" algn="l" rtl="0">
              <a:lnSpc>
                <a:spcPct val="90000"/>
              </a:lnSpc>
              <a:defRPr/>
            </a:pPr>
            <a:r>
              <a:rPr lang="en-US" altLang="en-US" dirty="0">
                <a:latin typeface="Times New Roman" panose="02020603050405020304" pitchFamily="18" charset="0"/>
                <a:cs typeface="Times New Roman" panose="02020603050405020304" pitchFamily="18" charset="0"/>
              </a:rPr>
              <a:t>The function of these cells is important in combating bacterial infections. </a:t>
            </a:r>
          </a:p>
          <a:p>
            <a:pPr lvl="1" algn="l" rtl="0">
              <a:lnSpc>
                <a:spcPct val="90000"/>
              </a:lnSpc>
              <a:defRPr/>
            </a:pPr>
            <a:endParaRPr lang="en-US" altLang="en-US" dirty="0">
              <a:latin typeface="Times New Roman" panose="02020603050405020304" pitchFamily="18" charset="0"/>
              <a:cs typeface="Times New Roman" panose="02020603050405020304" pitchFamily="18" charset="0"/>
            </a:endParaRPr>
          </a:p>
          <a:p>
            <a:pPr lvl="1" algn="l" rtl="0">
              <a:lnSpc>
                <a:spcPct val="90000"/>
              </a:lnSpc>
              <a:defRPr/>
            </a:pPr>
            <a:r>
              <a:rPr lang="en-US" altLang="en-US" dirty="0">
                <a:latin typeface="Times New Roman" panose="02020603050405020304" pitchFamily="18" charset="0"/>
                <a:cs typeface="Times New Roman" panose="02020603050405020304" pitchFamily="18" charset="0"/>
              </a:rPr>
              <a:t>Flow </a:t>
            </a:r>
            <a:r>
              <a:rPr lang="en-US" altLang="en-US" dirty="0" err="1">
                <a:latin typeface="Times New Roman" panose="02020603050405020304" pitchFamily="18" charset="0"/>
                <a:cs typeface="Times New Roman" panose="02020603050405020304" pitchFamily="18" charset="0"/>
              </a:rPr>
              <a:t>cytometry</a:t>
            </a:r>
            <a:r>
              <a:rPr lang="en-US" altLang="en-US" dirty="0">
                <a:latin typeface="Times New Roman" panose="02020603050405020304" pitchFamily="18" charset="0"/>
                <a:cs typeface="Times New Roman" panose="02020603050405020304" pitchFamily="18" charset="0"/>
              </a:rPr>
              <a:t> has been used to study many disorders of the neutrophil.</a:t>
            </a:r>
            <a:r>
              <a:rPr lang="en-US" altLang="en-US" b="1" dirty="0">
                <a:latin typeface="Times New Roman" panose="02020603050405020304" pitchFamily="18" charset="0"/>
                <a:cs typeface="Times New Roman" panose="02020603050405020304" pitchFamily="18" charset="0"/>
              </a:rPr>
              <a:t>	</a:t>
            </a:r>
          </a:p>
          <a:p>
            <a:pPr algn="l" rtl="0">
              <a:lnSpc>
                <a:spcPct val="90000"/>
              </a:lnSpc>
              <a:buFont typeface="Wingdings" panose="05000000000000000000" pitchFamily="2" charset="2"/>
              <a:buNone/>
              <a:defRPr/>
            </a:pP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4536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Clinical Applications</a:t>
            </a:r>
          </a:p>
        </p:txBody>
      </p:sp>
      <p:sp>
        <p:nvSpPr>
          <p:cNvPr id="28675" name="Rectangle 3"/>
          <p:cNvSpPr>
            <a:spLocks noGrp="1" noChangeArrowheads="1"/>
          </p:cNvSpPr>
          <p:nvPr>
            <p:ph type="body" idx="1"/>
          </p:nvPr>
        </p:nvSpPr>
        <p:spPr/>
        <p:txBody>
          <a:bodyPr/>
          <a:lstStyle/>
          <a:p>
            <a:pPr algn="l" rtl="0">
              <a:defRPr/>
            </a:pPr>
            <a:r>
              <a:rPr lang="en-US" altLang="en-US" dirty="0">
                <a:latin typeface="Times New Roman" panose="02020603050405020304" pitchFamily="18" charset="0"/>
                <a:cs typeface="Times New Roman" panose="02020603050405020304" pitchFamily="18" charset="0"/>
              </a:rPr>
              <a:t>Intracellular organelles can be stained with fluorescent labeled organelle-specific dyes and assessed for function as well.</a:t>
            </a:r>
          </a:p>
        </p:txBody>
      </p:sp>
    </p:spTree>
    <p:extLst>
      <p:ext uri="{BB962C8B-B14F-4D97-AF65-F5344CB8AC3E}">
        <p14:creationId xmlns:p14="http://schemas.microsoft.com/office/powerpoint/2010/main" val="24753269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Chromosome </a:t>
            </a:r>
            <a:r>
              <a:rPr lang="en-US" altLang="en-US" dirty="0" err="1">
                <a:solidFill>
                  <a:srgbClr val="FF0066"/>
                </a:solidFill>
                <a:latin typeface="Times New Roman" panose="02020603050405020304" pitchFamily="18" charset="0"/>
                <a:cs typeface="Times New Roman" panose="02020603050405020304" pitchFamily="18" charset="0"/>
              </a:rPr>
              <a:t>Karotyping</a:t>
            </a:r>
            <a:endParaRPr lang="en-US" altLang="en-US" dirty="0">
              <a:solidFill>
                <a:srgbClr val="FF0066"/>
              </a:solidFill>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type="body" idx="1"/>
          </p:nvPr>
        </p:nvSpPr>
        <p:spPr/>
        <p:txBody>
          <a:bodyPr/>
          <a:lstStyle/>
          <a:p>
            <a:pPr algn="l" rtl="0">
              <a:lnSpc>
                <a:spcPct val="90000"/>
              </a:lnSpc>
              <a:defRPr/>
            </a:pPr>
            <a:r>
              <a:rPr lang="en-US" altLang="en-US" dirty="0">
                <a:latin typeface="Times New Roman" panose="02020603050405020304" pitchFamily="18" charset="0"/>
                <a:cs typeface="Times New Roman" panose="02020603050405020304" pitchFamily="18" charset="0"/>
              </a:rPr>
              <a:t>Flow </a:t>
            </a:r>
            <a:r>
              <a:rPr lang="en-US" altLang="en-US" dirty="0" err="1">
                <a:latin typeface="Times New Roman" panose="02020603050405020304" pitchFamily="18" charset="0"/>
                <a:cs typeface="Times New Roman" panose="02020603050405020304" pitchFamily="18" charset="0"/>
              </a:rPr>
              <a:t>cytogenetics</a:t>
            </a:r>
            <a:r>
              <a:rPr lang="en-US" altLang="en-US" dirty="0">
                <a:latin typeface="Times New Roman" panose="02020603050405020304" pitchFamily="18" charset="0"/>
                <a:cs typeface="Times New Roman" panose="02020603050405020304" pitchFamily="18" charset="0"/>
              </a:rPr>
              <a:t> is the classification and purification of chromosomes. </a:t>
            </a:r>
          </a:p>
          <a:p>
            <a:pPr>
              <a:lnSpc>
                <a:spcPct val="90000"/>
              </a:lnSpc>
              <a:defRPr/>
            </a:pPr>
            <a:endParaRPr lang="en-US" altLang="en-US" dirty="0">
              <a:latin typeface="Times New Roman" panose="02020603050405020304" pitchFamily="18" charset="0"/>
              <a:cs typeface="Times New Roman" panose="02020603050405020304" pitchFamily="18" charset="0"/>
            </a:endParaRPr>
          </a:p>
          <a:p>
            <a:pPr algn="l" rtl="0">
              <a:lnSpc>
                <a:spcPct val="90000"/>
              </a:lnSpc>
              <a:defRPr/>
            </a:pPr>
            <a:r>
              <a:rPr lang="en-US" altLang="en-US" dirty="0">
                <a:latin typeface="Times New Roman" panose="02020603050405020304" pitchFamily="18" charset="0"/>
                <a:cs typeface="Times New Roman" panose="02020603050405020304" pitchFamily="18" charset="0"/>
              </a:rPr>
              <a:t>Human as well as other animal chromosomes have been isolated and genetic libraries constructed. </a:t>
            </a:r>
          </a:p>
          <a:p>
            <a:pPr>
              <a:lnSpc>
                <a:spcPct val="90000"/>
              </a:lnSpc>
              <a:defRPr/>
            </a:pPr>
            <a:endParaRPr lang="en-US" altLang="en-US" dirty="0">
              <a:latin typeface="Times New Roman" panose="02020603050405020304" pitchFamily="18" charset="0"/>
              <a:cs typeface="Times New Roman" panose="02020603050405020304" pitchFamily="18" charset="0"/>
            </a:endParaRPr>
          </a:p>
          <a:p>
            <a:pPr algn="l" rtl="0">
              <a:lnSpc>
                <a:spcPct val="90000"/>
              </a:lnSpc>
              <a:defRPr/>
            </a:pPr>
            <a:r>
              <a:rPr lang="en-US" altLang="en-US" dirty="0">
                <a:latin typeface="Times New Roman" panose="02020603050405020304" pitchFamily="18" charset="0"/>
                <a:cs typeface="Times New Roman" panose="02020603050405020304" pitchFamily="18" charset="0"/>
              </a:rPr>
              <a:t>All chromosomes can be identified and sorted by using two fluorescent probes, Hoechst 33258 and </a:t>
            </a:r>
            <a:r>
              <a:rPr lang="en-US" altLang="en-US" dirty="0" err="1">
                <a:latin typeface="Times New Roman" panose="02020603050405020304" pitchFamily="18" charset="0"/>
                <a:cs typeface="Times New Roman" panose="02020603050405020304" pitchFamily="18" charset="0"/>
              </a:rPr>
              <a:t>Chromomycin</a:t>
            </a:r>
            <a:r>
              <a:rPr lang="en-US" altLang="en-US" dirty="0">
                <a:latin typeface="Times New Roman" panose="02020603050405020304" pitchFamily="18" charset="0"/>
                <a:cs typeface="Times New Roman" panose="02020603050405020304" pitchFamily="18" charset="0"/>
              </a:rPr>
              <a:t> A3.</a:t>
            </a:r>
          </a:p>
        </p:txBody>
      </p:sp>
    </p:spTree>
    <p:extLst>
      <p:ext uri="{BB962C8B-B14F-4D97-AF65-F5344CB8AC3E}">
        <p14:creationId xmlns:p14="http://schemas.microsoft.com/office/powerpoint/2010/main" val="1508932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914" y="74613"/>
            <a:ext cx="6465887" cy="64135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3"/>
          <p:cNvSpPr>
            <a:spLocks noChangeArrowheads="1"/>
          </p:cNvSpPr>
          <p:nvPr/>
        </p:nvSpPr>
        <p:spPr bwMode="auto">
          <a:xfrm>
            <a:off x="6248400" y="64770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en-US" sz="1800" b="1">
                <a:latin typeface="Times New Roman" panose="02020603050405020304" pitchFamily="18" charset="0"/>
              </a:rPr>
              <a:t>J.W. Gray &amp; L.S. Cram - </a:t>
            </a:r>
            <a:r>
              <a:rPr lang="en-US" altLang="en-US" sz="1800" b="1">
                <a:solidFill>
                  <a:srgbClr val="FC0128"/>
                </a:solidFill>
                <a:latin typeface="Times New Roman" panose="02020603050405020304" pitchFamily="18" charset="0"/>
              </a:rPr>
              <a:t>MLM</a:t>
            </a:r>
            <a:r>
              <a:rPr lang="en-US" altLang="en-US" sz="1800" b="1">
                <a:latin typeface="Times New Roman" panose="02020603050405020304" pitchFamily="18" charset="0"/>
              </a:rPr>
              <a:t> Chapt. 25</a:t>
            </a:r>
          </a:p>
        </p:txBody>
      </p:sp>
      <p:sp>
        <p:nvSpPr>
          <p:cNvPr id="66564" name="Rectangle 4"/>
          <p:cNvSpPr>
            <a:spLocks noChangeArrowheads="1"/>
          </p:cNvSpPr>
          <p:nvPr/>
        </p:nvSpPr>
        <p:spPr bwMode="auto">
          <a:xfrm>
            <a:off x="3581400" y="152400"/>
            <a:ext cx="1981200" cy="40075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bg2"/>
                </a:solidFill>
                <a:latin typeface="Times New Roman" panose="02020603050405020304" pitchFamily="18" charset="0"/>
              </a:rPr>
              <a:t>Normal human</a:t>
            </a:r>
          </a:p>
        </p:txBody>
      </p:sp>
      <p:sp>
        <p:nvSpPr>
          <p:cNvPr id="66565" name="Rectangle 5"/>
          <p:cNvSpPr>
            <a:spLocks noChangeArrowheads="1"/>
          </p:cNvSpPr>
          <p:nvPr/>
        </p:nvSpPr>
        <p:spPr bwMode="auto">
          <a:xfrm>
            <a:off x="3581400" y="3352800"/>
            <a:ext cx="2286000" cy="40075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bg2"/>
                </a:solidFill>
                <a:latin typeface="Times New Roman" panose="02020603050405020304" pitchFamily="18" charset="0"/>
              </a:rPr>
              <a:t>Human X hamster</a:t>
            </a:r>
          </a:p>
        </p:txBody>
      </p:sp>
      <p:sp>
        <p:nvSpPr>
          <p:cNvPr id="66566" name="Rectangle 6"/>
          <p:cNvSpPr>
            <a:spLocks noChangeArrowheads="1"/>
          </p:cNvSpPr>
          <p:nvPr/>
        </p:nvSpPr>
        <p:spPr bwMode="auto">
          <a:xfrm>
            <a:off x="6705600" y="228600"/>
            <a:ext cx="1981200" cy="40075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bg2"/>
                </a:solidFill>
                <a:latin typeface="Times New Roman" panose="02020603050405020304" pitchFamily="18" charset="0"/>
              </a:rPr>
              <a:t>Normal hamster</a:t>
            </a:r>
          </a:p>
        </p:txBody>
      </p:sp>
      <p:sp>
        <p:nvSpPr>
          <p:cNvPr id="66567" name="Rectangle 7"/>
          <p:cNvSpPr>
            <a:spLocks noChangeArrowheads="1"/>
          </p:cNvSpPr>
          <p:nvPr/>
        </p:nvSpPr>
        <p:spPr bwMode="auto">
          <a:xfrm>
            <a:off x="6705600" y="3352800"/>
            <a:ext cx="1981200" cy="40075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bg2"/>
                </a:solidFill>
                <a:latin typeface="Times New Roman" panose="02020603050405020304" pitchFamily="18" charset="0"/>
              </a:rPr>
              <a:t>Normal mouse</a:t>
            </a:r>
          </a:p>
        </p:txBody>
      </p:sp>
    </p:spTree>
    <p:extLst>
      <p:ext uri="{BB962C8B-B14F-4D97-AF65-F5344CB8AC3E}">
        <p14:creationId xmlns:p14="http://schemas.microsoft.com/office/powerpoint/2010/main" val="133087895"/>
      </p:ext>
    </p:extLst>
  </p:cSld>
  <p:clrMapOvr>
    <a:masterClrMapping/>
  </p:clrMapOvr>
  <p:transition>
    <p:zoom dir="in"/>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Fetal Cell Detection</a:t>
            </a:r>
          </a:p>
        </p:txBody>
      </p:sp>
      <p:sp>
        <p:nvSpPr>
          <p:cNvPr id="31747" name="Rectangle 3"/>
          <p:cNvSpPr>
            <a:spLocks noGrp="1" noChangeArrowheads="1"/>
          </p:cNvSpPr>
          <p:nvPr>
            <p:ph type="body" idx="1"/>
          </p:nvPr>
        </p:nvSpPr>
        <p:spPr/>
        <p:txBody>
          <a:bodyPr/>
          <a:lstStyle/>
          <a:p>
            <a:pPr algn="l" rtl="0">
              <a:lnSpc>
                <a:spcPct val="80000"/>
              </a:lnSpc>
              <a:defRPr/>
            </a:pPr>
            <a:r>
              <a:rPr lang="en-US" altLang="en-US" sz="2000" dirty="0">
                <a:latin typeface="Times New Roman" panose="02020603050405020304" pitchFamily="18" charset="0"/>
                <a:cs typeface="Times New Roman" panose="02020603050405020304" pitchFamily="18" charset="0"/>
              </a:rPr>
              <a:t>Rare Cell Detection is relatively simple for an instrument that is capable of analyzing hundreds of thousands of cells in minutes. </a:t>
            </a:r>
          </a:p>
          <a:p>
            <a:pPr algn="l" rtl="0">
              <a:lnSpc>
                <a:spcPct val="80000"/>
              </a:lnSpc>
              <a:defRPr/>
            </a:pPr>
            <a:endParaRPr lang="en-US" altLang="en-US" sz="2000" dirty="0">
              <a:latin typeface="Times New Roman" panose="02020603050405020304" pitchFamily="18" charset="0"/>
              <a:cs typeface="Times New Roman" panose="02020603050405020304" pitchFamily="18" charset="0"/>
            </a:endParaRPr>
          </a:p>
          <a:p>
            <a:pPr algn="l" rtl="0">
              <a:lnSpc>
                <a:spcPct val="80000"/>
              </a:lnSpc>
              <a:defRPr/>
            </a:pPr>
            <a:r>
              <a:rPr lang="en-US" altLang="en-US" sz="2000" dirty="0">
                <a:latin typeface="Times New Roman" panose="02020603050405020304" pitchFamily="18" charset="0"/>
                <a:cs typeface="Times New Roman" panose="02020603050405020304" pitchFamily="18" charset="0"/>
              </a:rPr>
              <a:t>Flow </a:t>
            </a:r>
            <a:r>
              <a:rPr lang="en-US" altLang="en-US" sz="2000" dirty="0" err="1">
                <a:latin typeface="Times New Roman" panose="02020603050405020304" pitchFamily="18" charset="0"/>
                <a:cs typeface="Times New Roman" panose="02020603050405020304" pitchFamily="18" charset="0"/>
              </a:rPr>
              <a:t>cytometry</a:t>
            </a:r>
            <a:r>
              <a:rPr lang="en-US" altLang="en-US" sz="2000" dirty="0">
                <a:latin typeface="Times New Roman" panose="02020603050405020304" pitchFamily="18" charset="0"/>
                <a:cs typeface="Times New Roman" panose="02020603050405020304" pitchFamily="18" charset="0"/>
              </a:rPr>
              <a:t> is useful in detecting bacteria in whole blood, identifying HIV-infected lymphocytes, revealing minimal residual disease in a malignant neoplasm and distinguishing fetal cells in maternal blood. </a:t>
            </a:r>
          </a:p>
          <a:p>
            <a:pPr algn="l" rtl="0">
              <a:lnSpc>
                <a:spcPct val="80000"/>
              </a:lnSpc>
              <a:defRPr/>
            </a:pPr>
            <a:endParaRPr lang="en-US" altLang="en-US" sz="2000" dirty="0">
              <a:latin typeface="Times New Roman" panose="02020603050405020304" pitchFamily="18" charset="0"/>
              <a:cs typeface="Times New Roman" panose="02020603050405020304" pitchFamily="18" charset="0"/>
            </a:endParaRPr>
          </a:p>
          <a:p>
            <a:pPr algn="l" rtl="0">
              <a:lnSpc>
                <a:spcPct val="80000"/>
              </a:lnSpc>
              <a:defRPr/>
            </a:pPr>
            <a:r>
              <a:rPr lang="en-US" altLang="en-US" sz="2000" dirty="0">
                <a:latin typeface="Times New Roman" panose="02020603050405020304" pitchFamily="18" charset="0"/>
                <a:cs typeface="Times New Roman" panose="02020603050405020304" pitchFamily="18" charset="0"/>
              </a:rPr>
              <a:t>During the first trimester fetal cells cross the placenta and can be isolated from maternal blood. Fluorescence In-Situ Hybridization (FISH) uses chromosome-specific DNA probes that can identify any chromosomal abnormalities that may be present in the fetus. This procedure may replace amniocentesis as a noninvasive method of determining fetal status.</a:t>
            </a:r>
          </a:p>
        </p:txBody>
      </p:sp>
    </p:spTree>
    <p:extLst>
      <p:ext uri="{BB962C8B-B14F-4D97-AF65-F5344CB8AC3E}">
        <p14:creationId xmlns:p14="http://schemas.microsoft.com/office/powerpoint/2010/main" val="31972778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Clinical Applications</a:t>
            </a:r>
          </a:p>
        </p:txBody>
      </p:sp>
      <p:sp>
        <p:nvSpPr>
          <p:cNvPr id="30723" name="Rectangle 3"/>
          <p:cNvSpPr>
            <a:spLocks noGrp="1" noChangeArrowheads="1"/>
          </p:cNvSpPr>
          <p:nvPr>
            <p:ph type="body" idx="1"/>
          </p:nvPr>
        </p:nvSpPr>
        <p:spPr/>
        <p:txBody>
          <a:bodyPr/>
          <a:lstStyle/>
          <a:p>
            <a:pPr algn="l" rtl="0">
              <a:lnSpc>
                <a:spcPct val="90000"/>
              </a:lnSpc>
              <a:defRPr/>
            </a:pPr>
            <a:r>
              <a:rPr lang="en-US" altLang="en-US" dirty="0">
                <a:latin typeface="Times New Roman" panose="02020603050405020304" pitchFamily="18" charset="0"/>
                <a:cs typeface="Times New Roman" panose="02020603050405020304" pitchFamily="18" charset="0"/>
              </a:rPr>
              <a:t>Platelets circulate in the peripheral blood in a quiescent state but initiate a cascade of events resulting in the formation of a fibrin clot when activated. </a:t>
            </a:r>
          </a:p>
          <a:p>
            <a:pPr algn="l" rtl="0">
              <a:lnSpc>
                <a:spcPct val="90000"/>
              </a:lnSpc>
              <a:defRPr/>
            </a:pPr>
            <a:endParaRPr lang="en-US" altLang="en-US" dirty="0">
              <a:latin typeface="Times New Roman" panose="02020603050405020304" pitchFamily="18" charset="0"/>
              <a:cs typeface="Times New Roman" panose="02020603050405020304" pitchFamily="18" charset="0"/>
            </a:endParaRPr>
          </a:p>
          <a:p>
            <a:pPr algn="l" rtl="0">
              <a:lnSpc>
                <a:spcPct val="90000"/>
              </a:lnSpc>
              <a:defRPr/>
            </a:pPr>
            <a:r>
              <a:rPr lang="en-US" altLang="en-US" dirty="0">
                <a:latin typeface="Times New Roman" panose="02020603050405020304" pitchFamily="18" charset="0"/>
                <a:cs typeface="Times New Roman" panose="02020603050405020304" pitchFamily="18" charset="0"/>
              </a:rPr>
              <a:t>Many platelet defects responsible for bleeding disorders are diagnosed using flow </a:t>
            </a:r>
            <a:r>
              <a:rPr lang="en-US" altLang="en-US" dirty="0" err="1">
                <a:latin typeface="Times New Roman" panose="02020603050405020304" pitchFamily="18" charset="0"/>
                <a:cs typeface="Times New Roman" panose="02020603050405020304" pitchFamily="18" charset="0"/>
              </a:rPr>
              <a:t>cytometry</a:t>
            </a:r>
            <a:r>
              <a:rPr lang="en-US" altLang="en-US" dirty="0">
                <a:latin typeface="Times New Roman" panose="02020603050405020304" pitchFamily="18" charset="0"/>
                <a:cs typeface="Times New Roman" panose="02020603050405020304" pitchFamily="18" charset="0"/>
              </a:rPr>
              <a:t> to identify glycoprotein receptors.</a:t>
            </a:r>
          </a:p>
        </p:txBody>
      </p:sp>
    </p:spTree>
    <p:extLst>
      <p:ext uri="{BB962C8B-B14F-4D97-AF65-F5344CB8AC3E}">
        <p14:creationId xmlns:p14="http://schemas.microsoft.com/office/powerpoint/2010/main" val="8155477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Minimum Residual Disease</a:t>
            </a:r>
          </a:p>
        </p:txBody>
      </p:sp>
      <p:sp>
        <p:nvSpPr>
          <p:cNvPr id="32771" name="Rectangle 3"/>
          <p:cNvSpPr>
            <a:spLocks noGrp="1" noChangeArrowheads="1"/>
          </p:cNvSpPr>
          <p:nvPr>
            <p:ph type="body" idx="1"/>
          </p:nvPr>
        </p:nvSpPr>
        <p:spPr>
          <a:xfrm>
            <a:off x="388620" y="1607821"/>
            <a:ext cx="11422380" cy="4530725"/>
          </a:xfrm>
        </p:spPr>
        <p:txBody>
          <a:bodyPr/>
          <a:lstStyle/>
          <a:p>
            <a:pPr algn="l" rtl="0">
              <a:defRPr/>
            </a:pPr>
            <a:r>
              <a:rPr lang="en-US" altLang="en-US" dirty="0">
                <a:latin typeface="Times New Roman" panose="02020603050405020304" pitchFamily="18" charset="0"/>
                <a:cs typeface="Times New Roman" panose="02020603050405020304" pitchFamily="18" charset="0"/>
              </a:rPr>
              <a:t>Patients that appear to be in complete remission can be found to have residual tumors cells that are too few in number to be counted by standard techniques. </a:t>
            </a:r>
          </a:p>
          <a:p>
            <a:pPr algn="l" rtl="0">
              <a:defRPr/>
            </a:pPr>
            <a:endParaRPr lang="en-US" altLang="en-US" dirty="0">
              <a:latin typeface="Times New Roman" panose="02020603050405020304" pitchFamily="18" charset="0"/>
              <a:cs typeface="Times New Roman" panose="02020603050405020304" pitchFamily="18" charset="0"/>
            </a:endParaRPr>
          </a:p>
          <a:p>
            <a:pPr algn="l" rtl="0">
              <a:defRPr/>
            </a:pPr>
            <a:r>
              <a:rPr lang="en-US" altLang="en-US" dirty="0">
                <a:latin typeface="Times New Roman" panose="02020603050405020304" pitchFamily="18" charset="0"/>
                <a:cs typeface="Times New Roman" panose="02020603050405020304" pitchFamily="18" charset="0"/>
              </a:rPr>
              <a:t>Flow </a:t>
            </a:r>
            <a:r>
              <a:rPr lang="en-US" altLang="en-US" dirty="0" err="1">
                <a:latin typeface="Times New Roman" panose="02020603050405020304" pitchFamily="18" charset="0"/>
                <a:cs typeface="Times New Roman" panose="02020603050405020304" pitchFamily="18" charset="0"/>
              </a:rPr>
              <a:t>cytometry</a:t>
            </a:r>
            <a:r>
              <a:rPr lang="en-US" altLang="en-US" dirty="0">
                <a:latin typeface="Times New Roman" panose="02020603050405020304" pitchFamily="18" charset="0"/>
                <a:cs typeface="Times New Roman" panose="02020603050405020304" pitchFamily="18" charset="0"/>
              </a:rPr>
              <a:t> can detect these rare cells before they proliferate and cause the patient to relapse.</a:t>
            </a:r>
          </a:p>
        </p:txBody>
      </p:sp>
    </p:spTree>
    <p:extLst>
      <p:ext uri="{BB962C8B-B14F-4D97-AF65-F5344CB8AC3E}">
        <p14:creationId xmlns:p14="http://schemas.microsoft.com/office/powerpoint/2010/main" val="500058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0"/>
            <a:ext cx="10515600" cy="1325563"/>
          </a:xfrm>
        </p:spPr>
        <p:txBody>
          <a:bodyPr/>
          <a:lstStyle/>
          <a:p>
            <a:pPr algn="ctr" eaLnBrk="1" hangingPunct="1">
              <a:defRPr/>
            </a:pPr>
            <a:r>
              <a:rPr lang="en-US" dirty="0" smtClean="0">
                <a:solidFill>
                  <a:srgbClr val="FF0066"/>
                </a:solidFill>
                <a:latin typeface="Times New Roman" panose="02020603050405020304" pitchFamily="18" charset="0"/>
              </a:rPr>
              <a:t>Fluorescent Markers</a:t>
            </a:r>
          </a:p>
        </p:txBody>
      </p:sp>
      <p:sp>
        <p:nvSpPr>
          <p:cNvPr id="23555" name="Rectangle 3"/>
          <p:cNvSpPr>
            <a:spLocks noGrp="1" noChangeArrowheads="1"/>
          </p:cNvSpPr>
          <p:nvPr>
            <p:ph type="body" idx="1"/>
          </p:nvPr>
        </p:nvSpPr>
        <p:spPr>
          <a:xfrm>
            <a:off x="397098" y="1001376"/>
            <a:ext cx="11397803" cy="5476697"/>
          </a:xfrm>
        </p:spPr>
        <p:txBody>
          <a:bodyPr>
            <a:normAutofit/>
          </a:bodyPr>
          <a:lstStyle/>
          <a:p>
            <a:pPr algn="l" rtl="0" eaLnBrk="1" hangingPunct="1">
              <a:lnSpc>
                <a:spcPct val="80000"/>
              </a:lnSpc>
              <a:defRPr/>
            </a:pPr>
            <a:r>
              <a:rPr lang="en-US" dirty="0">
                <a:latin typeface="Times New Roman" panose="02020603050405020304" pitchFamily="18" charset="0"/>
              </a:rPr>
              <a:t>Flow cytometry derives </a:t>
            </a:r>
            <a:r>
              <a:rPr lang="en-US" dirty="0">
                <a:solidFill>
                  <a:srgbClr val="FF0000"/>
                </a:solidFill>
                <a:latin typeface="Times New Roman" panose="02020603050405020304" pitchFamily="18" charset="0"/>
              </a:rPr>
              <a:t>its strength and versatility through fluorescence detection. </a:t>
            </a:r>
          </a:p>
          <a:p>
            <a:pPr eaLnBrk="1" hangingPunct="1">
              <a:lnSpc>
                <a:spcPct val="80000"/>
              </a:lnSpc>
              <a:defRPr/>
            </a:pPr>
            <a:endParaRPr lang="en-US" dirty="0">
              <a:latin typeface="Times New Roman" panose="02020603050405020304" pitchFamily="18" charset="0"/>
            </a:endParaRPr>
          </a:p>
          <a:p>
            <a:pPr algn="l" rtl="0" eaLnBrk="1" hangingPunct="1">
              <a:lnSpc>
                <a:spcPct val="80000"/>
              </a:lnSpc>
              <a:defRPr/>
            </a:pPr>
            <a:r>
              <a:rPr lang="en-US" dirty="0">
                <a:solidFill>
                  <a:srgbClr val="FF0000"/>
                </a:solidFill>
                <a:latin typeface="Times New Roman" panose="02020603050405020304" pitchFamily="18" charset="0"/>
              </a:rPr>
              <a:t>Cells </a:t>
            </a:r>
            <a:r>
              <a:rPr lang="en-US" dirty="0">
                <a:latin typeface="Times New Roman" panose="02020603050405020304" pitchFamily="18" charset="0"/>
              </a:rPr>
              <a:t>can be </a:t>
            </a:r>
            <a:r>
              <a:rPr lang="en-US" dirty="0">
                <a:solidFill>
                  <a:srgbClr val="FF0000"/>
                </a:solidFill>
                <a:latin typeface="Times New Roman" panose="02020603050405020304" pitchFamily="18" charset="0"/>
              </a:rPr>
              <a:t>labeled</a:t>
            </a:r>
            <a:r>
              <a:rPr lang="en-US" dirty="0">
                <a:latin typeface="Times New Roman" panose="02020603050405020304" pitchFamily="18" charset="0"/>
              </a:rPr>
              <a:t> </a:t>
            </a:r>
            <a:r>
              <a:rPr lang="en-US" dirty="0">
                <a:solidFill>
                  <a:srgbClr val="FF0000"/>
                </a:solidFill>
                <a:latin typeface="Times New Roman" panose="02020603050405020304" pitchFamily="18" charset="0"/>
              </a:rPr>
              <a:t>internally</a:t>
            </a:r>
            <a:r>
              <a:rPr lang="en-US" dirty="0">
                <a:latin typeface="Times New Roman" panose="02020603050405020304" pitchFamily="18" charset="0"/>
              </a:rPr>
              <a:t> or </a:t>
            </a:r>
            <a:r>
              <a:rPr lang="en-US" dirty="0">
                <a:solidFill>
                  <a:srgbClr val="FF0000"/>
                </a:solidFill>
                <a:latin typeface="Times New Roman" panose="02020603050405020304" pitchFamily="18" charset="0"/>
              </a:rPr>
              <a:t>on their cell surface </a:t>
            </a:r>
            <a:r>
              <a:rPr lang="en-US" dirty="0">
                <a:latin typeface="Times New Roman" panose="02020603050405020304" pitchFamily="18" charset="0"/>
              </a:rPr>
              <a:t>with </a:t>
            </a:r>
            <a:r>
              <a:rPr lang="en-US" dirty="0">
                <a:solidFill>
                  <a:srgbClr val="FF0000"/>
                </a:solidFill>
                <a:latin typeface="Times New Roman" panose="02020603050405020304" pitchFamily="18" charset="0"/>
              </a:rPr>
              <a:t>specific fluorescent molecules. </a:t>
            </a:r>
          </a:p>
          <a:p>
            <a:pPr algn="l" rtl="0" eaLnBrk="1" hangingPunct="1">
              <a:lnSpc>
                <a:spcPct val="80000"/>
              </a:lnSpc>
              <a:defRPr/>
            </a:pPr>
            <a:endParaRPr lang="en-US" dirty="0">
              <a:latin typeface="Times New Roman" panose="02020603050405020304" pitchFamily="18" charset="0"/>
            </a:endParaRPr>
          </a:p>
          <a:p>
            <a:pPr algn="l" rtl="0" eaLnBrk="1" hangingPunct="1">
              <a:lnSpc>
                <a:spcPct val="80000"/>
              </a:lnSpc>
              <a:defRPr/>
            </a:pPr>
            <a:r>
              <a:rPr lang="en-US" dirty="0">
                <a:latin typeface="Times New Roman" panose="02020603050405020304" pitchFamily="18" charset="0"/>
              </a:rPr>
              <a:t>The </a:t>
            </a:r>
            <a:r>
              <a:rPr lang="en-US" dirty="0">
                <a:solidFill>
                  <a:srgbClr val="FF0000"/>
                </a:solidFill>
                <a:latin typeface="Times New Roman" panose="02020603050405020304" pitchFamily="18" charset="0"/>
              </a:rPr>
              <a:t>specificity of these markers </a:t>
            </a:r>
            <a:r>
              <a:rPr lang="en-US" dirty="0">
                <a:latin typeface="Times New Roman" panose="02020603050405020304" pitchFamily="18" charset="0"/>
              </a:rPr>
              <a:t>then allows the cells to be </a:t>
            </a:r>
            <a:r>
              <a:rPr lang="en-US" dirty="0">
                <a:solidFill>
                  <a:srgbClr val="FF0000"/>
                </a:solidFill>
                <a:latin typeface="Times New Roman" panose="02020603050405020304" pitchFamily="18" charset="0"/>
              </a:rPr>
              <a:t>identified </a:t>
            </a:r>
            <a:r>
              <a:rPr lang="en-US" dirty="0">
                <a:latin typeface="Times New Roman" panose="02020603050405020304" pitchFamily="18" charset="0"/>
              </a:rPr>
              <a:t>or </a:t>
            </a:r>
            <a:r>
              <a:rPr lang="en-US" dirty="0">
                <a:solidFill>
                  <a:srgbClr val="FF0000"/>
                </a:solidFill>
                <a:latin typeface="Times New Roman" panose="02020603050405020304" pitchFamily="18" charset="0"/>
              </a:rPr>
              <a:t>sorted for further study</a:t>
            </a:r>
            <a:r>
              <a:rPr lang="en-US" dirty="0">
                <a:latin typeface="Times New Roman" panose="02020603050405020304" pitchFamily="18" charset="0"/>
              </a:rPr>
              <a:t>. </a:t>
            </a:r>
            <a:endParaRPr lang="en-US" dirty="0" smtClean="0">
              <a:latin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Measure fluorescence intensity produced </a:t>
            </a:r>
            <a:r>
              <a:rPr lang="en-US" dirty="0">
                <a:solidFill>
                  <a:srgbClr val="FF0000"/>
                </a:solidFill>
                <a:latin typeface="Times New Roman" panose="02020603050405020304" pitchFamily="18" charset="0"/>
                <a:cs typeface="Times New Roman" panose="02020603050405020304" pitchFamily="18" charset="0"/>
              </a:rPr>
              <a:t>by fluorescent-labeled antibodies</a:t>
            </a:r>
          </a:p>
          <a:p>
            <a:pPr marL="0" indent="0" algn="l" rtl="0">
              <a:buNone/>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detecting </a:t>
            </a:r>
            <a:r>
              <a:rPr lang="en-US" dirty="0" smtClean="0">
                <a:solidFill>
                  <a:srgbClr val="FF0000"/>
                </a:solidFill>
                <a:latin typeface="Times New Roman" panose="02020603050405020304" pitchFamily="18" charset="0"/>
                <a:cs typeface="Times New Roman" panose="02020603050405020304" pitchFamily="18" charset="0"/>
              </a:rPr>
              <a:t>proteins.</a:t>
            </a:r>
            <a:endParaRPr lang="en-US" dirty="0">
              <a:solidFill>
                <a:srgbClr val="FF0000"/>
              </a:solidFill>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ndParaRPr>
          </a:p>
          <a:p>
            <a:pPr algn="l" rtl="0" eaLnBrk="1" hangingPunct="1">
              <a:lnSpc>
                <a:spcPct val="80000"/>
              </a:lnSpc>
              <a:defRPr/>
            </a:pPr>
            <a:endParaRPr lang="en-US" dirty="0">
              <a:latin typeface="Times New Roman" panose="02020603050405020304" pitchFamily="18" charset="0"/>
            </a:endParaRPr>
          </a:p>
        </p:txBody>
      </p:sp>
    </p:spTree>
    <p:extLst>
      <p:ext uri="{BB962C8B-B14F-4D97-AF65-F5344CB8AC3E}">
        <p14:creationId xmlns:p14="http://schemas.microsoft.com/office/powerpoint/2010/main" val="18429767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defRPr/>
            </a:pPr>
            <a:r>
              <a:rPr lang="en-US" altLang="en-US" sz="4000" dirty="0">
                <a:solidFill>
                  <a:srgbClr val="FF0066"/>
                </a:solidFill>
                <a:latin typeface="Times New Roman" panose="02020603050405020304" pitchFamily="18" charset="0"/>
                <a:cs typeface="Times New Roman" panose="02020603050405020304" pitchFamily="18" charset="0"/>
              </a:rPr>
              <a:t>Flow </a:t>
            </a:r>
            <a:r>
              <a:rPr lang="en-US" altLang="en-US" sz="4000" dirty="0" err="1">
                <a:solidFill>
                  <a:srgbClr val="FF0066"/>
                </a:solidFill>
                <a:latin typeface="Times New Roman" panose="02020603050405020304" pitchFamily="18" charset="0"/>
                <a:cs typeface="Times New Roman" panose="02020603050405020304" pitchFamily="18" charset="0"/>
              </a:rPr>
              <a:t>Cytometric</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Crossmatch</a:t>
            </a:r>
            <a:r>
              <a:rPr lang="en-US" altLang="en-US" sz="4000" dirty="0">
                <a:solidFill>
                  <a:srgbClr val="FF0066"/>
                </a:solidFill>
                <a:latin typeface="Times New Roman" panose="02020603050405020304" pitchFamily="18" charset="0"/>
                <a:cs typeface="Times New Roman" panose="02020603050405020304" pitchFamily="18" charset="0"/>
              </a:rPr>
              <a:t> (FCXM)</a:t>
            </a:r>
          </a:p>
        </p:txBody>
      </p:sp>
      <p:sp>
        <p:nvSpPr>
          <p:cNvPr id="33795" name="Rectangle 3"/>
          <p:cNvSpPr>
            <a:spLocks noGrp="1" noChangeArrowheads="1"/>
          </p:cNvSpPr>
          <p:nvPr>
            <p:ph type="body" idx="1"/>
          </p:nvPr>
        </p:nvSpPr>
        <p:spPr/>
        <p:txBody>
          <a:bodyPr/>
          <a:lstStyle/>
          <a:p>
            <a:pPr algn="l" rtl="0">
              <a:lnSpc>
                <a:spcPct val="80000"/>
              </a:lnSpc>
              <a:defRPr/>
            </a:pPr>
            <a:r>
              <a:rPr lang="en-US" altLang="en-US" dirty="0">
                <a:latin typeface="Times New Roman" panose="02020603050405020304" pitchFamily="18" charset="0"/>
                <a:cs typeface="Times New Roman" panose="02020603050405020304" pitchFamily="18" charset="0"/>
              </a:rPr>
              <a:t>Flow </a:t>
            </a:r>
            <a:r>
              <a:rPr lang="en-US" altLang="en-US" dirty="0" err="1">
                <a:latin typeface="Times New Roman" panose="02020603050405020304" pitchFamily="18" charset="0"/>
                <a:cs typeface="Times New Roman" panose="02020603050405020304" pitchFamily="18" charset="0"/>
              </a:rPr>
              <a:t>cytometry</a:t>
            </a:r>
            <a:r>
              <a:rPr lang="en-US" altLang="en-US" dirty="0">
                <a:latin typeface="Times New Roman" panose="02020603050405020304" pitchFamily="18" charset="0"/>
                <a:cs typeface="Times New Roman" panose="02020603050405020304" pitchFamily="18" charset="0"/>
              </a:rPr>
              <a:t> has become a valuable tool to assess potential solid organ allograph recipients. </a:t>
            </a:r>
          </a:p>
          <a:p>
            <a:pPr algn="l" rtl="0">
              <a:lnSpc>
                <a:spcPct val="80000"/>
              </a:lnSpc>
              <a:buFont typeface="Wingdings" panose="05000000000000000000" pitchFamily="2" charset="2"/>
              <a:buNone/>
              <a:defRPr/>
            </a:pPr>
            <a:endParaRPr lang="en-US" altLang="en-US" dirty="0">
              <a:latin typeface="Times New Roman" panose="02020603050405020304" pitchFamily="18" charset="0"/>
              <a:cs typeface="Times New Roman" panose="02020603050405020304" pitchFamily="18" charset="0"/>
            </a:endParaRPr>
          </a:p>
          <a:p>
            <a:pPr algn="l" rtl="0">
              <a:lnSpc>
                <a:spcPct val="80000"/>
              </a:lnSpc>
              <a:defRPr/>
            </a:pPr>
            <a:r>
              <a:rPr lang="en-US" altLang="en-US" dirty="0">
                <a:latin typeface="Times New Roman" panose="02020603050405020304" pitchFamily="18" charset="0"/>
                <a:cs typeface="Times New Roman" panose="02020603050405020304" pitchFamily="18" charset="0"/>
              </a:rPr>
              <a:t>It is now recognized as the laboratory procedure of choice. Circulating alloantibodies at levels too low to be detected by standard methods can be detected by a flow </a:t>
            </a:r>
            <a:r>
              <a:rPr lang="en-US" altLang="en-US" dirty="0" err="1">
                <a:latin typeface="Times New Roman" panose="02020603050405020304" pitchFamily="18" charset="0"/>
                <a:cs typeface="Times New Roman" panose="02020603050405020304" pitchFamily="18" charset="0"/>
              </a:rPr>
              <a:t>cytometric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crossmatch</a:t>
            </a:r>
            <a:r>
              <a:rPr lang="en-US" altLang="en-US" dirty="0">
                <a:latin typeface="Times New Roman" panose="02020603050405020304" pitchFamily="18" charset="0"/>
                <a:cs typeface="Times New Roman" panose="02020603050405020304" pitchFamily="18" charset="0"/>
              </a:rPr>
              <a:t> (FCXM). </a:t>
            </a:r>
          </a:p>
          <a:p>
            <a:pPr algn="l" rtl="0">
              <a:lnSpc>
                <a:spcPct val="80000"/>
              </a:lnSpc>
              <a:defRPr/>
            </a:pPr>
            <a:endParaRPr lang="en-US" altLang="en-US" dirty="0">
              <a:latin typeface="Times New Roman" panose="02020603050405020304" pitchFamily="18" charset="0"/>
              <a:cs typeface="Times New Roman" panose="02020603050405020304" pitchFamily="18" charset="0"/>
            </a:endParaRPr>
          </a:p>
          <a:p>
            <a:pPr algn="l" rtl="0">
              <a:lnSpc>
                <a:spcPct val="80000"/>
              </a:lnSpc>
              <a:defRPr/>
            </a:pPr>
            <a:r>
              <a:rPr lang="en-US" altLang="en-US" dirty="0">
                <a:latin typeface="Times New Roman" panose="02020603050405020304" pitchFamily="18" charset="0"/>
                <a:cs typeface="Times New Roman" panose="02020603050405020304" pitchFamily="18" charset="0"/>
              </a:rPr>
              <a:t>This means that transplants done based on a negative FCXM are more successful.</a:t>
            </a:r>
          </a:p>
        </p:txBody>
      </p:sp>
    </p:spTree>
    <p:extLst>
      <p:ext uri="{BB962C8B-B14F-4D97-AF65-F5344CB8AC3E}">
        <p14:creationId xmlns:p14="http://schemas.microsoft.com/office/powerpoint/2010/main" val="10041713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Transplantation</a:t>
            </a:r>
          </a:p>
        </p:txBody>
      </p:sp>
      <p:sp>
        <p:nvSpPr>
          <p:cNvPr id="34819" name="Rectangle 3"/>
          <p:cNvSpPr>
            <a:spLocks noGrp="1" noChangeArrowheads="1"/>
          </p:cNvSpPr>
          <p:nvPr>
            <p:ph type="body" idx="1"/>
          </p:nvPr>
        </p:nvSpPr>
        <p:spPr/>
        <p:txBody>
          <a:bodyPr/>
          <a:lstStyle/>
          <a:p>
            <a:pPr algn="l" rtl="0">
              <a:lnSpc>
                <a:spcPct val="90000"/>
              </a:lnSpc>
              <a:defRPr/>
            </a:pPr>
            <a:r>
              <a:rPr lang="en-US" altLang="en-US" dirty="0">
                <a:latin typeface="Times New Roman" panose="02020603050405020304" pitchFamily="18" charset="0"/>
                <a:cs typeface="Times New Roman" panose="02020603050405020304" pitchFamily="18" charset="0"/>
              </a:rPr>
              <a:t>Patients with neoplastic disease require a minimum number of 2-5 X 106/kg recipient body weight of CD34+ cells for engraftment. Flow </a:t>
            </a:r>
            <a:r>
              <a:rPr lang="en-US" altLang="en-US" dirty="0" err="1">
                <a:latin typeface="Times New Roman" panose="02020603050405020304" pitchFamily="18" charset="0"/>
                <a:cs typeface="Times New Roman" panose="02020603050405020304" pitchFamily="18" charset="0"/>
              </a:rPr>
              <a:t>cytometry</a:t>
            </a:r>
            <a:r>
              <a:rPr lang="en-US" altLang="en-US" dirty="0">
                <a:latin typeface="Times New Roman" panose="02020603050405020304" pitchFamily="18" charset="0"/>
                <a:cs typeface="Times New Roman" panose="02020603050405020304" pitchFamily="18" charset="0"/>
              </a:rPr>
              <a:t> and the identification of the CD34 antigen on </a:t>
            </a:r>
            <a:r>
              <a:rPr lang="en-US" altLang="en-US" dirty="0" err="1">
                <a:latin typeface="Times New Roman" panose="02020603050405020304" pitchFamily="18" charset="0"/>
                <a:cs typeface="Times New Roman" panose="02020603050405020304" pitchFamily="18" charset="0"/>
              </a:rPr>
              <a:t>hematopietic</a:t>
            </a:r>
            <a:r>
              <a:rPr lang="en-US" altLang="en-US" dirty="0">
                <a:latin typeface="Times New Roman" panose="02020603050405020304" pitchFamily="18" charset="0"/>
                <a:cs typeface="Times New Roman" panose="02020603050405020304" pitchFamily="18" charset="0"/>
              </a:rPr>
              <a:t> progenitor cells has made this possible.</a:t>
            </a:r>
          </a:p>
          <a:p>
            <a:pPr algn="l" rtl="0">
              <a:lnSpc>
                <a:spcPct val="90000"/>
              </a:lnSpc>
              <a:defRPr/>
            </a:pPr>
            <a:endParaRPr lang="en-US" altLang="en-US" dirty="0">
              <a:latin typeface="Times New Roman" panose="02020603050405020304" pitchFamily="18" charset="0"/>
              <a:cs typeface="Times New Roman" panose="02020603050405020304" pitchFamily="18" charset="0"/>
            </a:endParaRPr>
          </a:p>
          <a:p>
            <a:pPr algn="l" rtl="0">
              <a:lnSpc>
                <a:spcPct val="90000"/>
              </a:lnSpc>
              <a:defRPr/>
            </a:pPr>
            <a:r>
              <a:rPr lang="en-US" altLang="en-US" dirty="0">
                <a:latin typeface="Times New Roman" panose="02020603050405020304" pitchFamily="18" charset="0"/>
                <a:cs typeface="Times New Roman" panose="02020603050405020304" pitchFamily="18" charset="0"/>
              </a:rPr>
              <a:t>Patients with type 1 diabetes may have pancreatic islets transplanted thus eliminating the need for daily injections of insulin. </a:t>
            </a:r>
          </a:p>
        </p:txBody>
      </p:sp>
    </p:spTree>
    <p:extLst>
      <p:ext uri="{BB962C8B-B14F-4D97-AF65-F5344CB8AC3E}">
        <p14:creationId xmlns:p14="http://schemas.microsoft.com/office/powerpoint/2010/main" val="16873128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Leukemia and Lymphoma</a:t>
            </a:r>
            <a:r>
              <a:rPr lang="en-US" altLang="en-US" dirty="0">
                <a:latin typeface="Times New Roman" panose="02020603050405020304" pitchFamily="18" charset="0"/>
                <a:cs typeface="Times New Roman" panose="02020603050405020304" pitchFamily="18" charset="0"/>
              </a:rPr>
              <a:t> </a:t>
            </a:r>
          </a:p>
        </p:txBody>
      </p:sp>
      <p:sp>
        <p:nvSpPr>
          <p:cNvPr id="35843" name="Rectangle 3"/>
          <p:cNvSpPr>
            <a:spLocks noGrp="1" noChangeArrowheads="1"/>
          </p:cNvSpPr>
          <p:nvPr>
            <p:ph type="body" idx="1"/>
          </p:nvPr>
        </p:nvSpPr>
        <p:spPr/>
        <p:txBody>
          <a:bodyPr/>
          <a:lstStyle/>
          <a:p>
            <a:pPr algn="l" rtl="0">
              <a:lnSpc>
                <a:spcPct val="90000"/>
              </a:lnSpc>
              <a:defRPr/>
            </a:pPr>
            <a:r>
              <a:rPr lang="en-US" altLang="en-US" dirty="0">
                <a:latin typeface="Times New Roman" panose="02020603050405020304" pitchFamily="18" charset="0"/>
                <a:cs typeface="Times New Roman" panose="02020603050405020304" pitchFamily="18" charset="0"/>
              </a:rPr>
              <a:t>Lymphomas are tumors of the immune system, primarily in the lymph nodes, spleen, and bone marrow. </a:t>
            </a:r>
          </a:p>
          <a:p>
            <a:pPr algn="l" rtl="0">
              <a:lnSpc>
                <a:spcPct val="90000"/>
              </a:lnSpc>
              <a:buFont typeface="Wingdings" panose="05000000000000000000" pitchFamily="2" charset="2"/>
              <a:buNone/>
              <a:defRPr/>
            </a:pPr>
            <a:endParaRPr lang="en-US" altLang="en-US" dirty="0">
              <a:latin typeface="Times New Roman" panose="02020603050405020304" pitchFamily="18" charset="0"/>
              <a:cs typeface="Times New Roman" panose="02020603050405020304" pitchFamily="18" charset="0"/>
            </a:endParaRPr>
          </a:p>
          <a:p>
            <a:pPr algn="l" rtl="0">
              <a:lnSpc>
                <a:spcPct val="90000"/>
              </a:lnSpc>
              <a:defRPr/>
            </a:pPr>
            <a:r>
              <a:rPr lang="en-US" altLang="en-US" dirty="0">
                <a:latin typeface="Times New Roman" panose="02020603050405020304" pitchFamily="18" charset="0"/>
                <a:cs typeface="Times New Roman" panose="02020603050405020304" pitchFamily="18" charset="0"/>
              </a:rPr>
              <a:t>Flow </a:t>
            </a:r>
            <a:r>
              <a:rPr lang="en-US" altLang="en-US" dirty="0" err="1">
                <a:latin typeface="Times New Roman" panose="02020603050405020304" pitchFamily="18" charset="0"/>
                <a:cs typeface="Times New Roman" panose="02020603050405020304" pitchFamily="18" charset="0"/>
              </a:rPr>
              <a:t>Cytometry</a:t>
            </a:r>
            <a:r>
              <a:rPr lang="en-US" altLang="en-US" dirty="0">
                <a:latin typeface="Times New Roman" panose="02020603050405020304" pitchFamily="18" charset="0"/>
                <a:cs typeface="Times New Roman" panose="02020603050405020304" pitchFamily="18" charset="0"/>
              </a:rPr>
              <a:t> has been used since the late 1970's to diagnose and classify human lymphomas. A standard panel of fluorescent labeled monoclonal antibodies is used for this purpose.</a:t>
            </a:r>
          </a:p>
        </p:txBody>
      </p:sp>
    </p:spTree>
    <p:extLst>
      <p:ext uri="{BB962C8B-B14F-4D97-AF65-F5344CB8AC3E}">
        <p14:creationId xmlns:p14="http://schemas.microsoft.com/office/powerpoint/2010/main" val="1177586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Commercial Applications</a:t>
            </a:r>
          </a:p>
        </p:txBody>
      </p:sp>
      <p:sp>
        <p:nvSpPr>
          <p:cNvPr id="41987" name="Rectangle 3"/>
          <p:cNvSpPr>
            <a:spLocks noGrp="1" noChangeArrowheads="1"/>
          </p:cNvSpPr>
          <p:nvPr>
            <p:ph type="body" idx="1"/>
          </p:nvPr>
        </p:nvSpPr>
        <p:spPr/>
        <p:txBody>
          <a:bodyPr>
            <a:normAutofit lnSpcReduction="10000"/>
          </a:bodyPr>
          <a:lstStyle/>
          <a:p>
            <a:pPr algn="l" rtl="0">
              <a:lnSpc>
                <a:spcPct val="80000"/>
              </a:lnSpc>
              <a:defRPr/>
            </a:pPr>
            <a:r>
              <a:rPr lang="en-US" altLang="en-US" b="1" dirty="0">
                <a:latin typeface="Times New Roman" panose="02020603050405020304" pitchFamily="18" charset="0"/>
                <a:cs typeface="Times New Roman" panose="02020603050405020304" pitchFamily="18" charset="0"/>
              </a:rPr>
              <a:t>Biology and </a:t>
            </a:r>
            <a:r>
              <a:rPr lang="en-US" altLang="en-US" b="1" dirty="0" err="1">
                <a:latin typeface="Times New Roman" panose="02020603050405020304" pitchFamily="18" charset="0"/>
                <a:cs typeface="Times New Roman" panose="02020603050405020304" pitchFamily="18" charset="0"/>
              </a:rPr>
              <a:t>Cytometry</a:t>
            </a:r>
            <a:r>
              <a:rPr lang="en-US" altLang="en-US" b="1" dirty="0">
                <a:latin typeface="Times New Roman" panose="02020603050405020304" pitchFamily="18" charset="0"/>
                <a:cs typeface="Times New Roman" panose="02020603050405020304" pitchFamily="18" charset="0"/>
              </a:rPr>
              <a:t> of Sperm Sorting</a:t>
            </a:r>
          </a:p>
          <a:p>
            <a:pPr algn="l" rtl="0">
              <a:lnSpc>
                <a:spcPct val="80000"/>
              </a:lnSpc>
              <a:defRPr/>
            </a:pPr>
            <a:endParaRPr lang="en-US" altLang="en-US" b="1" dirty="0">
              <a:latin typeface="Times New Roman" panose="02020603050405020304" pitchFamily="18" charset="0"/>
              <a:cs typeface="Times New Roman" panose="02020603050405020304" pitchFamily="18" charset="0"/>
            </a:endParaRPr>
          </a:p>
          <a:p>
            <a:pPr algn="l" rtl="0">
              <a:lnSpc>
                <a:spcPct val="80000"/>
              </a:lnSpc>
              <a:defRPr/>
            </a:pPr>
            <a:r>
              <a:rPr lang="en-US" altLang="en-US" b="1" dirty="0" err="1">
                <a:latin typeface="Times New Roman" panose="02020603050405020304" pitchFamily="18" charset="0"/>
                <a:cs typeface="Times New Roman" panose="02020603050405020304" pitchFamily="18" charset="0"/>
              </a:rPr>
              <a:t>Spermatozoal</a:t>
            </a:r>
            <a:r>
              <a:rPr lang="en-US" altLang="en-US" b="1" dirty="0">
                <a:latin typeface="Times New Roman" panose="02020603050405020304" pitchFamily="18" charset="0"/>
                <a:cs typeface="Times New Roman" panose="02020603050405020304" pitchFamily="18" charset="0"/>
              </a:rPr>
              <a:t> Differences</a:t>
            </a:r>
          </a:p>
          <a:p>
            <a:pPr algn="l" rtl="0">
              <a:lnSpc>
                <a:spcPct val="80000"/>
              </a:lnSpc>
              <a:buFont typeface="Wingdings" panose="05000000000000000000" pitchFamily="2" charset="2"/>
              <a:buNone/>
              <a:defRPr/>
            </a:pPr>
            <a:endParaRPr lang="en-US" altLang="en-US" b="1" dirty="0">
              <a:latin typeface="Times New Roman" panose="02020603050405020304" pitchFamily="18" charset="0"/>
              <a:cs typeface="Times New Roman" panose="02020603050405020304" pitchFamily="18" charset="0"/>
            </a:endParaRPr>
          </a:p>
          <a:p>
            <a:pPr lvl="1" algn="l" rtl="0">
              <a:lnSpc>
                <a:spcPct val="80000"/>
              </a:lnSpc>
              <a:defRPr/>
            </a:pPr>
            <a:r>
              <a:rPr lang="en-US" altLang="en-US" dirty="0">
                <a:latin typeface="Times New Roman" panose="02020603050405020304" pitchFamily="18" charset="0"/>
                <a:cs typeface="Times New Roman" panose="02020603050405020304" pitchFamily="18" charset="0"/>
              </a:rPr>
              <a:t>Sex pre-selection is based on identifying differences between X- and Y-bearing sperm</a:t>
            </a:r>
          </a:p>
          <a:p>
            <a:pPr algn="l" rtl="0">
              <a:lnSpc>
                <a:spcPct val="80000"/>
              </a:lnSpc>
              <a:defRPr/>
            </a:pPr>
            <a:endParaRPr lang="en-US" altLang="en-US" dirty="0">
              <a:latin typeface="Times New Roman" panose="02020603050405020304" pitchFamily="18" charset="0"/>
              <a:cs typeface="Times New Roman" panose="02020603050405020304" pitchFamily="18" charset="0"/>
            </a:endParaRPr>
          </a:p>
          <a:p>
            <a:pPr lvl="1" algn="l" rtl="0">
              <a:lnSpc>
                <a:spcPct val="80000"/>
              </a:lnSpc>
              <a:defRPr/>
            </a:pPr>
            <a:r>
              <a:rPr lang="en-US" altLang="en-US" dirty="0">
                <a:latin typeface="Times New Roman" panose="02020603050405020304" pitchFamily="18" charset="0"/>
                <a:cs typeface="Times New Roman" panose="02020603050405020304" pitchFamily="18" charset="0"/>
              </a:rPr>
              <a:t>The X chromosome contains about 4% more DNA in cattle and horses than the Y chromosome. </a:t>
            </a:r>
          </a:p>
          <a:p>
            <a:pPr lvl="1" algn="l" rtl="0">
              <a:lnSpc>
                <a:spcPct val="80000"/>
              </a:lnSpc>
              <a:buFontTx/>
              <a:buNone/>
              <a:defRPr/>
            </a:pPr>
            <a:endParaRPr lang="en-US" altLang="en-US" dirty="0">
              <a:latin typeface="Times New Roman" panose="02020603050405020304" pitchFamily="18" charset="0"/>
              <a:cs typeface="Times New Roman" panose="02020603050405020304" pitchFamily="18" charset="0"/>
            </a:endParaRPr>
          </a:p>
          <a:p>
            <a:pPr lvl="1" algn="l" rtl="0">
              <a:lnSpc>
                <a:spcPct val="80000"/>
              </a:lnSpc>
              <a:defRPr/>
            </a:pPr>
            <a:r>
              <a:rPr lang="en-US" altLang="en-US" dirty="0">
                <a:latin typeface="Times New Roman" panose="02020603050405020304" pitchFamily="18" charset="0"/>
                <a:cs typeface="Times New Roman" panose="02020603050405020304" pitchFamily="18" charset="0"/>
              </a:rPr>
              <a:t>This difference in DNA content can be used to distinguish and select X from Y bearing sperm.</a:t>
            </a:r>
          </a:p>
        </p:txBody>
      </p:sp>
    </p:spTree>
    <p:extLst>
      <p:ext uri="{BB962C8B-B14F-4D97-AF65-F5344CB8AC3E}">
        <p14:creationId xmlns:p14="http://schemas.microsoft.com/office/powerpoint/2010/main" val="28613702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defRPr/>
            </a:pPr>
            <a:r>
              <a:rPr lang="en-US" altLang="en-US" dirty="0">
                <a:solidFill>
                  <a:srgbClr val="FF0066"/>
                </a:solidFill>
                <a:latin typeface="Times New Roman" panose="02020603050405020304" pitchFamily="18" charset="0"/>
                <a:cs typeface="Times New Roman" panose="02020603050405020304" pitchFamily="18" charset="0"/>
              </a:rPr>
              <a:t>Emerging Applications</a:t>
            </a:r>
          </a:p>
        </p:txBody>
      </p:sp>
      <p:sp>
        <p:nvSpPr>
          <p:cNvPr id="36867" name="Rectangle 3"/>
          <p:cNvSpPr>
            <a:spLocks noGrp="1" noChangeArrowheads="1"/>
          </p:cNvSpPr>
          <p:nvPr>
            <p:ph type="body" idx="1"/>
          </p:nvPr>
        </p:nvSpPr>
        <p:spPr/>
        <p:txBody>
          <a:bodyPr/>
          <a:lstStyle/>
          <a:p>
            <a:pPr algn="l" rtl="0">
              <a:defRPr/>
            </a:pPr>
            <a:r>
              <a:rPr lang="en-US" altLang="en-US" dirty="0">
                <a:latin typeface="Times New Roman" panose="02020603050405020304" pitchFamily="18" charset="0"/>
                <a:cs typeface="Times New Roman" panose="02020603050405020304" pitchFamily="18" charset="0"/>
              </a:rPr>
              <a:t>Microbiology</a:t>
            </a:r>
          </a:p>
          <a:p>
            <a:pPr lvl="1" algn="l" rtl="0">
              <a:defRPr/>
            </a:pPr>
            <a:r>
              <a:rPr lang="en-US" altLang="en-US" dirty="0">
                <a:latin typeface="Times New Roman" panose="02020603050405020304" pitchFamily="18" charset="0"/>
                <a:cs typeface="Times New Roman" panose="02020603050405020304" pitchFamily="18" charset="0"/>
              </a:rPr>
              <a:t>Drug industry</a:t>
            </a:r>
          </a:p>
          <a:p>
            <a:pPr lvl="1" algn="l" rtl="0">
              <a:defRPr/>
            </a:pPr>
            <a:r>
              <a:rPr lang="en-US" altLang="en-US" dirty="0">
                <a:latin typeface="Times New Roman" panose="02020603050405020304" pitchFamily="18" charset="0"/>
                <a:cs typeface="Times New Roman" panose="02020603050405020304" pitchFamily="18" charset="0"/>
              </a:rPr>
              <a:t>Molecular biology</a:t>
            </a:r>
          </a:p>
          <a:p>
            <a:pPr lvl="1" algn="l" rtl="0">
              <a:defRPr/>
            </a:pPr>
            <a:r>
              <a:rPr lang="en-US" altLang="en-US" dirty="0">
                <a:latin typeface="Times New Roman" panose="02020603050405020304" pitchFamily="18" charset="0"/>
                <a:cs typeface="Times New Roman" panose="02020603050405020304" pitchFamily="18" charset="0"/>
              </a:rPr>
              <a:t>Food industry</a:t>
            </a:r>
          </a:p>
          <a:p>
            <a:pPr lvl="1" algn="l" rtl="0">
              <a:defRPr/>
            </a:pPr>
            <a:r>
              <a:rPr lang="en-US" altLang="en-US" dirty="0">
                <a:latin typeface="Times New Roman" panose="02020603050405020304" pitchFamily="18" charset="0"/>
                <a:cs typeface="Times New Roman" panose="02020603050405020304" pitchFamily="18" charset="0"/>
              </a:rPr>
              <a:t>Dairy industry</a:t>
            </a:r>
          </a:p>
          <a:p>
            <a:pPr lvl="1" algn="l" rtl="0">
              <a:defRPr/>
            </a:pPr>
            <a:r>
              <a:rPr lang="en-US" altLang="en-US" dirty="0">
                <a:latin typeface="Times New Roman" panose="02020603050405020304" pitchFamily="18" charset="0"/>
                <a:cs typeface="Times New Roman" panose="02020603050405020304" pitchFamily="18" charset="0"/>
              </a:rPr>
              <a:t>Water industry</a:t>
            </a:r>
          </a:p>
          <a:p>
            <a:pPr lvl="1" algn="l" rtl="0">
              <a:defRPr/>
            </a:pPr>
            <a:r>
              <a:rPr lang="en-US" altLang="en-US" dirty="0">
                <a:latin typeface="Times New Roman" panose="02020603050405020304" pitchFamily="18" charset="0"/>
                <a:cs typeface="Times New Roman" panose="02020603050405020304" pitchFamily="18" charset="0"/>
              </a:rPr>
              <a:t>Defense industry</a:t>
            </a:r>
          </a:p>
        </p:txBody>
      </p:sp>
    </p:spTree>
    <p:extLst>
      <p:ext uri="{BB962C8B-B14F-4D97-AF65-F5344CB8AC3E}">
        <p14:creationId xmlns:p14="http://schemas.microsoft.com/office/powerpoint/2010/main" val="15511876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p:txBody>
          <a:bodyPr/>
          <a:lstStyle/>
          <a:p>
            <a:pPr algn="l" rtl="0" eaLnBrk="1" hangingPunct="1"/>
            <a:r>
              <a:rPr lang="en-US" altLang="fa-IR" dirty="0"/>
              <a:t>Fluorochromes Are Molecules That Emit Fluorescence Upon Excitation With Light </a:t>
            </a:r>
          </a:p>
          <a:p>
            <a:pPr lvl="1" algn="l" rtl="0" eaLnBrk="1" hangingPunct="1"/>
            <a:r>
              <a:rPr lang="en-US" altLang="fa-IR" dirty="0"/>
              <a:t>Ex. FITC (Fluorescein </a:t>
            </a:r>
            <a:r>
              <a:rPr lang="en-US" altLang="fa-IR" dirty="0" err="1"/>
              <a:t>Isothiocyanate</a:t>
            </a:r>
            <a:r>
              <a:rPr lang="en-US" altLang="fa-IR" dirty="0"/>
              <a:t>)</a:t>
            </a:r>
          </a:p>
          <a:p>
            <a:pPr lvl="1" algn="l" rtl="0" eaLnBrk="1" hangingPunct="1"/>
            <a:r>
              <a:rPr lang="en-US" altLang="fa-IR" dirty="0"/>
              <a:t>PE (</a:t>
            </a:r>
            <a:r>
              <a:rPr lang="en-US" altLang="fa-IR" dirty="0" err="1"/>
              <a:t>Phycoerythrin</a:t>
            </a:r>
            <a:r>
              <a:rPr lang="en-US" altLang="fa-IR" dirty="0"/>
              <a:t>)</a:t>
            </a:r>
          </a:p>
          <a:p>
            <a:pPr lvl="1" algn="l" rtl="0" eaLnBrk="1" hangingPunct="1"/>
            <a:r>
              <a:rPr lang="en-US" altLang="fa-IR" dirty="0" err="1"/>
              <a:t>PerCP</a:t>
            </a:r>
            <a:r>
              <a:rPr lang="en-US" altLang="fa-IR" dirty="0"/>
              <a:t> (</a:t>
            </a:r>
            <a:r>
              <a:rPr lang="en-US" altLang="fa-IR" dirty="0" err="1"/>
              <a:t>Peridinin</a:t>
            </a:r>
            <a:r>
              <a:rPr lang="en-US" altLang="fa-IR" dirty="0"/>
              <a:t> Chlorophyll Protein) </a:t>
            </a:r>
          </a:p>
          <a:p>
            <a:pPr lvl="1" algn="l" rtl="0" eaLnBrk="1" hangingPunct="1"/>
            <a:r>
              <a:rPr lang="en-US" altLang="fa-IR" dirty="0"/>
              <a:t>APC (</a:t>
            </a:r>
            <a:r>
              <a:rPr lang="en-US" altLang="fa-IR" dirty="0" err="1"/>
              <a:t>Allophycocyanin</a:t>
            </a:r>
            <a:r>
              <a:rPr lang="en-US" altLang="fa-IR" dirty="0"/>
              <a:t>)</a:t>
            </a:r>
          </a:p>
          <a:p>
            <a:pPr algn="l" rtl="0" eaLnBrk="1" hangingPunct="1"/>
            <a:r>
              <a:rPr lang="en-US" altLang="fa-IR" dirty="0"/>
              <a:t>Some Fluorochromes Are Proteins, Some Are Small Organic Compounds</a:t>
            </a:r>
          </a:p>
          <a:p>
            <a:pPr lvl="1" algn="l" rtl="0" eaLnBrk="1" hangingPunct="1"/>
            <a:r>
              <a:rPr lang="en-US" altLang="fa-IR" dirty="0"/>
              <a:t>Ex. PE (</a:t>
            </a:r>
            <a:r>
              <a:rPr lang="en-US" altLang="fa-IR" dirty="0" err="1"/>
              <a:t>Phycoerythrin</a:t>
            </a:r>
            <a:r>
              <a:rPr lang="en-US" altLang="fa-IR" dirty="0"/>
              <a:t>)-Protein</a:t>
            </a:r>
          </a:p>
          <a:p>
            <a:pPr lvl="1" algn="l" rtl="0" eaLnBrk="1" hangingPunct="1"/>
            <a:r>
              <a:rPr lang="en-US" altLang="fa-IR" dirty="0"/>
              <a:t>Ex. FITC (Fluorescein </a:t>
            </a:r>
            <a:r>
              <a:rPr lang="en-US" altLang="fa-IR" dirty="0" err="1"/>
              <a:t>Isothiocyanate</a:t>
            </a:r>
            <a:r>
              <a:rPr lang="en-US" altLang="fa-IR" dirty="0"/>
              <a:t>)</a:t>
            </a:r>
          </a:p>
          <a:p>
            <a:pPr eaLnBrk="1" hangingPunct="1"/>
            <a:endParaRPr lang="en-US" altLang="fa-IR" dirty="0"/>
          </a:p>
        </p:txBody>
      </p:sp>
      <p:sp>
        <p:nvSpPr>
          <p:cNvPr id="9219" name="Rectangle 4"/>
          <p:cNvSpPr>
            <a:spLocks noGrp="1" noChangeArrowheads="1"/>
          </p:cNvSpPr>
          <p:nvPr>
            <p:ph type="title"/>
          </p:nvPr>
        </p:nvSpPr>
        <p:spPr>
          <a:solidFill>
            <a:srgbClr val="FFFF00"/>
          </a:solidFill>
          <a:ln w="38100">
            <a:solidFill>
              <a:srgbClr val="FF0000"/>
            </a:solidFill>
            <a:miter lim="800000"/>
            <a:headEnd/>
            <a:tailEnd/>
          </a:ln>
        </p:spPr>
        <p:txBody>
          <a:bodyPr/>
          <a:lstStyle/>
          <a:p>
            <a:pPr algn="ctr" eaLnBrk="1" hangingPunct="1"/>
            <a:r>
              <a:rPr lang="en-US" altLang="fa-IR" sz="4000" dirty="0"/>
              <a:t>Fluorescent Dyes And Antibodies</a:t>
            </a:r>
          </a:p>
        </p:txBody>
      </p:sp>
    </p:spTree>
    <p:extLst>
      <p:ext uri="{BB962C8B-B14F-4D97-AF65-F5344CB8AC3E}">
        <p14:creationId xmlns:p14="http://schemas.microsoft.com/office/powerpoint/2010/main" val="12147871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499" y="177128"/>
            <a:ext cx="11589912" cy="6365339"/>
          </a:xfrm>
        </p:spPr>
        <p:txBody>
          <a:bodyPr/>
          <a:lstStyle/>
          <a:p>
            <a:pPr algn="l" rtl="0" fontAlgn="base"/>
            <a:r>
              <a:rPr lang="en-US" dirty="0" smtClean="0">
                <a:solidFill>
                  <a:srgbClr val="C00000"/>
                </a:solidFill>
              </a:rPr>
              <a:t>The </a:t>
            </a:r>
            <a:r>
              <a:rPr lang="en-US" dirty="0">
                <a:solidFill>
                  <a:srgbClr val="C00000"/>
                </a:solidFill>
              </a:rPr>
              <a:t>FITC (fluorescein </a:t>
            </a:r>
            <a:r>
              <a:rPr lang="en-US" dirty="0" err="1">
                <a:solidFill>
                  <a:srgbClr val="C00000"/>
                </a:solidFill>
              </a:rPr>
              <a:t>isothiocyanate</a:t>
            </a:r>
            <a:r>
              <a:rPr lang="en-US" dirty="0">
                <a:solidFill>
                  <a:srgbClr val="C00000"/>
                </a:solidFill>
              </a:rPr>
              <a:t>) channel PMT will detect light emitted from FITC at a wavelength of approximately 519 nm</a:t>
            </a:r>
            <a:r>
              <a:rPr lang="en-US" dirty="0" smtClean="0">
                <a:solidFill>
                  <a:srgbClr val="C00000"/>
                </a:solidFill>
              </a:rPr>
              <a:t>.</a:t>
            </a:r>
          </a:p>
          <a:p>
            <a:pPr marL="0" indent="0" algn="l" rtl="0" fontAlgn="base">
              <a:buNone/>
            </a:pPr>
            <a:r>
              <a:rPr lang="en-US" dirty="0" smtClean="0">
                <a:solidFill>
                  <a:srgbClr val="C00000"/>
                </a:solidFill>
              </a:rPr>
              <a:t> </a:t>
            </a:r>
          </a:p>
          <a:p>
            <a:pPr algn="l" rtl="0" fontAlgn="base"/>
            <a:r>
              <a:rPr lang="en-US" dirty="0" smtClean="0">
                <a:solidFill>
                  <a:srgbClr val="92D050"/>
                </a:solidFill>
              </a:rPr>
              <a:t>The </a:t>
            </a:r>
            <a:r>
              <a:rPr lang="en-US" dirty="0">
                <a:solidFill>
                  <a:srgbClr val="92D050"/>
                </a:solidFill>
              </a:rPr>
              <a:t>PE channel PMT will detect light emitted from PE (</a:t>
            </a:r>
            <a:r>
              <a:rPr lang="en-US" dirty="0" err="1">
                <a:solidFill>
                  <a:srgbClr val="92D050"/>
                </a:solidFill>
              </a:rPr>
              <a:t>phycoerythrin</a:t>
            </a:r>
            <a:r>
              <a:rPr lang="en-US" dirty="0">
                <a:solidFill>
                  <a:srgbClr val="92D050"/>
                </a:solidFill>
              </a:rPr>
              <a:t>) at 575 nm wavelength. </a:t>
            </a:r>
            <a:endParaRPr lang="en-US" dirty="0" smtClean="0">
              <a:solidFill>
                <a:srgbClr val="92D050"/>
              </a:solidFill>
            </a:endParaRPr>
          </a:p>
          <a:p>
            <a:pPr marL="0" indent="0" algn="l" rtl="0" fontAlgn="base">
              <a:buNone/>
            </a:pPr>
            <a:endParaRPr lang="en-US" dirty="0" smtClean="0">
              <a:solidFill>
                <a:srgbClr val="92D050"/>
              </a:solidFill>
            </a:endParaRPr>
          </a:p>
          <a:p>
            <a:pPr algn="l" rtl="0" fontAlgn="base"/>
            <a:r>
              <a:rPr lang="en-US" dirty="0" smtClean="0">
                <a:solidFill>
                  <a:srgbClr val="FFC000"/>
                </a:solidFill>
              </a:rPr>
              <a:t>Each </a:t>
            </a:r>
            <a:r>
              <a:rPr lang="en-US" dirty="0">
                <a:solidFill>
                  <a:srgbClr val="FFC000"/>
                </a:solidFill>
              </a:rPr>
              <a:t>PMT will also detect any other fluorochromes emitting at a similar wavelength to the </a:t>
            </a:r>
            <a:r>
              <a:rPr lang="en-US" dirty="0" err="1">
                <a:solidFill>
                  <a:srgbClr val="FFC000"/>
                </a:solidFill>
              </a:rPr>
              <a:t>fluorochrome</a:t>
            </a:r>
            <a:r>
              <a:rPr lang="en-US" dirty="0">
                <a:solidFill>
                  <a:srgbClr val="FFC000"/>
                </a:solidFill>
              </a:rPr>
              <a:t> it is detecting</a:t>
            </a:r>
            <a:r>
              <a:rPr lang="en-US" dirty="0" smtClean="0">
                <a:solidFill>
                  <a:srgbClr val="FFC000"/>
                </a:solidFill>
              </a:rPr>
              <a:t>.</a:t>
            </a:r>
          </a:p>
          <a:p>
            <a:pPr algn="l" rtl="0" fontAlgn="base"/>
            <a:endParaRPr lang="en-US" dirty="0">
              <a:solidFill>
                <a:srgbClr val="FFC000"/>
              </a:solidFill>
            </a:endParaRPr>
          </a:p>
          <a:p>
            <a:pPr algn="l" rtl="0" fontAlgn="base"/>
            <a:r>
              <a:rPr lang="en-US" dirty="0">
                <a:solidFill>
                  <a:srgbClr val="00B0F0"/>
                </a:solidFill>
              </a:rPr>
              <a:t>Various filters are used in the flow cytometer to direct photons of the correct wavelength to each PMT </a:t>
            </a:r>
          </a:p>
          <a:p>
            <a:pPr algn="l" rtl="0"/>
            <a:endParaRPr lang="fa-IR" dirty="0"/>
          </a:p>
        </p:txBody>
      </p:sp>
    </p:spTree>
    <p:extLst>
      <p:ext uri="{BB962C8B-B14F-4D97-AF65-F5344CB8AC3E}">
        <p14:creationId xmlns:p14="http://schemas.microsoft.com/office/powerpoint/2010/main" val="36276667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152400"/>
            <a:ext cx="8229600" cy="1143000"/>
          </a:xfrm>
          <a:solidFill>
            <a:srgbClr val="FFFF00"/>
          </a:solidFill>
          <a:ln w="38100">
            <a:solidFill>
              <a:srgbClr val="FF0000"/>
            </a:solidFill>
            <a:miter lim="800000"/>
            <a:headEnd/>
            <a:tailEnd/>
          </a:ln>
        </p:spPr>
        <p:txBody>
          <a:bodyPr/>
          <a:lstStyle/>
          <a:p>
            <a:pPr algn="ctr" rtl="0" eaLnBrk="1" hangingPunct="1"/>
            <a:r>
              <a:rPr lang="en-US" altLang="fa-IR" dirty="0" smtClean="0"/>
              <a:t>Principles Of Fluorescence</a:t>
            </a:r>
          </a:p>
        </p:txBody>
      </p:sp>
      <p:pic>
        <p:nvPicPr>
          <p:cNvPr id="102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0648" y="1567914"/>
            <a:ext cx="6705600" cy="4618038"/>
          </a:xfrm>
          <a:noFill/>
        </p:spPr>
      </p:pic>
      <p:sp>
        <p:nvSpPr>
          <p:cNvPr id="10244" name="Text Box 5"/>
          <p:cNvSpPr txBox="1">
            <a:spLocks noChangeArrowheads="1"/>
          </p:cNvSpPr>
          <p:nvPr/>
        </p:nvSpPr>
        <p:spPr bwMode="auto">
          <a:xfrm>
            <a:off x="8610600" y="1905001"/>
            <a:ext cx="220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fa-IR"/>
              <a:t>E= h f </a:t>
            </a:r>
            <a:endParaRPr lang="en-US" altLang="fa-IR">
              <a:latin typeface="Script MT Bold" panose="03040602040607080904" pitchFamily="66" charset="0"/>
            </a:endParaRPr>
          </a:p>
          <a:p>
            <a:pPr>
              <a:spcBef>
                <a:spcPct val="50000"/>
              </a:spcBef>
              <a:buFontTx/>
              <a:buNone/>
            </a:pPr>
            <a:r>
              <a:rPr lang="en-US" altLang="fa-IR">
                <a:sym typeface="Symbol" panose="05050102010706020507" pitchFamily="18" charset="2"/>
              </a:rPr>
              <a:t> </a:t>
            </a:r>
            <a:r>
              <a:rPr lang="en-US" altLang="fa-IR"/>
              <a:t>= f </a:t>
            </a:r>
            <a:r>
              <a:rPr lang="en-US" altLang="fa-IR">
                <a:sym typeface="Symbol" panose="05050102010706020507" pitchFamily="18" charset="2"/>
              </a:rPr>
              <a:t></a:t>
            </a:r>
          </a:p>
        </p:txBody>
      </p:sp>
    </p:spTree>
    <p:extLst>
      <p:ext uri="{BB962C8B-B14F-4D97-AF65-F5344CB8AC3E}">
        <p14:creationId xmlns:p14="http://schemas.microsoft.com/office/powerpoint/2010/main" val="6038850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305800" cy="1477962"/>
          </a:xfrm>
          <a:solidFill>
            <a:srgbClr val="FFFF00"/>
          </a:solidFill>
          <a:ln w="38100">
            <a:solidFill>
              <a:srgbClr val="FF0000"/>
            </a:solidFill>
            <a:miter lim="800000"/>
            <a:headEnd/>
            <a:tailEnd/>
          </a:ln>
        </p:spPr>
        <p:txBody>
          <a:bodyPr>
            <a:normAutofit fontScale="90000"/>
          </a:bodyPr>
          <a:lstStyle/>
          <a:p>
            <a:pPr algn="ctr" rtl="0" eaLnBrk="1" hangingPunct="1"/>
            <a:r>
              <a:rPr lang="en-US" altLang="fa-IR" sz="4000" dirty="0"/>
              <a:t/>
            </a:r>
            <a:br>
              <a:rPr lang="en-US" altLang="fa-IR" sz="4000" dirty="0"/>
            </a:br>
            <a:r>
              <a:rPr lang="en-US" altLang="fa-IR" sz="4000" dirty="0"/>
              <a:t>Excitation Spectra Of Fluorochromes</a:t>
            </a:r>
            <a:br>
              <a:rPr lang="en-US" altLang="fa-IR" sz="4000" dirty="0"/>
            </a:br>
            <a:endParaRPr lang="en-US" altLang="fa-IR" sz="4000" dirty="0"/>
          </a:p>
        </p:txBody>
      </p:sp>
      <p:pic>
        <p:nvPicPr>
          <p:cNvPr id="1126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99953" y="2233076"/>
            <a:ext cx="9525000" cy="3898900"/>
          </a:xfrm>
          <a:noFill/>
        </p:spPr>
      </p:pic>
    </p:spTree>
    <p:extLst>
      <p:ext uri="{BB962C8B-B14F-4D97-AF65-F5344CB8AC3E}">
        <p14:creationId xmlns:p14="http://schemas.microsoft.com/office/powerpoint/2010/main" val="8091288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52400"/>
            <a:ext cx="8229600" cy="1143000"/>
          </a:xfrm>
          <a:solidFill>
            <a:srgbClr val="FFFF00"/>
          </a:solidFill>
          <a:ln w="38100">
            <a:solidFill>
              <a:srgbClr val="FF0000"/>
            </a:solidFill>
            <a:miter lim="800000"/>
            <a:headEnd/>
            <a:tailEnd/>
          </a:ln>
        </p:spPr>
        <p:txBody>
          <a:bodyPr/>
          <a:lstStyle/>
          <a:p>
            <a:pPr algn="ctr" rtl="0" eaLnBrk="1" hangingPunct="1"/>
            <a:r>
              <a:rPr lang="en-US" altLang="fa-IR" dirty="0" smtClean="0"/>
              <a:t>Analyzed Data</a:t>
            </a:r>
          </a:p>
        </p:txBody>
      </p:sp>
      <p:pic>
        <p:nvPicPr>
          <p:cNvPr id="1433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89114" y="1960564"/>
            <a:ext cx="8116887" cy="3602037"/>
          </a:xfrm>
          <a:noFill/>
        </p:spPr>
      </p:pic>
    </p:spTree>
    <p:extLst>
      <p:ext uri="{BB962C8B-B14F-4D97-AF65-F5344CB8AC3E}">
        <p14:creationId xmlns:p14="http://schemas.microsoft.com/office/powerpoint/2010/main" val="2025209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4961</Words>
  <Application>Microsoft Office PowerPoint</Application>
  <PresentationFormat>Widescreen</PresentationFormat>
  <Paragraphs>722</Paragraphs>
  <Slides>107</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18" baseType="lpstr">
      <vt:lpstr>Arial</vt:lpstr>
      <vt:lpstr>Calibri</vt:lpstr>
      <vt:lpstr>Calibri Light</vt:lpstr>
      <vt:lpstr>Century Gothic</vt:lpstr>
      <vt:lpstr>Script MT Bold</vt:lpstr>
      <vt:lpstr>Symbol</vt:lpstr>
      <vt:lpstr>Tahoma</vt:lpstr>
      <vt:lpstr>Times New Roman</vt:lpstr>
      <vt:lpstr>Wingdings</vt:lpstr>
      <vt:lpstr>Office Theme</vt:lpstr>
      <vt:lpstr>Photo House</vt:lpstr>
      <vt:lpstr>Flow Cytometry presentrd by Dr Niloofar Neisi associated professor in  medical virology</vt:lpstr>
      <vt:lpstr>Two Views of Flow Cytometry</vt:lpstr>
      <vt:lpstr>Historical Highlights</vt:lpstr>
      <vt:lpstr>PowerPoint Presentation</vt:lpstr>
      <vt:lpstr>PowerPoint Presentation</vt:lpstr>
      <vt:lpstr>Flow Cytometry Is A Powerful Technique For Characterizing Immune Cells </vt:lpstr>
      <vt:lpstr>Sample Preparation</vt:lpstr>
      <vt:lpstr>PowerPoint Presentation</vt:lpstr>
      <vt:lpstr>Fluorescent Markers</vt:lpstr>
      <vt:lpstr>PowerPoint Presentation</vt:lpstr>
      <vt:lpstr>Antibody Staining Factors</vt:lpstr>
      <vt:lpstr>Stain Index</vt:lpstr>
      <vt:lpstr>Three Major Components </vt:lpstr>
      <vt:lpstr>Fluidics</vt:lpstr>
      <vt:lpstr>PowerPoint Presentation</vt:lpstr>
      <vt:lpstr>PowerPoint Presentation</vt:lpstr>
      <vt:lpstr>Basic Flow Cell</vt:lpstr>
      <vt:lpstr>PowerPoint Presentation</vt:lpstr>
      <vt:lpstr>Light Scatter Parameters</vt:lpstr>
      <vt:lpstr>PowerPoint Presentation</vt:lpstr>
      <vt:lpstr>PowerPoint Presentation</vt:lpstr>
      <vt:lpstr>PowerPoint Presentation</vt:lpstr>
      <vt:lpstr>Light Scatter Parameters</vt:lpstr>
      <vt:lpstr>Forward Scatter  FSC or FALS (Forward Angle Light Scatter)</vt:lpstr>
      <vt:lpstr>Side Scatter  SSC or RALS (Right Angle Light Scatter)</vt:lpstr>
      <vt:lpstr>PowerPoint Presentation</vt:lpstr>
      <vt:lpstr>Threshold</vt:lpstr>
      <vt:lpstr>Sample Differential</vt:lpstr>
      <vt:lpstr>Low Sample Differential</vt:lpstr>
      <vt:lpstr>High Sample Differential</vt:lpstr>
      <vt:lpstr>Optics</vt:lpstr>
      <vt:lpstr>PowerPoint Presentation</vt:lpstr>
      <vt:lpstr>Photomultiplier Tube (PMT)</vt:lpstr>
      <vt:lpstr>PowerPoint Presentation</vt:lpstr>
      <vt:lpstr>Fluorescence And Antibodies  To The Rescue</vt:lpstr>
      <vt:lpstr>PowerPoint Presentation</vt:lpstr>
      <vt:lpstr>Architecture Of A FacsCalibur Instrument</vt:lpstr>
      <vt:lpstr>LASERS</vt:lpstr>
      <vt:lpstr>Colors</vt:lpstr>
      <vt:lpstr>Fluorescence Detection</vt:lpstr>
      <vt:lpstr>Fluorochrome Emission</vt:lpstr>
      <vt:lpstr>Optical Filters</vt:lpstr>
      <vt:lpstr>Optical Filters</vt:lpstr>
      <vt:lpstr>PowerPoint Presentation</vt:lpstr>
      <vt:lpstr>Electronics</vt:lpstr>
      <vt:lpstr>PowerPoint Presentation</vt:lpstr>
      <vt:lpstr>PowerPoint Presentation</vt:lpstr>
      <vt:lpstr>PowerPoint Presentation</vt:lpstr>
      <vt:lpstr>Anatomy of a Pulse</vt:lpstr>
      <vt:lpstr>PowerPoint Presentation</vt:lpstr>
      <vt:lpstr>PowerPoint Presentation</vt:lpstr>
      <vt:lpstr>PowerPoint Presentation</vt:lpstr>
      <vt:lpstr>PowerPoint Presentation</vt:lpstr>
      <vt:lpstr>PowerPoint Presentation</vt:lpstr>
      <vt:lpstr>Optical Path Configuration</vt:lpstr>
      <vt:lpstr>PowerPoint Presentation</vt:lpstr>
      <vt:lpstr>Compensation</vt:lpstr>
      <vt:lpstr>PowerPoint Presentation</vt:lpstr>
      <vt:lpstr>PowerPoint Presentation</vt:lpstr>
      <vt:lpstr>PowerPoint Presentation</vt:lpstr>
      <vt:lpstr>PowerPoint Presentation</vt:lpstr>
      <vt:lpstr>FITC Fluorescence Parameter  Not Compensated</vt:lpstr>
      <vt:lpstr>Fluorescence Parameters  Well Compensated</vt:lpstr>
      <vt:lpstr>BD Fluorescence Spectrum Viewer A Multicolor Tool</vt:lpstr>
      <vt:lpstr>BD Fluorescence Spectrum Viewer A Multicolor Tool</vt:lpstr>
      <vt:lpstr>Flow Sorting</vt:lpstr>
      <vt:lpstr>PowerPoint Presentation</vt:lpstr>
      <vt:lpstr>PowerPoint Presentation</vt:lpstr>
      <vt:lpstr>Flow Sorting</vt:lpstr>
      <vt:lpstr>Sort Process</vt:lpstr>
      <vt:lpstr>Data Analysis</vt:lpstr>
      <vt:lpstr>PowerPoint Presentation</vt:lpstr>
      <vt:lpstr>10 Color Panel Development Peripheral Blood Example</vt:lpstr>
      <vt:lpstr>PowerPoint Presentation</vt:lpstr>
      <vt:lpstr>Applications</vt:lpstr>
      <vt:lpstr>Propidium iodide (PI) - Cell Viability</vt:lpstr>
      <vt:lpstr>PowerPoint Presentation</vt:lpstr>
      <vt:lpstr>Phagocytosis</vt:lpstr>
      <vt:lpstr>Ionic Flux Determinations</vt:lpstr>
      <vt:lpstr>Research Applications</vt:lpstr>
      <vt:lpstr>PowerPoint Presentation</vt:lpstr>
      <vt:lpstr>Clinical Applications</vt:lpstr>
      <vt:lpstr>Clinical Applications</vt:lpstr>
      <vt:lpstr>Clinical Applications</vt:lpstr>
      <vt:lpstr>Chromosome Karotyping</vt:lpstr>
      <vt:lpstr>PowerPoint Presentation</vt:lpstr>
      <vt:lpstr>Fetal Cell Detection</vt:lpstr>
      <vt:lpstr>Clinical Applications</vt:lpstr>
      <vt:lpstr>Minimum Residual Disease</vt:lpstr>
      <vt:lpstr>Flow Cytometric Crossmatch (FCXM)</vt:lpstr>
      <vt:lpstr>Transplantation</vt:lpstr>
      <vt:lpstr>Leukemia and Lymphoma </vt:lpstr>
      <vt:lpstr>Commercial Applications</vt:lpstr>
      <vt:lpstr>Emerging Applications</vt:lpstr>
      <vt:lpstr>Fluorescent Dyes And Antibodies</vt:lpstr>
      <vt:lpstr>PowerPoint Presentation</vt:lpstr>
      <vt:lpstr>Principles Of Fluorescence</vt:lpstr>
      <vt:lpstr> Excitation Spectra Of Fluorochromes </vt:lpstr>
      <vt:lpstr>Analyzed Data</vt:lpstr>
      <vt:lpstr>PowerPoint Presentation</vt:lpstr>
      <vt:lpstr>PowerPoint Presentation</vt:lpstr>
      <vt:lpstr>PowerPoint Presentation</vt:lpstr>
      <vt:lpstr>PowerPoint Presentation</vt:lpstr>
      <vt:lpstr>PowerPoint Presentation</vt:lpstr>
      <vt:lpstr>FITC Annexin V/Dead Cell Apoptosis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dc:creator>
  <cp:lastModifiedBy>Windows User</cp:lastModifiedBy>
  <cp:revision>129</cp:revision>
  <dcterms:created xsi:type="dcterms:W3CDTF">2019-09-29T11:46:43Z</dcterms:created>
  <dcterms:modified xsi:type="dcterms:W3CDTF">2019-11-26T18:16:50Z</dcterms:modified>
</cp:coreProperties>
</file>